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2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56.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2.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diagrams/colors4.xml" ContentType="application/vnd.openxmlformats-officedocument.drawingml.diagramColor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media/image21.jpg" ContentType="image/jpg"/>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02" r:id="rId2"/>
  </p:sldMasterIdLst>
  <p:notesMasterIdLst>
    <p:notesMasterId r:id="rId61"/>
  </p:notesMasterIdLst>
  <p:handoutMasterIdLst>
    <p:handoutMasterId r:id="rId62"/>
  </p:handoutMasterIdLst>
  <p:sldIdLst>
    <p:sldId id="256" r:id="rId3"/>
    <p:sldId id="628" r:id="rId4"/>
    <p:sldId id="608" r:id="rId5"/>
    <p:sldId id="287" r:id="rId6"/>
    <p:sldId id="614" r:id="rId7"/>
    <p:sldId id="549" r:id="rId8"/>
    <p:sldId id="596" r:id="rId9"/>
    <p:sldId id="604" r:id="rId10"/>
    <p:sldId id="621" r:id="rId11"/>
    <p:sldId id="550" r:id="rId12"/>
    <p:sldId id="526" r:id="rId13"/>
    <p:sldId id="530" r:id="rId14"/>
    <p:sldId id="612" r:id="rId15"/>
    <p:sldId id="601" r:id="rId16"/>
    <p:sldId id="619" r:id="rId17"/>
    <p:sldId id="620" r:id="rId18"/>
    <p:sldId id="262" r:id="rId19"/>
    <p:sldId id="622" r:id="rId20"/>
    <p:sldId id="268" r:id="rId21"/>
    <p:sldId id="502" r:id="rId22"/>
    <p:sldId id="605" r:id="rId23"/>
    <p:sldId id="503" r:id="rId24"/>
    <p:sldId id="602" r:id="rId25"/>
    <p:sldId id="609" r:id="rId26"/>
    <p:sldId id="506" r:id="rId27"/>
    <p:sldId id="610" r:id="rId28"/>
    <p:sldId id="537" r:id="rId29"/>
    <p:sldId id="531" r:id="rId30"/>
    <p:sldId id="532" r:id="rId31"/>
    <p:sldId id="513" r:id="rId32"/>
    <p:sldId id="533" r:id="rId33"/>
    <p:sldId id="272" r:id="rId34"/>
    <p:sldId id="480" r:id="rId35"/>
    <p:sldId id="519" r:id="rId36"/>
    <p:sldId id="623" r:id="rId37"/>
    <p:sldId id="611" r:id="rId38"/>
    <p:sldId id="539" r:id="rId39"/>
    <p:sldId id="336" r:id="rId40"/>
    <p:sldId id="338" r:id="rId41"/>
    <p:sldId id="518" r:id="rId42"/>
    <p:sldId id="343" r:id="rId43"/>
    <p:sldId id="624" r:id="rId44"/>
    <p:sldId id="625" r:id="rId45"/>
    <p:sldId id="626" r:id="rId46"/>
    <p:sldId id="470" r:id="rId47"/>
    <p:sldId id="627" r:id="rId48"/>
    <p:sldId id="291" r:id="rId49"/>
    <p:sldId id="292" r:id="rId50"/>
    <p:sldId id="469" r:id="rId51"/>
    <p:sldId id="296" r:id="rId52"/>
    <p:sldId id="293" r:id="rId53"/>
    <p:sldId id="468" r:id="rId54"/>
    <p:sldId id="613" r:id="rId55"/>
    <p:sldId id="294" r:id="rId56"/>
    <p:sldId id="295" r:id="rId57"/>
    <p:sldId id="520" r:id="rId58"/>
    <p:sldId id="285" r:id="rId59"/>
    <p:sldId id="288" r:id="rId60"/>
  </p:sldIdLst>
  <p:sldSz cx="12192000" cy="6858000"/>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kefer, David (FHWA)" initials="UD(" lastIdx="2" clrIdx="0">
    <p:extLst>
      <p:ext uri="{19B8F6BF-5375-455C-9EA6-DF929625EA0E}">
        <p15:presenceInfo xmlns:p15="http://schemas.microsoft.com/office/powerpoint/2012/main" userId="S::David.Unkefer@ad.dot.gov::907eb6cc-0e69-46e9-9ea5-7c71e261ce59" providerId="AD"/>
      </p:ext>
    </p:extLst>
  </p:cmAuthor>
  <p:cmAuthor id="2" name="Corrigan, Matthew (FHWA)" initials="CM(" lastIdx="29" clrIdx="1">
    <p:extLst>
      <p:ext uri="{19B8F6BF-5375-455C-9EA6-DF929625EA0E}">
        <p15:presenceInfo xmlns:p15="http://schemas.microsoft.com/office/powerpoint/2012/main" userId="S::Matthew.Corrigan@ad.dot.gov::f54fb970-8188-4e9b-9767-f30e6d504888" providerId="AD"/>
      </p:ext>
    </p:extLst>
  </p:cmAuthor>
  <p:cmAuthor id="3" name="Minchin,Edward" initials="M" lastIdx="17" clrIdx="2">
    <p:extLst>
      <p:ext uri="{19B8F6BF-5375-455C-9EA6-DF929625EA0E}">
        <p15:presenceInfo xmlns:p15="http://schemas.microsoft.com/office/powerpoint/2012/main" userId="S-1-5-21-1308237860-4193317556-336787646-63564" providerId="AD"/>
      </p:ext>
    </p:extLst>
  </p:cmAuthor>
  <p:cmAuthor id="4" name="Dan D'Angelo" initials="DD" lastIdx="15" clrIdx="3">
    <p:extLst>
      <p:ext uri="{19B8F6BF-5375-455C-9EA6-DF929625EA0E}">
        <p15:presenceInfo xmlns:p15="http://schemas.microsoft.com/office/powerpoint/2012/main" userId="S::ddangelo@ara.com::d664fd57-86cf-460b-ad30-251400b771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6945"/>
    <a:srgbClr val="00843C"/>
    <a:srgbClr val="414142"/>
    <a:srgbClr val="FFFFFF"/>
    <a:srgbClr val="FFD966"/>
    <a:srgbClr val="9DC3E6"/>
    <a:srgbClr val="ED7D31"/>
    <a:srgbClr val="203864"/>
    <a:srgbClr val="0070C0"/>
    <a:srgbClr val="8878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37" autoAdjust="0"/>
    <p:restoredTop sz="58837" autoAdjust="0"/>
  </p:normalViewPr>
  <p:slideViewPr>
    <p:cSldViewPr>
      <p:cViewPr varScale="1">
        <p:scale>
          <a:sx n="74" d="100"/>
          <a:sy n="74" d="100"/>
        </p:scale>
        <p:origin x="1488" y="72"/>
      </p:cViewPr>
      <p:guideLst>
        <p:guide orient="horz" pos="2160"/>
        <p:guide pos="384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127" d="100"/>
          <a:sy n="127" d="100"/>
        </p:scale>
        <p:origin x="3012"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commentAuthors" Target="commentAuthors.xml"/><Relationship Id="rId68"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69" Type="http://schemas.openxmlformats.org/officeDocument/2006/relationships/customXml" Target="../customXml/item2.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7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_rels/viewProps.xml.rels><?xml version="1.0" encoding="UTF-8" standalone="yes"?>
<Relationships xmlns="http://schemas.openxmlformats.org/package/2006/relationships"><Relationship Id="rId1" Type="http://schemas.openxmlformats.org/officeDocument/2006/relationships/slide" Target="slides/slide52.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CF3A2A-67A2-438C-8730-6ACFC97EEF8F}" type="doc">
      <dgm:prSet loTypeId="urn:microsoft.com/office/officeart/2005/8/layout/hierarchy1" loCatId="hierarchy" qsTypeId="urn:microsoft.com/office/officeart/2005/8/quickstyle/3d1" qsCatId="3D" csTypeId="urn:microsoft.com/office/officeart/2005/8/colors/accent1_3" csCatId="accent1" phldr="1"/>
      <dgm:spPr/>
      <dgm:t>
        <a:bodyPr/>
        <a:lstStyle/>
        <a:p>
          <a:endParaRPr lang="en-US"/>
        </a:p>
      </dgm:t>
    </dgm:pt>
    <dgm:pt modelId="{52D187A0-1DA0-4605-BE28-9CA1E1E7F6F5}">
      <dgm:prSet phldrT="[Text]" custT="1"/>
      <dgm:spPr>
        <a:xfrm>
          <a:off x="3486200" y="188668"/>
          <a:ext cx="1784681" cy="1133273"/>
        </a:xfrm>
        <a:prstGeom prst="roundRect">
          <a:avLst>
            <a:gd name="adj" fmla="val 10000"/>
          </a:avLst>
        </a:prstGeom>
        <a:solidFill>
          <a:srgbClr val="FFFFFF">
            <a:alpha val="94902"/>
          </a:srgbClr>
        </a:solidFill>
        <a:ln w="9525" cap="flat" cmpd="sng" algn="ctr">
          <a:solidFill>
            <a:srgbClr val="003E7E">
              <a:shade val="80000"/>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t>
        <a:bodyPr/>
        <a:lstStyle/>
        <a:p>
          <a:pPr algn="ctr">
            <a:buNone/>
          </a:pPr>
          <a:r>
            <a:rPr lang="en-US" sz="1400" b="1" dirty="0">
              <a:solidFill>
                <a:srgbClr val="013F7F"/>
              </a:solidFill>
              <a:latin typeface="Arial"/>
              <a:ea typeface="+mn-ea"/>
              <a:cs typeface="+mn-cs"/>
            </a:rPr>
            <a:t>How to Create a Bundled Project or Bundling Program</a:t>
          </a:r>
        </a:p>
      </dgm:t>
    </dgm:pt>
    <dgm:pt modelId="{06FD1D2C-D06A-4E47-9A77-13CE5569AA31}" type="parTrans" cxnId="{5E7901B6-D26A-426A-8A1E-3FC794869048}">
      <dgm:prSet/>
      <dgm:spPr/>
      <dgm:t>
        <a:bodyPr/>
        <a:lstStyle/>
        <a:p>
          <a:pPr algn="ctr"/>
          <a:endParaRPr lang="en-US" b="0"/>
        </a:p>
      </dgm:t>
    </dgm:pt>
    <dgm:pt modelId="{8480D115-417D-4A5B-8FFA-901B00F25F55}" type="sibTrans" cxnId="{5E7901B6-D26A-426A-8A1E-3FC794869048}">
      <dgm:prSet/>
      <dgm:spPr/>
      <dgm:t>
        <a:bodyPr/>
        <a:lstStyle/>
        <a:p>
          <a:pPr algn="ctr"/>
          <a:endParaRPr lang="en-US" b="0"/>
        </a:p>
      </dgm:t>
    </dgm:pt>
    <dgm:pt modelId="{D39D694D-3746-4D4B-8DD9-1AFE042FEF72}">
      <dgm:prSet phldrT="[Text]" custT="1"/>
      <dgm:spPr>
        <a:xfrm>
          <a:off x="1304922" y="1840987"/>
          <a:ext cx="1784681" cy="1133273"/>
        </a:xfrm>
        <a:prstGeom prst="roundRect">
          <a:avLst>
            <a:gd name="adj" fmla="val 10000"/>
          </a:avLst>
        </a:prstGeom>
        <a:solidFill>
          <a:srgbClr val="FFFFFF">
            <a:alpha val="94902"/>
          </a:srgbClr>
        </a:solidFill>
        <a:ln w="9525" cap="flat" cmpd="sng" algn="ctr">
          <a:solidFill>
            <a:srgbClr val="003E7E">
              <a:tint val="99000"/>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t>
        <a:bodyPr/>
        <a:lstStyle/>
        <a:p>
          <a:pPr algn="ctr">
            <a:spcAft>
              <a:spcPts val="0"/>
            </a:spcAft>
            <a:buNone/>
          </a:pPr>
          <a:r>
            <a:rPr lang="en-US" sz="1400" b="1" dirty="0">
              <a:solidFill>
                <a:srgbClr val="013F7F"/>
              </a:solidFill>
              <a:latin typeface="Arial"/>
              <a:ea typeface="+mn-ea"/>
              <a:cs typeface="+mn-cs"/>
            </a:rPr>
            <a:t>1. By Project</a:t>
          </a:r>
        </a:p>
        <a:p>
          <a:pPr algn="ctr">
            <a:spcAft>
              <a:spcPts val="0"/>
            </a:spcAft>
            <a:buNone/>
          </a:pPr>
          <a:r>
            <a:rPr lang="en-US" sz="1400" b="1" dirty="0">
              <a:solidFill>
                <a:srgbClr val="013F7F"/>
              </a:solidFill>
              <a:latin typeface="Arial"/>
              <a:ea typeface="+mn-ea"/>
              <a:cs typeface="+mn-cs"/>
            </a:rPr>
            <a:t>(or asset) </a:t>
          </a:r>
        </a:p>
      </dgm:t>
    </dgm:pt>
    <dgm:pt modelId="{15EC5F70-2A22-4F0F-B442-D5991A75B553}" type="parTrans" cxnId="{47C7115C-D068-44BF-9624-AAF752F5086D}">
      <dgm:prSet/>
      <dgm:spPr>
        <a:xfrm>
          <a:off x="1998965" y="1133558"/>
          <a:ext cx="2181277" cy="519045"/>
        </a:xfrm>
        <a:custGeom>
          <a:avLst/>
          <a:gdLst/>
          <a:ahLst/>
          <a:cxnLst/>
          <a:rect l="0" t="0" r="0" b="0"/>
          <a:pathLst>
            <a:path>
              <a:moveTo>
                <a:pt x="1990206" y="0"/>
              </a:moveTo>
              <a:lnTo>
                <a:pt x="1990206" y="322730"/>
              </a:lnTo>
              <a:lnTo>
                <a:pt x="0" y="322730"/>
              </a:lnTo>
              <a:lnTo>
                <a:pt x="0" y="473578"/>
              </a:lnTo>
            </a:path>
          </a:pathLst>
        </a:custGeom>
        <a:noFill/>
        <a:ln w="10795" cap="flat" cmpd="sng" algn="ctr">
          <a:solidFill>
            <a:srgbClr val="003E7E">
              <a:tint val="99000"/>
              <a:hueOff val="0"/>
              <a:satOff val="0"/>
              <a:lumOff val="0"/>
              <a:alphaOff val="0"/>
            </a:srgbClr>
          </a:solidFill>
          <a:prstDash val="solid"/>
          <a:miter lim="800000"/>
        </a:ln>
        <a:effectLst/>
        <a:scene3d>
          <a:camera prst="orthographicFront"/>
          <a:lightRig rig="flat" dir="t"/>
        </a:scene3d>
        <a:sp3d prstMaterial="matte"/>
      </dgm:spPr>
      <dgm:t>
        <a:bodyPr/>
        <a:lstStyle/>
        <a:p>
          <a:pPr algn="ctr"/>
          <a:endParaRPr lang="en-US" b="0"/>
        </a:p>
      </dgm:t>
    </dgm:pt>
    <dgm:pt modelId="{AE63E41B-E73A-4F1E-B0C4-626FEE7D854D}" type="sibTrans" cxnId="{47C7115C-D068-44BF-9624-AAF752F5086D}">
      <dgm:prSet/>
      <dgm:spPr/>
      <dgm:t>
        <a:bodyPr/>
        <a:lstStyle/>
        <a:p>
          <a:pPr algn="ctr"/>
          <a:endParaRPr lang="en-US" b="0"/>
        </a:p>
      </dgm:t>
    </dgm:pt>
    <dgm:pt modelId="{163F8D3F-5F2B-4CA0-98B9-64F31146C10B}">
      <dgm:prSet phldrT="[Text]" custT="1"/>
      <dgm:spPr>
        <a:xfrm>
          <a:off x="214283" y="3493305"/>
          <a:ext cx="1784681" cy="1133273"/>
        </a:xfrm>
        <a:prstGeom prst="roundRect">
          <a:avLst>
            <a:gd name="adj" fmla="val 10000"/>
          </a:avLst>
        </a:prstGeom>
        <a:solidFill>
          <a:srgbClr val="FFFFFF">
            <a:alpha val="94902"/>
          </a:srgbClr>
        </a:solidFill>
        <a:ln w="9525" cap="flat" cmpd="sng" algn="ctr">
          <a:solidFill>
            <a:srgbClr val="003E7E">
              <a:tint val="80000"/>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t>
        <a:bodyPr/>
        <a:lstStyle/>
        <a:p>
          <a:pPr algn="ctr">
            <a:buNone/>
          </a:pPr>
          <a:r>
            <a:rPr lang="en-US" sz="1400" b="1" dirty="0">
              <a:solidFill>
                <a:srgbClr val="013F7F"/>
              </a:solidFill>
              <a:latin typeface="Arial"/>
              <a:ea typeface="+mn-ea"/>
              <a:cs typeface="+mn-cs"/>
            </a:rPr>
            <a:t>1a. Review Existing Program for Bundling Opportunities </a:t>
          </a:r>
        </a:p>
      </dgm:t>
    </dgm:pt>
    <dgm:pt modelId="{848E3BFE-97C5-4C0E-B15C-3E17C7141C1B}" type="parTrans" cxnId="{ED5749A5-B262-4724-B739-671985637C87}">
      <dgm:prSet/>
      <dgm:spPr>
        <a:xfrm>
          <a:off x="908326" y="2785876"/>
          <a:ext cx="1090638" cy="519045"/>
        </a:xfrm>
        <a:custGeom>
          <a:avLst/>
          <a:gdLst/>
          <a:ahLst/>
          <a:cxnLst/>
          <a:rect l="0" t="0" r="0" b="0"/>
          <a:pathLst>
            <a:path>
              <a:moveTo>
                <a:pt x="995103" y="0"/>
              </a:moveTo>
              <a:lnTo>
                <a:pt x="995103" y="322730"/>
              </a:lnTo>
              <a:lnTo>
                <a:pt x="0" y="322730"/>
              </a:lnTo>
              <a:lnTo>
                <a:pt x="0" y="473578"/>
              </a:lnTo>
            </a:path>
          </a:pathLst>
        </a:custGeom>
        <a:noFill/>
        <a:ln w="10795" cap="flat" cmpd="sng" algn="ctr">
          <a:solidFill>
            <a:srgbClr val="003E7E">
              <a:tint val="80000"/>
              <a:hueOff val="0"/>
              <a:satOff val="0"/>
              <a:lumOff val="0"/>
              <a:alphaOff val="0"/>
            </a:srgbClr>
          </a:solidFill>
          <a:prstDash val="solid"/>
          <a:miter lim="800000"/>
        </a:ln>
        <a:effectLst/>
        <a:scene3d>
          <a:camera prst="orthographicFront"/>
          <a:lightRig rig="flat" dir="t"/>
        </a:scene3d>
        <a:sp3d prstMaterial="matte"/>
      </dgm:spPr>
      <dgm:t>
        <a:bodyPr/>
        <a:lstStyle/>
        <a:p>
          <a:pPr algn="ctr"/>
          <a:endParaRPr lang="en-US" b="0"/>
        </a:p>
      </dgm:t>
    </dgm:pt>
    <dgm:pt modelId="{8E1F42A4-E67F-47A4-97B5-089FF1DA9361}" type="sibTrans" cxnId="{ED5749A5-B262-4724-B739-671985637C87}">
      <dgm:prSet/>
      <dgm:spPr/>
      <dgm:t>
        <a:bodyPr/>
        <a:lstStyle/>
        <a:p>
          <a:pPr algn="ctr"/>
          <a:endParaRPr lang="en-US" b="0"/>
        </a:p>
      </dgm:t>
    </dgm:pt>
    <dgm:pt modelId="{885C10DB-7527-4CE2-9682-CF836B0942D0}">
      <dgm:prSet phldrT="[Text]" custT="1"/>
      <dgm:spPr>
        <a:xfrm>
          <a:off x="2395561" y="3493305"/>
          <a:ext cx="1784681" cy="1133273"/>
        </a:xfrm>
        <a:prstGeom prst="roundRect">
          <a:avLst>
            <a:gd name="adj" fmla="val 10000"/>
          </a:avLst>
        </a:prstGeom>
        <a:solidFill>
          <a:srgbClr val="FFFFFF">
            <a:alpha val="94902"/>
          </a:srgbClr>
        </a:solidFill>
        <a:ln w="9525" cap="flat" cmpd="sng" algn="ctr">
          <a:solidFill>
            <a:srgbClr val="003E7E">
              <a:tint val="80000"/>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t>
        <a:bodyPr/>
        <a:lstStyle/>
        <a:p>
          <a:pPr algn="ctr">
            <a:buNone/>
          </a:pPr>
          <a:r>
            <a:rPr lang="en-US" sz="1400" b="1" dirty="0">
              <a:solidFill>
                <a:srgbClr val="013F7F"/>
              </a:solidFill>
              <a:latin typeface="Arial"/>
              <a:ea typeface="+mn-ea"/>
              <a:cs typeface="+mn-cs"/>
            </a:rPr>
            <a:t>1b. Program Bundles as a standard  Business Practice</a:t>
          </a:r>
        </a:p>
      </dgm:t>
    </dgm:pt>
    <dgm:pt modelId="{BE9E1B74-ED1D-4708-A79F-06EBE0A49A9E}" type="parTrans" cxnId="{E53A5488-4421-4005-9CCC-0138E2C5F7E7}">
      <dgm:prSet/>
      <dgm:spPr>
        <a:xfrm>
          <a:off x="1998965" y="2785876"/>
          <a:ext cx="1090638" cy="519045"/>
        </a:xfrm>
        <a:custGeom>
          <a:avLst/>
          <a:gdLst/>
          <a:ahLst/>
          <a:cxnLst/>
          <a:rect l="0" t="0" r="0" b="0"/>
          <a:pathLst>
            <a:path>
              <a:moveTo>
                <a:pt x="0" y="0"/>
              </a:moveTo>
              <a:lnTo>
                <a:pt x="0" y="322730"/>
              </a:lnTo>
              <a:lnTo>
                <a:pt x="995103" y="322730"/>
              </a:lnTo>
              <a:lnTo>
                <a:pt x="995103" y="473578"/>
              </a:lnTo>
            </a:path>
          </a:pathLst>
        </a:custGeom>
        <a:noFill/>
        <a:ln w="10795" cap="flat" cmpd="sng" algn="ctr">
          <a:solidFill>
            <a:srgbClr val="003E7E">
              <a:tint val="80000"/>
              <a:hueOff val="0"/>
              <a:satOff val="0"/>
              <a:lumOff val="0"/>
              <a:alphaOff val="0"/>
            </a:srgbClr>
          </a:solidFill>
          <a:prstDash val="solid"/>
          <a:miter lim="800000"/>
        </a:ln>
        <a:effectLst/>
        <a:scene3d>
          <a:camera prst="orthographicFront"/>
          <a:lightRig rig="flat" dir="t"/>
        </a:scene3d>
        <a:sp3d prstMaterial="matte"/>
      </dgm:spPr>
      <dgm:t>
        <a:bodyPr/>
        <a:lstStyle/>
        <a:p>
          <a:pPr algn="ctr"/>
          <a:endParaRPr lang="en-US" b="0"/>
        </a:p>
      </dgm:t>
    </dgm:pt>
    <dgm:pt modelId="{17A370F0-FB23-4AD5-B48D-3F7C1EAF00AF}" type="sibTrans" cxnId="{E53A5488-4421-4005-9CCC-0138E2C5F7E7}">
      <dgm:prSet/>
      <dgm:spPr/>
      <dgm:t>
        <a:bodyPr/>
        <a:lstStyle/>
        <a:p>
          <a:pPr algn="ctr"/>
          <a:endParaRPr lang="en-US" b="0"/>
        </a:p>
      </dgm:t>
    </dgm:pt>
    <dgm:pt modelId="{32587AE3-8583-475C-8B94-7975D575E401}">
      <dgm:prSet phldrT="[Text]" custT="1"/>
      <dgm:spPr>
        <a:xfrm>
          <a:off x="5667477" y="1840987"/>
          <a:ext cx="1784681" cy="1133273"/>
        </a:xfrm>
        <a:prstGeom prst="roundRect">
          <a:avLst>
            <a:gd name="adj" fmla="val 10000"/>
          </a:avLst>
        </a:prstGeom>
        <a:solidFill>
          <a:srgbClr val="FFFFFF">
            <a:alpha val="94902"/>
          </a:srgbClr>
        </a:solidFill>
        <a:ln w="9525" cap="flat" cmpd="sng" algn="ctr">
          <a:solidFill>
            <a:srgbClr val="003E7E">
              <a:tint val="99000"/>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t>
        <a:bodyPr/>
        <a:lstStyle/>
        <a:p>
          <a:pPr algn="ctr">
            <a:spcAft>
              <a:spcPts val="0"/>
            </a:spcAft>
            <a:buNone/>
          </a:pPr>
          <a:r>
            <a:rPr lang="en-US" sz="1400" b="1" dirty="0">
              <a:solidFill>
                <a:srgbClr val="013F7F"/>
              </a:solidFill>
              <a:latin typeface="Arial"/>
              <a:ea typeface="+mn-ea"/>
              <a:cs typeface="+mn-cs"/>
            </a:rPr>
            <a:t>2. For an</a:t>
          </a:r>
        </a:p>
        <a:p>
          <a:pPr algn="ctr">
            <a:spcAft>
              <a:spcPts val="0"/>
            </a:spcAft>
            <a:buNone/>
          </a:pPr>
          <a:r>
            <a:rPr lang="en-US" sz="1400" b="1" dirty="0">
              <a:solidFill>
                <a:srgbClr val="013F7F"/>
              </a:solidFill>
              <a:latin typeface="Arial"/>
              <a:ea typeface="+mn-ea"/>
              <a:cs typeface="+mn-cs"/>
            </a:rPr>
            <a:t>Initiative</a:t>
          </a:r>
        </a:p>
      </dgm:t>
    </dgm:pt>
    <dgm:pt modelId="{47BBFFDF-2B5A-40BE-9331-18433961A92A}" type="parTrans" cxnId="{8D8AB8E6-D2B1-481D-ACB4-72638C950836}">
      <dgm:prSet/>
      <dgm:spPr>
        <a:xfrm>
          <a:off x="4180243" y="1133558"/>
          <a:ext cx="2181277" cy="519045"/>
        </a:xfrm>
        <a:custGeom>
          <a:avLst/>
          <a:gdLst/>
          <a:ahLst/>
          <a:cxnLst/>
          <a:rect l="0" t="0" r="0" b="0"/>
          <a:pathLst>
            <a:path>
              <a:moveTo>
                <a:pt x="0" y="0"/>
              </a:moveTo>
              <a:lnTo>
                <a:pt x="0" y="322730"/>
              </a:lnTo>
              <a:lnTo>
                <a:pt x="1990206" y="322730"/>
              </a:lnTo>
              <a:lnTo>
                <a:pt x="1990206" y="473578"/>
              </a:lnTo>
            </a:path>
          </a:pathLst>
        </a:custGeom>
        <a:noFill/>
        <a:ln w="10795" cap="flat" cmpd="sng" algn="ctr">
          <a:solidFill>
            <a:srgbClr val="003E7E">
              <a:tint val="99000"/>
              <a:hueOff val="0"/>
              <a:satOff val="0"/>
              <a:lumOff val="0"/>
              <a:alphaOff val="0"/>
            </a:srgbClr>
          </a:solidFill>
          <a:prstDash val="solid"/>
          <a:miter lim="800000"/>
        </a:ln>
        <a:effectLst/>
        <a:scene3d>
          <a:camera prst="orthographicFront"/>
          <a:lightRig rig="flat" dir="t"/>
        </a:scene3d>
        <a:sp3d prstMaterial="matte"/>
      </dgm:spPr>
      <dgm:t>
        <a:bodyPr/>
        <a:lstStyle/>
        <a:p>
          <a:pPr algn="ctr"/>
          <a:endParaRPr lang="en-US" b="0"/>
        </a:p>
      </dgm:t>
    </dgm:pt>
    <dgm:pt modelId="{7B2DE7D5-EE58-484F-8EC6-584F91125531}" type="sibTrans" cxnId="{8D8AB8E6-D2B1-481D-ACB4-72638C950836}">
      <dgm:prSet/>
      <dgm:spPr/>
      <dgm:t>
        <a:bodyPr/>
        <a:lstStyle/>
        <a:p>
          <a:pPr algn="ctr"/>
          <a:endParaRPr lang="en-US" b="0"/>
        </a:p>
      </dgm:t>
    </dgm:pt>
    <dgm:pt modelId="{D91B03E7-DB0B-40A4-A5C3-BD09EF45CB4C}">
      <dgm:prSet phldrT="[Text]" custT="1"/>
      <dgm:spPr>
        <a:xfrm>
          <a:off x="4576838" y="3493305"/>
          <a:ext cx="1784681" cy="1133273"/>
        </a:xfrm>
        <a:prstGeom prst="roundRect">
          <a:avLst>
            <a:gd name="adj" fmla="val 10000"/>
          </a:avLst>
        </a:prstGeom>
        <a:solidFill>
          <a:srgbClr val="FFFFFF">
            <a:alpha val="94902"/>
          </a:srgbClr>
        </a:solidFill>
        <a:ln w="9525" cap="flat" cmpd="sng" algn="ctr">
          <a:solidFill>
            <a:srgbClr val="003E7E">
              <a:tint val="80000"/>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t>
        <a:bodyPr/>
        <a:lstStyle/>
        <a:p>
          <a:pPr algn="ctr">
            <a:buNone/>
          </a:pPr>
          <a:r>
            <a:rPr lang="en-US" sz="1400" b="1" dirty="0">
              <a:solidFill>
                <a:srgbClr val="013F7F"/>
              </a:solidFill>
              <a:latin typeface="Arial"/>
              <a:ea typeface="+mn-ea"/>
              <a:cs typeface="+mn-cs"/>
            </a:rPr>
            <a:t>2a. Used to Support (or deliver) an initiative</a:t>
          </a:r>
        </a:p>
      </dgm:t>
    </dgm:pt>
    <dgm:pt modelId="{88C0A496-71E9-4357-957C-32CD398B1371}" type="parTrans" cxnId="{9E71EBB6-D739-4DA0-9775-DD1B8AEBC1A4}">
      <dgm:prSet/>
      <dgm:spPr>
        <a:xfrm>
          <a:off x="5270881" y="2785876"/>
          <a:ext cx="1090638" cy="519045"/>
        </a:xfrm>
        <a:custGeom>
          <a:avLst/>
          <a:gdLst/>
          <a:ahLst/>
          <a:cxnLst/>
          <a:rect l="0" t="0" r="0" b="0"/>
          <a:pathLst>
            <a:path>
              <a:moveTo>
                <a:pt x="995103" y="0"/>
              </a:moveTo>
              <a:lnTo>
                <a:pt x="995103" y="322730"/>
              </a:lnTo>
              <a:lnTo>
                <a:pt x="0" y="322730"/>
              </a:lnTo>
              <a:lnTo>
                <a:pt x="0" y="473578"/>
              </a:lnTo>
            </a:path>
          </a:pathLst>
        </a:custGeom>
        <a:noFill/>
        <a:ln w="10795" cap="flat" cmpd="sng" algn="ctr">
          <a:solidFill>
            <a:srgbClr val="003E7E">
              <a:tint val="80000"/>
              <a:hueOff val="0"/>
              <a:satOff val="0"/>
              <a:lumOff val="0"/>
              <a:alphaOff val="0"/>
            </a:srgbClr>
          </a:solidFill>
          <a:prstDash val="solid"/>
          <a:miter lim="800000"/>
        </a:ln>
        <a:effectLst/>
        <a:scene3d>
          <a:camera prst="orthographicFront"/>
          <a:lightRig rig="flat" dir="t"/>
        </a:scene3d>
        <a:sp3d prstMaterial="matte"/>
      </dgm:spPr>
      <dgm:t>
        <a:bodyPr/>
        <a:lstStyle/>
        <a:p>
          <a:pPr algn="ctr"/>
          <a:endParaRPr lang="en-US" b="0"/>
        </a:p>
      </dgm:t>
    </dgm:pt>
    <dgm:pt modelId="{C13EEAD3-F5C0-4ABA-8B06-93ED94123D8F}" type="sibTrans" cxnId="{9E71EBB6-D739-4DA0-9775-DD1B8AEBC1A4}">
      <dgm:prSet/>
      <dgm:spPr/>
      <dgm:t>
        <a:bodyPr/>
        <a:lstStyle/>
        <a:p>
          <a:pPr algn="ctr"/>
          <a:endParaRPr lang="en-US" b="0"/>
        </a:p>
      </dgm:t>
    </dgm:pt>
    <dgm:pt modelId="{F4B733BD-CB67-48E3-A235-681FF45119E0}">
      <dgm:prSet phldrT="[Text]" custT="1"/>
      <dgm:spPr>
        <a:xfrm>
          <a:off x="6758116" y="3493305"/>
          <a:ext cx="1784681" cy="1133273"/>
        </a:xfrm>
        <a:prstGeom prst="roundRect">
          <a:avLst>
            <a:gd name="adj" fmla="val 10000"/>
          </a:avLst>
        </a:prstGeom>
        <a:solidFill>
          <a:srgbClr val="FFFFFF">
            <a:alpha val="94902"/>
          </a:srgbClr>
        </a:solidFill>
        <a:ln w="9525" cap="flat" cmpd="sng" algn="ctr">
          <a:solidFill>
            <a:srgbClr val="003E7E">
              <a:tint val="80000"/>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t>
        <a:bodyPr/>
        <a:lstStyle/>
        <a:p>
          <a:pPr algn="ctr">
            <a:buNone/>
          </a:pPr>
          <a:r>
            <a:rPr lang="en-US" sz="1400" b="1" dirty="0">
              <a:solidFill>
                <a:srgbClr val="013F7F"/>
              </a:solidFill>
              <a:latin typeface="Arial"/>
              <a:ea typeface="+mn-ea"/>
              <a:cs typeface="+mn-cs"/>
            </a:rPr>
            <a:t>2b. Used to justify (or make the case) for a special funded program</a:t>
          </a:r>
        </a:p>
      </dgm:t>
    </dgm:pt>
    <dgm:pt modelId="{970DD2D9-DF54-4FF7-868D-52CA00B7AE0E}" type="parTrans" cxnId="{5BE8DD42-544E-42F1-A936-01812B829493}">
      <dgm:prSet/>
      <dgm:spPr>
        <a:xfrm>
          <a:off x="6361520" y="2785876"/>
          <a:ext cx="1090638" cy="519045"/>
        </a:xfrm>
        <a:custGeom>
          <a:avLst/>
          <a:gdLst/>
          <a:ahLst/>
          <a:cxnLst/>
          <a:rect l="0" t="0" r="0" b="0"/>
          <a:pathLst>
            <a:path>
              <a:moveTo>
                <a:pt x="0" y="0"/>
              </a:moveTo>
              <a:lnTo>
                <a:pt x="0" y="322730"/>
              </a:lnTo>
              <a:lnTo>
                <a:pt x="995103" y="322730"/>
              </a:lnTo>
              <a:lnTo>
                <a:pt x="995103" y="473578"/>
              </a:lnTo>
            </a:path>
          </a:pathLst>
        </a:custGeom>
        <a:noFill/>
        <a:ln w="10795" cap="flat" cmpd="sng" algn="ctr">
          <a:solidFill>
            <a:srgbClr val="003E7E">
              <a:tint val="80000"/>
              <a:hueOff val="0"/>
              <a:satOff val="0"/>
              <a:lumOff val="0"/>
              <a:alphaOff val="0"/>
            </a:srgbClr>
          </a:solidFill>
          <a:prstDash val="solid"/>
          <a:miter lim="800000"/>
        </a:ln>
        <a:effectLst/>
        <a:scene3d>
          <a:camera prst="orthographicFront"/>
          <a:lightRig rig="flat" dir="t"/>
        </a:scene3d>
        <a:sp3d prstMaterial="matte"/>
      </dgm:spPr>
      <dgm:t>
        <a:bodyPr/>
        <a:lstStyle/>
        <a:p>
          <a:pPr algn="ctr"/>
          <a:endParaRPr lang="en-US" b="0"/>
        </a:p>
      </dgm:t>
    </dgm:pt>
    <dgm:pt modelId="{6878DB1C-0CE2-46D9-B32E-BBE14A5EB4A1}" type="sibTrans" cxnId="{5BE8DD42-544E-42F1-A936-01812B829493}">
      <dgm:prSet/>
      <dgm:spPr/>
      <dgm:t>
        <a:bodyPr/>
        <a:lstStyle/>
        <a:p>
          <a:pPr algn="ctr"/>
          <a:endParaRPr lang="en-US" b="0"/>
        </a:p>
      </dgm:t>
    </dgm:pt>
    <dgm:pt modelId="{23E97675-FDBA-4FDB-9EDA-71E4B222BA50}" type="pres">
      <dgm:prSet presAssocID="{45CF3A2A-67A2-438C-8730-6ACFC97EEF8F}" presName="hierChild1" presStyleCnt="0">
        <dgm:presLayoutVars>
          <dgm:chPref val="1"/>
          <dgm:dir/>
          <dgm:animOne val="branch"/>
          <dgm:animLvl val="lvl"/>
          <dgm:resizeHandles/>
        </dgm:presLayoutVars>
      </dgm:prSet>
      <dgm:spPr/>
    </dgm:pt>
    <dgm:pt modelId="{5F600606-F997-4157-8C61-9A223FBA44CA}" type="pres">
      <dgm:prSet presAssocID="{52D187A0-1DA0-4605-BE28-9CA1E1E7F6F5}" presName="hierRoot1" presStyleCnt="0"/>
      <dgm:spPr/>
    </dgm:pt>
    <dgm:pt modelId="{9F7BDAE3-7EB2-49F6-BC64-6E3759E3E2C2}" type="pres">
      <dgm:prSet presAssocID="{52D187A0-1DA0-4605-BE28-9CA1E1E7F6F5}" presName="composite" presStyleCnt="0"/>
      <dgm:spPr/>
    </dgm:pt>
    <dgm:pt modelId="{F83E38A1-9F29-4490-84F6-35819D6FC936}" type="pres">
      <dgm:prSet presAssocID="{52D187A0-1DA0-4605-BE28-9CA1E1E7F6F5}" presName="background" presStyleLbl="node0" presStyleIdx="0" presStyleCnt="1"/>
      <dgm:spPr>
        <a:xfrm>
          <a:off x="3287902" y="285"/>
          <a:ext cx="1784681" cy="1133273"/>
        </a:xfrm>
        <a:prstGeom prst="roundRect">
          <a:avLst>
            <a:gd name="adj" fmla="val 10000"/>
          </a:avLst>
        </a:prstGeom>
        <a:solidFill>
          <a:srgbClr val="003E7E"/>
        </a:solidFill>
        <a:ln>
          <a:noFill/>
        </a:ln>
        <a:effectLst/>
        <a:scene3d>
          <a:camera prst="orthographicFront"/>
          <a:lightRig rig="flat" dir="t"/>
        </a:scene3d>
        <a:sp3d prstMaterial="plastic">
          <a:bevelT w="120900" h="88900"/>
          <a:bevelB w="88900" h="31750" prst="angle"/>
        </a:sp3d>
      </dgm:spPr>
    </dgm:pt>
    <dgm:pt modelId="{0AD3B964-DC3F-48EF-8A22-19EC897A968F}" type="pres">
      <dgm:prSet presAssocID="{52D187A0-1DA0-4605-BE28-9CA1E1E7F6F5}" presName="text" presStyleLbl="fgAcc0" presStyleIdx="0" presStyleCnt="1" custLinFactNeighborX="1748" custLinFactNeighborY="5818">
        <dgm:presLayoutVars>
          <dgm:chPref val="3"/>
        </dgm:presLayoutVars>
      </dgm:prSet>
      <dgm:spPr/>
    </dgm:pt>
    <dgm:pt modelId="{11DECE3E-1453-480E-B519-099706DBA98D}" type="pres">
      <dgm:prSet presAssocID="{52D187A0-1DA0-4605-BE28-9CA1E1E7F6F5}" presName="hierChild2" presStyleCnt="0"/>
      <dgm:spPr/>
    </dgm:pt>
    <dgm:pt modelId="{AF3E9214-5387-49D9-98C9-656AE53FB4A0}" type="pres">
      <dgm:prSet presAssocID="{15EC5F70-2A22-4F0F-B442-D5991A75B553}" presName="Name10" presStyleLbl="parChTrans1D2" presStyleIdx="0" presStyleCnt="2"/>
      <dgm:spPr/>
    </dgm:pt>
    <dgm:pt modelId="{0556B475-E85A-432E-95CA-7CD214D941F3}" type="pres">
      <dgm:prSet presAssocID="{D39D694D-3746-4D4B-8DD9-1AFE042FEF72}" presName="hierRoot2" presStyleCnt="0"/>
      <dgm:spPr/>
    </dgm:pt>
    <dgm:pt modelId="{51D6FD50-7FA5-432F-97E2-917CD39A9565}" type="pres">
      <dgm:prSet presAssocID="{D39D694D-3746-4D4B-8DD9-1AFE042FEF72}" presName="composite2" presStyleCnt="0"/>
      <dgm:spPr/>
    </dgm:pt>
    <dgm:pt modelId="{D7F747DD-F92D-4A29-AD60-5966B8D4C23F}" type="pres">
      <dgm:prSet presAssocID="{D39D694D-3746-4D4B-8DD9-1AFE042FEF72}" presName="background2" presStyleLbl="node2" presStyleIdx="0" presStyleCnt="2"/>
      <dgm:spPr>
        <a:xfrm>
          <a:off x="1106624" y="1652603"/>
          <a:ext cx="1784681" cy="1133273"/>
        </a:xfrm>
        <a:prstGeom prst="roundRect">
          <a:avLst>
            <a:gd name="adj" fmla="val 10000"/>
          </a:avLst>
        </a:prstGeom>
        <a:solidFill>
          <a:srgbClr val="003E7E"/>
        </a:solidFill>
        <a:ln>
          <a:noFill/>
        </a:ln>
        <a:effectLst/>
        <a:scene3d>
          <a:camera prst="orthographicFront"/>
          <a:lightRig rig="flat" dir="t"/>
        </a:scene3d>
        <a:sp3d prstMaterial="plastic">
          <a:bevelT w="120900" h="88900"/>
          <a:bevelB w="88900" h="31750" prst="angle"/>
        </a:sp3d>
      </dgm:spPr>
    </dgm:pt>
    <dgm:pt modelId="{3C24F800-04E6-48AD-94F5-BE0DE40B56BE}" type="pres">
      <dgm:prSet presAssocID="{D39D694D-3746-4D4B-8DD9-1AFE042FEF72}" presName="text2" presStyleLbl="fgAcc2" presStyleIdx="0" presStyleCnt="2">
        <dgm:presLayoutVars>
          <dgm:chPref val="3"/>
        </dgm:presLayoutVars>
      </dgm:prSet>
      <dgm:spPr/>
    </dgm:pt>
    <dgm:pt modelId="{F4336944-86D7-4AE0-B01E-B62B723131F8}" type="pres">
      <dgm:prSet presAssocID="{D39D694D-3746-4D4B-8DD9-1AFE042FEF72}" presName="hierChild3" presStyleCnt="0"/>
      <dgm:spPr/>
    </dgm:pt>
    <dgm:pt modelId="{8B15B7E5-58E3-423E-A168-728BE1AF58A5}" type="pres">
      <dgm:prSet presAssocID="{848E3BFE-97C5-4C0E-B15C-3E17C7141C1B}" presName="Name17" presStyleLbl="parChTrans1D3" presStyleIdx="0" presStyleCnt="4"/>
      <dgm:spPr/>
    </dgm:pt>
    <dgm:pt modelId="{879D97FA-96D0-45F2-93E9-5ED2807FFBFF}" type="pres">
      <dgm:prSet presAssocID="{163F8D3F-5F2B-4CA0-98B9-64F31146C10B}" presName="hierRoot3" presStyleCnt="0"/>
      <dgm:spPr/>
    </dgm:pt>
    <dgm:pt modelId="{585C1D80-9FCE-4AF2-AAA0-67F70C9F57D3}" type="pres">
      <dgm:prSet presAssocID="{163F8D3F-5F2B-4CA0-98B9-64F31146C10B}" presName="composite3" presStyleCnt="0"/>
      <dgm:spPr/>
    </dgm:pt>
    <dgm:pt modelId="{C059D7BE-905F-4879-9D3A-137081B19024}" type="pres">
      <dgm:prSet presAssocID="{163F8D3F-5F2B-4CA0-98B9-64F31146C10B}" presName="background3" presStyleLbl="node3" presStyleIdx="0" presStyleCnt="4"/>
      <dgm:spPr>
        <a:xfrm>
          <a:off x="15985" y="3304921"/>
          <a:ext cx="1784681" cy="1133273"/>
        </a:xfrm>
        <a:prstGeom prst="roundRect">
          <a:avLst>
            <a:gd name="adj" fmla="val 10000"/>
          </a:avLst>
        </a:prstGeom>
        <a:solidFill>
          <a:srgbClr val="003E7E"/>
        </a:solidFill>
        <a:ln>
          <a:noFill/>
        </a:ln>
        <a:effectLst/>
        <a:scene3d>
          <a:camera prst="orthographicFront"/>
          <a:lightRig rig="flat" dir="t"/>
        </a:scene3d>
        <a:sp3d prstMaterial="plastic">
          <a:bevelT w="120900" h="88900"/>
          <a:bevelB w="88900" h="31750" prst="angle"/>
        </a:sp3d>
      </dgm:spPr>
    </dgm:pt>
    <dgm:pt modelId="{F5D68D98-08DB-46B5-B079-4248CADEEC6B}" type="pres">
      <dgm:prSet presAssocID="{163F8D3F-5F2B-4CA0-98B9-64F31146C10B}" presName="text3" presStyleLbl="fgAcc3" presStyleIdx="0" presStyleCnt="4">
        <dgm:presLayoutVars>
          <dgm:chPref val="3"/>
        </dgm:presLayoutVars>
      </dgm:prSet>
      <dgm:spPr/>
    </dgm:pt>
    <dgm:pt modelId="{16B5D2B3-6BE2-47FB-980D-9E82F8132F69}" type="pres">
      <dgm:prSet presAssocID="{163F8D3F-5F2B-4CA0-98B9-64F31146C10B}" presName="hierChild4" presStyleCnt="0"/>
      <dgm:spPr/>
    </dgm:pt>
    <dgm:pt modelId="{1F3111F9-5CED-4060-9014-CBB3DD303C8C}" type="pres">
      <dgm:prSet presAssocID="{BE9E1B74-ED1D-4708-A79F-06EBE0A49A9E}" presName="Name17" presStyleLbl="parChTrans1D3" presStyleIdx="1" presStyleCnt="4"/>
      <dgm:spPr/>
    </dgm:pt>
    <dgm:pt modelId="{4D2E725D-41FB-4A4D-B050-C57BAD98A1A1}" type="pres">
      <dgm:prSet presAssocID="{885C10DB-7527-4CE2-9682-CF836B0942D0}" presName="hierRoot3" presStyleCnt="0"/>
      <dgm:spPr/>
    </dgm:pt>
    <dgm:pt modelId="{C410A168-6BE2-4615-A249-FC3642D3414F}" type="pres">
      <dgm:prSet presAssocID="{885C10DB-7527-4CE2-9682-CF836B0942D0}" presName="composite3" presStyleCnt="0"/>
      <dgm:spPr/>
    </dgm:pt>
    <dgm:pt modelId="{9A971BDB-2EDC-46BA-A831-AAB2858D89E2}" type="pres">
      <dgm:prSet presAssocID="{885C10DB-7527-4CE2-9682-CF836B0942D0}" presName="background3" presStyleLbl="node3" presStyleIdx="1" presStyleCnt="4"/>
      <dgm:spPr>
        <a:xfrm>
          <a:off x="2197263" y="3304921"/>
          <a:ext cx="1784681" cy="1133273"/>
        </a:xfrm>
        <a:prstGeom prst="roundRect">
          <a:avLst>
            <a:gd name="adj" fmla="val 10000"/>
          </a:avLst>
        </a:prstGeom>
        <a:solidFill>
          <a:srgbClr val="003E7E"/>
        </a:solidFill>
        <a:ln>
          <a:noFill/>
        </a:ln>
        <a:effectLst/>
        <a:scene3d>
          <a:camera prst="orthographicFront"/>
          <a:lightRig rig="flat" dir="t"/>
        </a:scene3d>
        <a:sp3d prstMaterial="plastic">
          <a:bevelT w="120900" h="88900"/>
          <a:bevelB w="88900" h="31750" prst="angle"/>
        </a:sp3d>
      </dgm:spPr>
    </dgm:pt>
    <dgm:pt modelId="{720006E7-DC3F-4300-84B3-34BF8F35D8F1}" type="pres">
      <dgm:prSet presAssocID="{885C10DB-7527-4CE2-9682-CF836B0942D0}" presName="text3" presStyleLbl="fgAcc3" presStyleIdx="1" presStyleCnt="4">
        <dgm:presLayoutVars>
          <dgm:chPref val="3"/>
        </dgm:presLayoutVars>
      </dgm:prSet>
      <dgm:spPr/>
    </dgm:pt>
    <dgm:pt modelId="{D403D6C4-36F9-4CC1-8478-038440F9DB02}" type="pres">
      <dgm:prSet presAssocID="{885C10DB-7527-4CE2-9682-CF836B0942D0}" presName="hierChild4" presStyleCnt="0"/>
      <dgm:spPr/>
    </dgm:pt>
    <dgm:pt modelId="{9BB5234B-6370-4123-BCEB-6948F2FE5300}" type="pres">
      <dgm:prSet presAssocID="{47BBFFDF-2B5A-40BE-9331-18433961A92A}" presName="Name10" presStyleLbl="parChTrans1D2" presStyleIdx="1" presStyleCnt="2"/>
      <dgm:spPr/>
    </dgm:pt>
    <dgm:pt modelId="{7CC4888F-AB86-4986-A732-82B766A62EEB}" type="pres">
      <dgm:prSet presAssocID="{32587AE3-8583-475C-8B94-7975D575E401}" presName="hierRoot2" presStyleCnt="0"/>
      <dgm:spPr/>
    </dgm:pt>
    <dgm:pt modelId="{BAD5FFBA-F20F-4BD1-86BB-A213E6168D3B}" type="pres">
      <dgm:prSet presAssocID="{32587AE3-8583-475C-8B94-7975D575E401}" presName="composite2" presStyleCnt="0"/>
      <dgm:spPr/>
    </dgm:pt>
    <dgm:pt modelId="{290B6814-A5E1-43DF-9EFE-331BF61EE49F}" type="pres">
      <dgm:prSet presAssocID="{32587AE3-8583-475C-8B94-7975D575E401}" presName="background2" presStyleLbl="node2" presStyleIdx="1" presStyleCnt="2"/>
      <dgm:spPr>
        <a:xfrm>
          <a:off x="5469179" y="1652603"/>
          <a:ext cx="1784681" cy="1133273"/>
        </a:xfrm>
        <a:prstGeom prst="roundRect">
          <a:avLst>
            <a:gd name="adj" fmla="val 10000"/>
          </a:avLst>
        </a:prstGeom>
        <a:solidFill>
          <a:srgbClr val="003E7E"/>
        </a:solidFill>
        <a:ln>
          <a:noFill/>
        </a:ln>
        <a:effectLst/>
        <a:scene3d>
          <a:camera prst="orthographicFront"/>
          <a:lightRig rig="flat" dir="t"/>
        </a:scene3d>
        <a:sp3d prstMaterial="plastic">
          <a:bevelT w="120900" h="88900"/>
          <a:bevelB w="88900" h="31750" prst="angle"/>
        </a:sp3d>
      </dgm:spPr>
    </dgm:pt>
    <dgm:pt modelId="{080DF1E8-E880-4550-B697-CBD5296E2E7D}" type="pres">
      <dgm:prSet presAssocID="{32587AE3-8583-475C-8B94-7975D575E401}" presName="text2" presStyleLbl="fgAcc2" presStyleIdx="1" presStyleCnt="2">
        <dgm:presLayoutVars>
          <dgm:chPref val="3"/>
        </dgm:presLayoutVars>
      </dgm:prSet>
      <dgm:spPr/>
    </dgm:pt>
    <dgm:pt modelId="{718B733A-2B03-49E0-A537-2CC259E5810E}" type="pres">
      <dgm:prSet presAssocID="{32587AE3-8583-475C-8B94-7975D575E401}" presName="hierChild3" presStyleCnt="0"/>
      <dgm:spPr/>
    </dgm:pt>
    <dgm:pt modelId="{F4B6B718-9720-4237-97B2-746BE88BDBCC}" type="pres">
      <dgm:prSet presAssocID="{88C0A496-71E9-4357-957C-32CD398B1371}" presName="Name17" presStyleLbl="parChTrans1D3" presStyleIdx="2" presStyleCnt="4"/>
      <dgm:spPr/>
    </dgm:pt>
    <dgm:pt modelId="{89185FDD-C850-4604-AF6D-525678E3CCD3}" type="pres">
      <dgm:prSet presAssocID="{D91B03E7-DB0B-40A4-A5C3-BD09EF45CB4C}" presName="hierRoot3" presStyleCnt="0"/>
      <dgm:spPr/>
    </dgm:pt>
    <dgm:pt modelId="{820A6366-B490-4527-AD2B-BD71399AEA47}" type="pres">
      <dgm:prSet presAssocID="{D91B03E7-DB0B-40A4-A5C3-BD09EF45CB4C}" presName="composite3" presStyleCnt="0"/>
      <dgm:spPr/>
    </dgm:pt>
    <dgm:pt modelId="{C676D8B2-876D-4E0E-9688-31F3C2A82E6F}" type="pres">
      <dgm:prSet presAssocID="{D91B03E7-DB0B-40A4-A5C3-BD09EF45CB4C}" presName="background3" presStyleLbl="node3" presStyleIdx="2" presStyleCnt="4"/>
      <dgm:spPr>
        <a:xfrm>
          <a:off x="4378540" y="3304921"/>
          <a:ext cx="1784681" cy="1133273"/>
        </a:xfrm>
        <a:prstGeom prst="roundRect">
          <a:avLst>
            <a:gd name="adj" fmla="val 10000"/>
          </a:avLst>
        </a:prstGeom>
        <a:solidFill>
          <a:srgbClr val="003E7E"/>
        </a:solidFill>
        <a:ln>
          <a:noFill/>
        </a:ln>
        <a:effectLst/>
        <a:scene3d>
          <a:camera prst="orthographicFront"/>
          <a:lightRig rig="flat" dir="t"/>
        </a:scene3d>
        <a:sp3d prstMaterial="plastic">
          <a:bevelT w="120900" h="88900"/>
          <a:bevelB w="88900" h="31750" prst="angle"/>
        </a:sp3d>
      </dgm:spPr>
    </dgm:pt>
    <dgm:pt modelId="{7D1DA885-0DAE-490C-A984-241CEA6489D0}" type="pres">
      <dgm:prSet presAssocID="{D91B03E7-DB0B-40A4-A5C3-BD09EF45CB4C}" presName="text3" presStyleLbl="fgAcc3" presStyleIdx="2" presStyleCnt="4">
        <dgm:presLayoutVars>
          <dgm:chPref val="3"/>
        </dgm:presLayoutVars>
      </dgm:prSet>
      <dgm:spPr/>
    </dgm:pt>
    <dgm:pt modelId="{7226114E-B7B5-4843-BAC9-5721FA0266B0}" type="pres">
      <dgm:prSet presAssocID="{D91B03E7-DB0B-40A4-A5C3-BD09EF45CB4C}" presName="hierChild4" presStyleCnt="0"/>
      <dgm:spPr/>
    </dgm:pt>
    <dgm:pt modelId="{258F51CF-2A7A-452D-AC11-14E71212D520}" type="pres">
      <dgm:prSet presAssocID="{970DD2D9-DF54-4FF7-868D-52CA00B7AE0E}" presName="Name17" presStyleLbl="parChTrans1D3" presStyleIdx="3" presStyleCnt="4"/>
      <dgm:spPr/>
    </dgm:pt>
    <dgm:pt modelId="{ED57281E-02F7-4816-8A83-A177281B8D34}" type="pres">
      <dgm:prSet presAssocID="{F4B733BD-CB67-48E3-A235-681FF45119E0}" presName="hierRoot3" presStyleCnt="0"/>
      <dgm:spPr/>
    </dgm:pt>
    <dgm:pt modelId="{5BD628C0-75DF-4B3A-AE18-8F7F4D1EDDF4}" type="pres">
      <dgm:prSet presAssocID="{F4B733BD-CB67-48E3-A235-681FF45119E0}" presName="composite3" presStyleCnt="0"/>
      <dgm:spPr/>
    </dgm:pt>
    <dgm:pt modelId="{C8B6BDC1-3CE3-4857-B9EF-62BD89AF86DC}" type="pres">
      <dgm:prSet presAssocID="{F4B733BD-CB67-48E3-A235-681FF45119E0}" presName="background3" presStyleLbl="node3" presStyleIdx="3" presStyleCnt="4"/>
      <dgm:spPr>
        <a:xfrm>
          <a:off x="6559818" y="3304921"/>
          <a:ext cx="1784681" cy="1133273"/>
        </a:xfrm>
        <a:prstGeom prst="roundRect">
          <a:avLst>
            <a:gd name="adj" fmla="val 10000"/>
          </a:avLst>
        </a:prstGeom>
        <a:solidFill>
          <a:srgbClr val="003E7E"/>
        </a:solidFill>
        <a:ln>
          <a:noFill/>
        </a:ln>
        <a:effectLst/>
        <a:scene3d>
          <a:camera prst="orthographicFront"/>
          <a:lightRig rig="flat" dir="t"/>
        </a:scene3d>
        <a:sp3d prstMaterial="plastic">
          <a:bevelT w="120900" h="88900"/>
          <a:bevelB w="88900" h="31750" prst="angle"/>
        </a:sp3d>
      </dgm:spPr>
    </dgm:pt>
    <dgm:pt modelId="{0E292CC6-6EF5-4ED1-9088-FED3C49111C4}" type="pres">
      <dgm:prSet presAssocID="{F4B733BD-CB67-48E3-A235-681FF45119E0}" presName="text3" presStyleLbl="fgAcc3" presStyleIdx="3" presStyleCnt="4">
        <dgm:presLayoutVars>
          <dgm:chPref val="3"/>
        </dgm:presLayoutVars>
      </dgm:prSet>
      <dgm:spPr/>
    </dgm:pt>
    <dgm:pt modelId="{99BF676E-969D-48A3-99E1-A5B896544553}" type="pres">
      <dgm:prSet presAssocID="{F4B733BD-CB67-48E3-A235-681FF45119E0}" presName="hierChild4" presStyleCnt="0"/>
      <dgm:spPr/>
    </dgm:pt>
  </dgm:ptLst>
  <dgm:cxnLst>
    <dgm:cxn modelId="{18B67927-B14A-D64B-B75C-9459DE6FC9FE}" type="presOf" srcId="{32587AE3-8583-475C-8B94-7975D575E401}" destId="{080DF1E8-E880-4550-B697-CBD5296E2E7D}" srcOrd="0" destOrd="0" presId="urn:microsoft.com/office/officeart/2005/8/layout/hierarchy1"/>
    <dgm:cxn modelId="{BD387B34-229D-0D4F-8DA3-A644B7E5EFEF}" type="presOf" srcId="{BE9E1B74-ED1D-4708-A79F-06EBE0A49A9E}" destId="{1F3111F9-5CED-4060-9014-CBB3DD303C8C}" srcOrd="0" destOrd="0" presId="urn:microsoft.com/office/officeart/2005/8/layout/hierarchy1"/>
    <dgm:cxn modelId="{C725413B-6D6C-B74C-9685-2FB8E8EC8085}" type="presOf" srcId="{970DD2D9-DF54-4FF7-868D-52CA00B7AE0E}" destId="{258F51CF-2A7A-452D-AC11-14E71212D520}" srcOrd="0" destOrd="0" presId="urn:microsoft.com/office/officeart/2005/8/layout/hierarchy1"/>
    <dgm:cxn modelId="{64B66A5B-064C-BB44-800D-2DD626458333}" type="presOf" srcId="{848E3BFE-97C5-4C0E-B15C-3E17C7141C1B}" destId="{8B15B7E5-58E3-423E-A168-728BE1AF58A5}" srcOrd="0" destOrd="0" presId="urn:microsoft.com/office/officeart/2005/8/layout/hierarchy1"/>
    <dgm:cxn modelId="{47C7115C-D068-44BF-9624-AAF752F5086D}" srcId="{52D187A0-1DA0-4605-BE28-9CA1E1E7F6F5}" destId="{D39D694D-3746-4D4B-8DD9-1AFE042FEF72}" srcOrd="0" destOrd="0" parTransId="{15EC5F70-2A22-4F0F-B442-D5991A75B553}" sibTransId="{AE63E41B-E73A-4F1E-B0C4-626FEE7D854D}"/>
    <dgm:cxn modelId="{7EC01A5D-BCF4-0A48-A34A-8EA1CB8C12D7}" type="presOf" srcId="{F4B733BD-CB67-48E3-A235-681FF45119E0}" destId="{0E292CC6-6EF5-4ED1-9088-FED3C49111C4}" srcOrd="0" destOrd="0" presId="urn:microsoft.com/office/officeart/2005/8/layout/hierarchy1"/>
    <dgm:cxn modelId="{D45AC460-F779-F04A-BE11-D61C9A1D98B6}" type="presOf" srcId="{52D187A0-1DA0-4605-BE28-9CA1E1E7F6F5}" destId="{0AD3B964-DC3F-48EF-8A22-19EC897A968F}" srcOrd="0" destOrd="0" presId="urn:microsoft.com/office/officeart/2005/8/layout/hierarchy1"/>
    <dgm:cxn modelId="{5BE8DD42-544E-42F1-A936-01812B829493}" srcId="{32587AE3-8583-475C-8B94-7975D575E401}" destId="{F4B733BD-CB67-48E3-A235-681FF45119E0}" srcOrd="1" destOrd="0" parTransId="{970DD2D9-DF54-4FF7-868D-52CA00B7AE0E}" sibTransId="{6878DB1C-0CE2-46D9-B32E-BBE14A5EB4A1}"/>
    <dgm:cxn modelId="{FE0CF173-D9E3-4E44-85A9-7B2A04A277CA}" type="presOf" srcId="{D91B03E7-DB0B-40A4-A5C3-BD09EF45CB4C}" destId="{7D1DA885-0DAE-490C-A984-241CEA6489D0}" srcOrd="0" destOrd="0" presId="urn:microsoft.com/office/officeart/2005/8/layout/hierarchy1"/>
    <dgm:cxn modelId="{E53A5488-4421-4005-9CCC-0138E2C5F7E7}" srcId="{D39D694D-3746-4D4B-8DD9-1AFE042FEF72}" destId="{885C10DB-7527-4CE2-9682-CF836B0942D0}" srcOrd="1" destOrd="0" parTransId="{BE9E1B74-ED1D-4708-A79F-06EBE0A49A9E}" sibTransId="{17A370F0-FB23-4AD5-B48D-3F7C1EAF00AF}"/>
    <dgm:cxn modelId="{1AE60499-2BA9-814D-9AC3-24C3949FD4DA}" type="presOf" srcId="{88C0A496-71E9-4357-957C-32CD398B1371}" destId="{F4B6B718-9720-4237-97B2-746BE88BDBCC}" srcOrd="0" destOrd="0" presId="urn:microsoft.com/office/officeart/2005/8/layout/hierarchy1"/>
    <dgm:cxn modelId="{ED5749A5-B262-4724-B739-671985637C87}" srcId="{D39D694D-3746-4D4B-8DD9-1AFE042FEF72}" destId="{163F8D3F-5F2B-4CA0-98B9-64F31146C10B}" srcOrd="0" destOrd="0" parTransId="{848E3BFE-97C5-4C0E-B15C-3E17C7141C1B}" sibTransId="{8E1F42A4-E67F-47A4-97B5-089FF1DA9361}"/>
    <dgm:cxn modelId="{5E7901B6-D26A-426A-8A1E-3FC794869048}" srcId="{45CF3A2A-67A2-438C-8730-6ACFC97EEF8F}" destId="{52D187A0-1DA0-4605-BE28-9CA1E1E7F6F5}" srcOrd="0" destOrd="0" parTransId="{06FD1D2C-D06A-4E47-9A77-13CE5569AA31}" sibTransId="{8480D115-417D-4A5B-8FFA-901B00F25F55}"/>
    <dgm:cxn modelId="{9E71EBB6-D739-4DA0-9775-DD1B8AEBC1A4}" srcId="{32587AE3-8583-475C-8B94-7975D575E401}" destId="{D91B03E7-DB0B-40A4-A5C3-BD09EF45CB4C}" srcOrd="0" destOrd="0" parTransId="{88C0A496-71E9-4357-957C-32CD398B1371}" sibTransId="{C13EEAD3-F5C0-4ABA-8B06-93ED94123D8F}"/>
    <dgm:cxn modelId="{951A55C1-EC8B-C948-9C72-95B2BA38FDD3}" type="presOf" srcId="{D39D694D-3746-4D4B-8DD9-1AFE042FEF72}" destId="{3C24F800-04E6-48AD-94F5-BE0DE40B56BE}" srcOrd="0" destOrd="0" presId="urn:microsoft.com/office/officeart/2005/8/layout/hierarchy1"/>
    <dgm:cxn modelId="{E367ECC1-1B53-9746-8F8B-3390CB79A9A5}" type="presOf" srcId="{45CF3A2A-67A2-438C-8730-6ACFC97EEF8F}" destId="{23E97675-FDBA-4FDB-9EDA-71E4B222BA50}" srcOrd="0" destOrd="0" presId="urn:microsoft.com/office/officeart/2005/8/layout/hierarchy1"/>
    <dgm:cxn modelId="{A9BAA9CC-8F97-E646-88DF-60D8ED7DA6DD}" type="presOf" srcId="{15EC5F70-2A22-4F0F-B442-D5991A75B553}" destId="{AF3E9214-5387-49D9-98C9-656AE53FB4A0}" srcOrd="0" destOrd="0" presId="urn:microsoft.com/office/officeart/2005/8/layout/hierarchy1"/>
    <dgm:cxn modelId="{A8450FD5-4560-704C-A75D-BD723BA09A38}" type="presOf" srcId="{47BBFFDF-2B5A-40BE-9331-18433961A92A}" destId="{9BB5234B-6370-4123-BCEB-6948F2FE5300}" srcOrd="0" destOrd="0" presId="urn:microsoft.com/office/officeart/2005/8/layout/hierarchy1"/>
    <dgm:cxn modelId="{8AA4EAD7-2868-5D4F-B947-84D0CEA6834F}" type="presOf" srcId="{885C10DB-7527-4CE2-9682-CF836B0942D0}" destId="{720006E7-DC3F-4300-84B3-34BF8F35D8F1}" srcOrd="0" destOrd="0" presId="urn:microsoft.com/office/officeart/2005/8/layout/hierarchy1"/>
    <dgm:cxn modelId="{8D8AB8E6-D2B1-481D-ACB4-72638C950836}" srcId="{52D187A0-1DA0-4605-BE28-9CA1E1E7F6F5}" destId="{32587AE3-8583-475C-8B94-7975D575E401}" srcOrd="1" destOrd="0" parTransId="{47BBFFDF-2B5A-40BE-9331-18433961A92A}" sibTransId="{7B2DE7D5-EE58-484F-8EC6-584F91125531}"/>
    <dgm:cxn modelId="{606217F7-AEF9-4C4B-A0BA-5864D811C022}" type="presOf" srcId="{163F8D3F-5F2B-4CA0-98B9-64F31146C10B}" destId="{F5D68D98-08DB-46B5-B079-4248CADEEC6B}" srcOrd="0" destOrd="0" presId="urn:microsoft.com/office/officeart/2005/8/layout/hierarchy1"/>
    <dgm:cxn modelId="{A73FB7A7-836B-964B-A90F-B552AC0137C1}" type="presParOf" srcId="{23E97675-FDBA-4FDB-9EDA-71E4B222BA50}" destId="{5F600606-F997-4157-8C61-9A223FBA44CA}" srcOrd="0" destOrd="0" presId="urn:microsoft.com/office/officeart/2005/8/layout/hierarchy1"/>
    <dgm:cxn modelId="{F3001A36-DB91-F34B-B517-04C6E3403D63}" type="presParOf" srcId="{5F600606-F997-4157-8C61-9A223FBA44CA}" destId="{9F7BDAE3-7EB2-49F6-BC64-6E3759E3E2C2}" srcOrd="0" destOrd="0" presId="urn:microsoft.com/office/officeart/2005/8/layout/hierarchy1"/>
    <dgm:cxn modelId="{A2F9D18A-9BA5-5A41-A7D3-8450729B0533}" type="presParOf" srcId="{9F7BDAE3-7EB2-49F6-BC64-6E3759E3E2C2}" destId="{F83E38A1-9F29-4490-84F6-35819D6FC936}" srcOrd="0" destOrd="0" presId="urn:microsoft.com/office/officeart/2005/8/layout/hierarchy1"/>
    <dgm:cxn modelId="{B32F4AF7-BFBB-384C-BCC4-FAB40A21C0BB}" type="presParOf" srcId="{9F7BDAE3-7EB2-49F6-BC64-6E3759E3E2C2}" destId="{0AD3B964-DC3F-48EF-8A22-19EC897A968F}" srcOrd="1" destOrd="0" presId="urn:microsoft.com/office/officeart/2005/8/layout/hierarchy1"/>
    <dgm:cxn modelId="{275CDC18-87FC-4A4E-B701-3EE9B3A79121}" type="presParOf" srcId="{5F600606-F997-4157-8C61-9A223FBA44CA}" destId="{11DECE3E-1453-480E-B519-099706DBA98D}" srcOrd="1" destOrd="0" presId="urn:microsoft.com/office/officeart/2005/8/layout/hierarchy1"/>
    <dgm:cxn modelId="{2AE2126E-91F5-3E4E-9D09-58CBB87F8AD0}" type="presParOf" srcId="{11DECE3E-1453-480E-B519-099706DBA98D}" destId="{AF3E9214-5387-49D9-98C9-656AE53FB4A0}" srcOrd="0" destOrd="0" presId="urn:microsoft.com/office/officeart/2005/8/layout/hierarchy1"/>
    <dgm:cxn modelId="{C6657466-BA09-9947-BC6D-0D557EA35AA4}" type="presParOf" srcId="{11DECE3E-1453-480E-B519-099706DBA98D}" destId="{0556B475-E85A-432E-95CA-7CD214D941F3}" srcOrd="1" destOrd="0" presId="urn:microsoft.com/office/officeart/2005/8/layout/hierarchy1"/>
    <dgm:cxn modelId="{D7D96DF2-71D6-E244-A4DB-BF42B0C7642D}" type="presParOf" srcId="{0556B475-E85A-432E-95CA-7CD214D941F3}" destId="{51D6FD50-7FA5-432F-97E2-917CD39A9565}" srcOrd="0" destOrd="0" presId="urn:microsoft.com/office/officeart/2005/8/layout/hierarchy1"/>
    <dgm:cxn modelId="{88F94694-96AA-D74C-B054-E25F0E01C8BC}" type="presParOf" srcId="{51D6FD50-7FA5-432F-97E2-917CD39A9565}" destId="{D7F747DD-F92D-4A29-AD60-5966B8D4C23F}" srcOrd="0" destOrd="0" presId="urn:microsoft.com/office/officeart/2005/8/layout/hierarchy1"/>
    <dgm:cxn modelId="{1D4083A7-AB20-9F42-9916-AC6F1541295A}" type="presParOf" srcId="{51D6FD50-7FA5-432F-97E2-917CD39A9565}" destId="{3C24F800-04E6-48AD-94F5-BE0DE40B56BE}" srcOrd="1" destOrd="0" presId="urn:microsoft.com/office/officeart/2005/8/layout/hierarchy1"/>
    <dgm:cxn modelId="{50F8D700-B6E9-954A-9B06-ADCA67DC0916}" type="presParOf" srcId="{0556B475-E85A-432E-95CA-7CD214D941F3}" destId="{F4336944-86D7-4AE0-B01E-B62B723131F8}" srcOrd="1" destOrd="0" presId="urn:microsoft.com/office/officeart/2005/8/layout/hierarchy1"/>
    <dgm:cxn modelId="{330EFB0D-F8E5-8445-AA23-2E6730FCCA7C}" type="presParOf" srcId="{F4336944-86D7-4AE0-B01E-B62B723131F8}" destId="{8B15B7E5-58E3-423E-A168-728BE1AF58A5}" srcOrd="0" destOrd="0" presId="urn:microsoft.com/office/officeart/2005/8/layout/hierarchy1"/>
    <dgm:cxn modelId="{ADAAAD46-481B-C740-9465-1614A7ACF677}" type="presParOf" srcId="{F4336944-86D7-4AE0-B01E-B62B723131F8}" destId="{879D97FA-96D0-45F2-93E9-5ED2807FFBFF}" srcOrd="1" destOrd="0" presId="urn:microsoft.com/office/officeart/2005/8/layout/hierarchy1"/>
    <dgm:cxn modelId="{FD4BDBAF-2DC1-194C-A1D0-A6C7EFF94110}" type="presParOf" srcId="{879D97FA-96D0-45F2-93E9-5ED2807FFBFF}" destId="{585C1D80-9FCE-4AF2-AAA0-67F70C9F57D3}" srcOrd="0" destOrd="0" presId="urn:microsoft.com/office/officeart/2005/8/layout/hierarchy1"/>
    <dgm:cxn modelId="{7307ABC7-FB90-C549-AC2F-626E400330F4}" type="presParOf" srcId="{585C1D80-9FCE-4AF2-AAA0-67F70C9F57D3}" destId="{C059D7BE-905F-4879-9D3A-137081B19024}" srcOrd="0" destOrd="0" presId="urn:microsoft.com/office/officeart/2005/8/layout/hierarchy1"/>
    <dgm:cxn modelId="{E3DDEDDD-0EA2-5B4C-8817-3562D0342AF5}" type="presParOf" srcId="{585C1D80-9FCE-4AF2-AAA0-67F70C9F57D3}" destId="{F5D68D98-08DB-46B5-B079-4248CADEEC6B}" srcOrd="1" destOrd="0" presId="urn:microsoft.com/office/officeart/2005/8/layout/hierarchy1"/>
    <dgm:cxn modelId="{8B7DABF6-A70C-C142-B487-DFF1D5D66233}" type="presParOf" srcId="{879D97FA-96D0-45F2-93E9-5ED2807FFBFF}" destId="{16B5D2B3-6BE2-47FB-980D-9E82F8132F69}" srcOrd="1" destOrd="0" presId="urn:microsoft.com/office/officeart/2005/8/layout/hierarchy1"/>
    <dgm:cxn modelId="{D0DBC684-55A8-6C47-871B-DDBBD2446786}" type="presParOf" srcId="{F4336944-86D7-4AE0-B01E-B62B723131F8}" destId="{1F3111F9-5CED-4060-9014-CBB3DD303C8C}" srcOrd="2" destOrd="0" presId="urn:microsoft.com/office/officeart/2005/8/layout/hierarchy1"/>
    <dgm:cxn modelId="{66887620-2EFC-FF4B-9191-E0AA78F449B5}" type="presParOf" srcId="{F4336944-86D7-4AE0-B01E-B62B723131F8}" destId="{4D2E725D-41FB-4A4D-B050-C57BAD98A1A1}" srcOrd="3" destOrd="0" presId="urn:microsoft.com/office/officeart/2005/8/layout/hierarchy1"/>
    <dgm:cxn modelId="{56A26D6B-B512-4340-B684-6CF58B54D473}" type="presParOf" srcId="{4D2E725D-41FB-4A4D-B050-C57BAD98A1A1}" destId="{C410A168-6BE2-4615-A249-FC3642D3414F}" srcOrd="0" destOrd="0" presId="urn:microsoft.com/office/officeart/2005/8/layout/hierarchy1"/>
    <dgm:cxn modelId="{4149163D-BE9A-1C49-B95B-735F0DD2C79E}" type="presParOf" srcId="{C410A168-6BE2-4615-A249-FC3642D3414F}" destId="{9A971BDB-2EDC-46BA-A831-AAB2858D89E2}" srcOrd="0" destOrd="0" presId="urn:microsoft.com/office/officeart/2005/8/layout/hierarchy1"/>
    <dgm:cxn modelId="{FAC36E12-4D60-064F-83FB-7CC0F7C59626}" type="presParOf" srcId="{C410A168-6BE2-4615-A249-FC3642D3414F}" destId="{720006E7-DC3F-4300-84B3-34BF8F35D8F1}" srcOrd="1" destOrd="0" presId="urn:microsoft.com/office/officeart/2005/8/layout/hierarchy1"/>
    <dgm:cxn modelId="{38199FE6-ED62-3144-8892-5AA7FAD22F8F}" type="presParOf" srcId="{4D2E725D-41FB-4A4D-B050-C57BAD98A1A1}" destId="{D403D6C4-36F9-4CC1-8478-038440F9DB02}" srcOrd="1" destOrd="0" presId="urn:microsoft.com/office/officeart/2005/8/layout/hierarchy1"/>
    <dgm:cxn modelId="{E3ABE67F-F9AD-5540-B17A-3F147CA24450}" type="presParOf" srcId="{11DECE3E-1453-480E-B519-099706DBA98D}" destId="{9BB5234B-6370-4123-BCEB-6948F2FE5300}" srcOrd="2" destOrd="0" presId="urn:microsoft.com/office/officeart/2005/8/layout/hierarchy1"/>
    <dgm:cxn modelId="{C0E8F7B5-E887-904E-9765-6FBFF2F1A19C}" type="presParOf" srcId="{11DECE3E-1453-480E-B519-099706DBA98D}" destId="{7CC4888F-AB86-4986-A732-82B766A62EEB}" srcOrd="3" destOrd="0" presId="urn:microsoft.com/office/officeart/2005/8/layout/hierarchy1"/>
    <dgm:cxn modelId="{8FE6BA8A-8C99-5445-9880-118E9BE705C0}" type="presParOf" srcId="{7CC4888F-AB86-4986-A732-82B766A62EEB}" destId="{BAD5FFBA-F20F-4BD1-86BB-A213E6168D3B}" srcOrd="0" destOrd="0" presId="urn:microsoft.com/office/officeart/2005/8/layout/hierarchy1"/>
    <dgm:cxn modelId="{4C3C28D0-AD24-2D42-9C59-6EA0DFF5DC71}" type="presParOf" srcId="{BAD5FFBA-F20F-4BD1-86BB-A213E6168D3B}" destId="{290B6814-A5E1-43DF-9EFE-331BF61EE49F}" srcOrd="0" destOrd="0" presId="urn:microsoft.com/office/officeart/2005/8/layout/hierarchy1"/>
    <dgm:cxn modelId="{660E429E-FF85-C74D-A9F2-C1D33636F9CB}" type="presParOf" srcId="{BAD5FFBA-F20F-4BD1-86BB-A213E6168D3B}" destId="{080DF1E8-E880-4550-B697-CBD5296E2E7D}" srcOrd="1" destOrd="0" presId="urn:microsoft.com/office/officeart/2005/8/layout/hierarchy1"/>
    <dgm:cxn modelId="{7967EB05-C00A-C346-89FE-D4439EFFD6D4}" type="presParOf" srcId="{7CC4888F-AB86-4986-A732-82B766A62EEB}" destId="{718B733A-2B03-49E0-A537-2CC259E5810E}" srcOrd="1" destOrd="0" presId="urn:microsoft.com/office/officeart/2005/8/layout/hierarchy1"/>
    <dgm:cxn modelId="{81543C2B-F086-E748-9490-91EBF8309277}" type="presParOf" srcId="{718B733A-2B03-49E0-A537-2CC259E5810E}" destId="{F4B6B718-9720-4237-97B2-746BE88BDBCC}" srcOrd="0" destOrd="0" presId="urn:microsoft.com/office/officeart/2005/8/layout/hierarchy1"/>
    <dgm:cxn modelId="{FDFD6814-0FE7-F444-B559-EFD45D5A60DB}" type="presParOf" srcId="{718B733A-2B03-49E0-A537-2CC259E5810E}" destId="{89185FDD-C850-4604-AF6D-525678E3CCD3}" srcOrd="1" destOrd="0" presId="urn:microsoft.com/office/officeart/2005/8/layout/hierarchy1"/>
    <dgm:cxn modelId="{1AFDA802-31F1-D141-9D45-D17A3F6E74B2}" type="presParOf" srcId="{89185FDD-C850-4604-AF6D-525678E3CCD3}" destId="{820A6366-B490-4527-AD2B-BD71399AEA47}" srcOrd="0" destOrd="0" presId="urn:microsoft.com/office/officeart/2005/8/layout/hierarchy1"/>
    <dgm:cxn modelId="{1D879B3F-0A45-1743-934F-BDAA9FF7B0D1}" type="presParOf" srcId="{820A6366-B490-4527-AD2B-BD71399AEA47}" destId="{C676D8B2-876D-4E0E-9688-31F3C2A82E6F}" srcOrd="0" destOrd="0" presId="urn:microsoft.com/office/officeart/2005/8/layout/hierarchy1"/>
    <dgm:cxn modelId="{74789AAD-C92A-1047-8D66-4EB6844BB110}" type="presParOf" srcId="{820A6366-B490-4527-AD2B-BD71399AEA47}" destId="{7D1DA885-0DAE-490C-A984-241CEA6489D0}" srcOrd="1" destOrd="0" presId="urn:microsoft.com/office/officeart/2005/8/layout/hierarchy1"/>
    <dgm:cxn modelId="{36F14CAE-0A52-3943-9305-58C8D9DFF0C8}" type="presParOf" srcId="{89185FDD-C850-4604-AF6D-525678E3CCD3}" destId="{7226114E-B7B5-4843-BAC9-5721FA0266B0}" srcOrd="1" destOrd="0" presId="urn:microsoft.com/office/officeart/2005/8/layout/hierarchy1"/>
    <dgm:cxn modelId="{49571DA8-7479-6B4C-8ABE-8B72CA37C8E6}" type="presParOf" srcId="{718B733A-2B03-49E0-A537-2CC259E5810E}" destId="{258F51CF-2A7A-452D-AC11-14E71212D520}" srcOrd="2" destOrd="0" presId="urn:microsoft.com/office/officeart/2005/8/layout/hierarchy1"/>
    <dgm:cxn modelId="{1F1AC990-2AC0-9F45-8637-DCE4662D202C}" type="presParOf" srcId="{718B733A-2B03-49E0-A537-2CC259E5810E}" destId="{ED57281E-02F7-4816-8A83-A177281B8D34}" srcOrd="3" destOrd="0" presId="urn:microsoft.com/office/officeart/2005/8/layout/hierarchy1"/>
    <dgm:cxn modelId="{55AB5F09-C01D-884F-9D64-EBA1BF26B0FF}" type="presParOf" srcId="{ED57281E-02F7-4816-8A83-A177281B8D34}" destId="{5BD628C0-75DF-4B3A-AE18-8F7F4D1EDDF4}" srcOrd="0" destOrd="0" presId="urn:microsoft.com/office/officeart/2005/8/layout/hierarchy1"/>
    <dgm:cxn modelId="{DB4C6516-EBC0-BD46-9C9F-B783C02888C1}" type="presParOf" srcId="{5BD628C0-75DF-4B3A-AE18-8F7F4D1EDDF4}" destId="{C8B6BDC1-3CE3-4857-B9EF-62BD89AF86DC}" srcOrd="0" destOrd="0" presId="urn:microsoft.com/office/officeart/2005/8/layout/hierarchy1"/>
    <dgm:cxn modelId="{C7113714-5C5C-A54F-AD2E-896312F9F1AE}" type="presParOf" srcId="{5BD628C0-75DF-4B3A-AE18-8F7F4D1EDDF4}" destId="{0E292CC6-6EF5-4ED1-9088-FED3C49111C4}" srcOrd="1" destOrd="0" presId="urn:microsoft.com/office/officeart/2005/8/layout/hierarchy1"/>
    <dgm:cxn modelId="{958D2DBF-F44C-0C47-B1B1-CC76343848B6}" type="presParOf" srcId="{ED57281E-02F7-4816-8A83-A177281B8D34}" destId="{99BF676E-969D-48A3-99E1-A5B89654455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73F6C3-8370-4582-AC4A-DF78E552A42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687899A2-6FD2-46DD-A0B5-4F78469A8754}">
      <dgm:prSet phldrT="[Text]"/>
      <dgm:spPr>
        <a:solidFill>
          <a:srgbClr val="203864"/>
        </a:solidFill>
      </dgm:spPr>
      <dgm:t>
        <a:bodyPr/>
        <a:lstStyle/>
        <a:p>
          <a:r>
            <a:rPr lang="en-US" dirty="0"/>
            <a:t>Agency</a:t>
          </a:r>
        </a:p>
      </dgm:t>
    </dgm:pt>
    <dgm:pt modelId="{2322D48E-84F0-4021-992F-E749BB5A1C87}" type="parTrans" cxnId="{9ECFC500-50D3-4AC5-8579-8E9F4F5C6A2D}">
      <dgm:prSet/>
      <dgm:spPr/>
      <dgm:t>
        <a:bodyPr/>
        <a:lstStyle/>
        <a:p>
          <a:endParaRPr lang="en-US"/>
        </a:p>
      </dgm:t>
    </dgm:pt>
    <dgm:pt modelId="{088F5EF1-5A14-4022-94C1-452402DA4A90}" type="sibTrans" cxnId="{9ECFC500-50D3-4AC5-8579-8E9F4F5C6A2D}">
      <dgm:prSet/>
      <dgm:spPr/>
      <dgm:t>
        <a:bodyPr/>
        <a:lstStyle/>
        <a:p>
          <a:endParaRPr lang="en-US"/>
        </a:p>
      </dgm:t>
    </dgm:pt>
    <dgm:pt modelId="{876920CE-D4EE-43CA-B0A6-68C758A9D60F}">
      <dgm:prSet phldrT="[Text]"/>
      <dgm:spPr>
        <a:solidFill>
          <a:srgbClr val="203864"/>
        </a:solidFill>
      </dgm:spPr>
      <dgm:t>
        <a:bodyPr/>
        <a:lstStyle/>
        <a:p>
          <a:r>
            <a:rPr lang="en-US" dirty="0"/>
            <a:t>Designer</a:t>
          </a:r>
        </a:p>
      </dgm:t>
    </dgm:pt>
    <dgm:pt modelId="{8FBEFEEB-34C2-4766-BE95-4C481BEBC96A}" type="parTrans" cxnId="{27831139-5D78-42B4-99E1-D7046D802643}">
      <dgm:prSet/>
      <dgm:spPr/>
      <dgm:t>
        <a:bodyPr/>
        <a:lstStyle/>
        <a:p>
          <a:endParaRPr lang="en-US"/>
        </a:p>
      </dgm:t>
    </dgm:pt>
    <dgm:pt modelId="{13DB0167-D3A7-4E3E-90CF-FA5113B55BCE}" type="sibTrans" cxnId="{27831139-5D78-42B4-99E1-D7046D802643}">
      <dgm:prSet/>
      <dgm:spPr/>
      <dgm:t>
        <a:bodyPr/>
        <a:lstStyle/>
        <a:p>
          <a:endParaRPr lang="en-US"/>
        </a:p>
      </dgm:t>
    </dgm:pt>
    <dgm:pt modelId="{18FF30CE-7C66-42C3-9CC9-B029063EEF13}">
      <dgm:prSet phldrT="[Text]"/>
      <dgm:spPr>
        <a:solidFill>
          <a:srgbClr val="203864"/>
        </a:solidFill>
      </dgm:spPr>
      <dgm:t>
        <a:bodyPr/>
        <a:lstStyle/>
        <a:p>
          <a:r>
            <a:rPr lang="en-US" dirty="0"/>
            <a:t>General Contractor</a:t>
          </a:r>
        </a:p>
      </dgm:t>
    </dgm:pt>
    <dgm:pt modelId="{4B6A3EC9-9C71-4F58-A1EA-5984DD98EB3C}" type="parTrans" cxnId="{59E2B22A-0EE2-4E66-9561-E90E3762D117}">
      <dgm:prSet/>
      <dgm:spPr/>
      <dgm:t>
        <a:bodyPr/>
        <a:lstStyle/>
        <a:p>
          <a:endParaRPr lang="en-US"/>
        </a:p>
      </dgm:t>
    </dgm:pt>
    <dgm:pt modelId="{A135FDE7-2933-43C1-8D8F-A89B32A052A8}" type="sibTrans" cxnId="{59E2B22A-0EE2-4E66-9561-E90E3762D117}">
      <dgm:prSet/>
      <dgm:spPr/>
      <dgm:t>
        <a:bodyPr/>
        <a:lstStyle/>
        <a:p>
          <a:endParaRPr lang="en-US"/>
        </a:p>
      </dgm:t>
    </dgm:pt>
    <dgm:pt modelId="{B5F02E8B-0D11-4EAA-923A-E9866F19D7A9}" type="pres">
      <dgm:prSet presAssocID="{DC73F6C3-8370-4582-AC4A-DF78E552A42B}" presName="hierChild1" presStyleCnt="0">
        <dgm:presLayoutVars>
          <dgm:orgChart val="1"/>
          <dgm:chPref val="1"/>
          <dgm:dir/>
          <dgm:animOne val="branch"/>
          <dgm:animLvl val="lvl"/>
          <dgm:resizeHandles/>
        </dgm:presLayoutVars>
      </dgm:prSet>
      <dgm:spPr/>
    </dgm:pt>
    <dgm:pt modelId="{18541C20-E05F-4129-901F-C4F891FC2126}" type="pres">
      <dgm:prSet presAssocID="{687899A2-6FD2-46DD-A0B5-4F78469A8754}" presName="hierRoot1" presStyleCnt="0">
        <dgm:presLayoutVars>
          <dgm:hierBranch val="init"/>
        </dgm:presLayoutVars>
      </dgm:prSet>
      <dgm:spPr/>
    </dgm:pt>
    <dgm:pt modelId="{95C829DE-294B-4D65-8C52-EC87B9BD7941}" type="pres">
      <dgm:prSet presAssocID="{687899A2-6FD2-46DD-A0B5-4F78469A8754}" presName="rootComposite1" presStyleCnt="0"/>
      <dgm:spPr/>
    </dgm:pt>
    <dgm:pt modelId="{B9FF90E3-A0D8-4D34-A735-0024E4AAE54F}" type="pres">
      <dgm:prSet presAssocID="{687899A2-6FD2-46DD-A0B5-4F78469A8754}" presName="rootText1" presStyleLbl="node0" presStyleIdx="0" presStyleCnt="1" custLinFactNeighborX="1900" custLinFactNeighborY="-7267">
        <dgm:presLayoutVars>
          <dgm:chPref val="3"/>
        </dgm:presLayoutVars>
      </dgm:prSet>
      <dgm:spPr/>
    </dgm:pt>
    <dgm:pt modelId="{90647E9F-D309-4057-B452-AB34150E96BD}" type="pres">
      <dgm:prSet presAssocID="{687899A2-6FD2-46DD-A0B5-4F78469A8754}" presName="rootConnector1" presStyleLbl="node1" presStyleIdx="0" presStyleCnt="0"/>
      <dgm:spPr/>
    </dgm:pt>
    <dgm:pt modelId="{8F7883BC-0F8D-440F-8C77-2BEAB85646AE}" type="pres">
      <dgm:prSet presAssocID="{687899A2-6FD2-46DD-A0B5-4F78469A8754}" presName="hierChild2" presStyleCnt="0"/>
      <dgm:spPr/>
    </dgm:pt>
    <dgm:pt modelId="{522BED28-F649-4588-9BFF-B32AB6194AA0}" type="pres">
      <dgm:prSet presAssocID="{8FBEFEEB-34C2-4766-BE95-4C481BEBC96A}" presName="Name37" presStyleLbl="parChTrans1D2" presStyleIdx="0" presStyleCnt="2"/>
      <dgm:spPr/>
    </dgm:pt>
    <dgm:pt modelId="{BB04A476-093B-46C7-B197-8D53E6902482}" type="pres">
      <dgm:prSet presAssocID="{876920CE-D4EE-43CA-B0A6-68C758A9D60F}" presName="hierRoot2" presStyleCnt="0">
        <dgm:presLayoutVars>
          <dgm:hierBranch val="init"/>
        </dgm:presLayoutVars>
      </dgm:prSet>
      <dgm:spPr/>
    </dgm:pt>
    <dgm:pt modelId="{5E757C8B-9BF3-41F9-9EA2-669BDBE388B2}" type="pres">
      <dgm:prSet presAssocID="{876920CE-D4EE-43CA-B0A6-68C758A9D60F}" presName="rootComposite" presStyleCnt="0"/>
      <dgm:spPr/>
    </dgm:pt>
    <dgm:pt modelId="{9B7C3722-1144-4FE5-B21E-64680AA97E7B}" type="pres">
      <dgm:prSet presAssocID="{876920CE-D4EE-43CA-B0A6-68C758A9D60F}" presName="rootText" presStyleLbl="node2" presStyleIdx="0" presStyleCnt="2">
        <dgm:presLayoutVars>
          <dgm:chPref val="3"/>
        </dgm:presLayoutVars>
      </dgm:prSet>
      <dgm:spPr/>
    </dgm:pt>
    <dgm:pt modelId="{59CC6CD8-50B9-4AE6-9B35-FCE8B755F5E3}" type="pres">
      <dgm:prSet presAssocID="{876920CE-D4EE-43CA-B0A6-68C758A9D60F}" presName="rootConnector" presStyleLbl="node2" presStyleIdx="0" presStyleCnt="2"/>
      <dgm:spPr/>
    </dgm:pt>
    <dgm:pt modelId="{55123858-E86B-4B4B-907E-E822317EACB4}" type="pres">
      <dgm:prSet presAssocID="{876920CE-D4EE-43CA-B0A6-68C758A9D60F}" presName="hierChild4" presStyleCnt="0"/>
      <dgm:spPr/>
    </dgm:pt>
    <dgm:pt modelId="{7AC85FF6-D934-44FD-9C3B-A1F598EA723A}" type="pres">
      <dgm:prSet presAssocID="{876920CE-D4EE-43CA-B0A6-68C758A9D60F}" presName="hierChild5" presStyleCnt="0"/>
      <dgm:spPr/>
    </dgm:pt>
    <dgm:pt modelId="{7C9C5233-65D5-494F-8A69-9863C188FAE3}" type="pres">
      <dgm:prSet presAssocID="{4B6A3EC9-9C71-4F58-A1EA-5984DD98EB3C}" presName="Name37" presStyleLbl="parChTrans1D2" presStyleIdx="1" presStyleCnt="2"/>
      <dgm:spPr/>
    </dgm:pt>
    <dgm:pt modelId="{FE0D4FA9-AB23-48AB-B87C-E064D2EEAC7F}" type="pres">
      <dgm:prSet presAssocID="{18FF30CE-7C66-42C3-9CC9-B029063EEF13}" presName="hierRoot2" presStyleCnt="0">
        <dgm:presLayoutVars>
          <dgm:hierBranch val="init"/>
        </dgm:presLayoutVars>
      </dgm:prSet>
      <dgm:spPr/>
    </dgm:pt>
    <dgm:pt modelId="{956A7297-1C5D-44D2-8AFF-A226B85F40CE}" type="pres">
      <dgm:prSet presAssocID="{18FF30CE-7C66-42C3-9CC9-B029063EEF13}" presName="rootComposite" presStyleCnt="0"/>
      <dgm:spPr/>
    </dgm:pt>
    <dgm:pt modelId="{1B92D5DF-F075-4940-9388-39B5C331192E}" type="pres">
      <dgm:prSet presAssocID="{18FF30CE-7C66-42C3-9CC9-B029063EEF13}" presName="rootText" presStyleLbl="node2" presStyleIdx="1" presStyleCnt="2">
        <dgm:presLayoutVars>
          <dgm:chPref val="3"/>
        </dgm:presLayoutVars>
      </dgm:prSet>
      <dgm:spPr/>
    </dgm:pt>
    <dgm:pt modelId="{C8769437-4F2E-4579-A3F9-AB8F9993E0A7}" type="pres">
      <dgm:prSet presAssocID="{18FF30CE-7C66-42C3-9CC9-B029063EEF13}" presName="rootConnector" presStyleLbl="node2" presStyleIdx="1" presStyleCnt="2"/>
      <dgm:spPr/>
    </dgm:pt>
    <dgm:pt modelId="{0DF55580-A4F1-4466-AF4B-672726B673C8}" type="pres">
      <dgm:prSet presAssocID="{18FF30CE-7C66-42C3-9CC9-B029063EEF13}" presName="hierChild4" presStyleCnt="0"/>
      <dgm:spPr/>
    </dgm:pt>
    <dgm:pt modelId="{F64E5806-42DE-46CA-BBF8-15B1B561B0A0}" type="pres">
      <dgm:prSet presAssocID="{18FF30CE-7C66-42C3-9CC9-B029063EEF13}" presName="hierChild5" presStyleCnt="0"/>
      <dgm:spPr/>
    </dgm:pt>
    <dgm:pt modelId="{4460340C-355C-4E6C-88CB-8CA14405FE8A}" type="pres">
      <dgm:prSet presAssocID="{687899A2-6FD2-46DD-A0B5-4F78469A8754}" presName="hierChild3" presStyleCnt="0"/>
      <dgm:spPr/>
    </dgm:pt>
  </dgm:ptLst>
  <dgm:cxnLst>
    <dgm:cxn modelId="{9ECFC500-50D3-4AC5-8579-8E9F4F5C6A2D}" srcId="{DC73F6C3-8370-4582-AC4A-DF78E552A42B}" destId="{687899A2-6FD2-46DD-A0B5-4F78469A8754}" srcOrd="0" destOrd="0" parTransId="{2322D48E-84F0-4021-992F-E749BB5A1C87}" sibTransId="{088F5EF1-5A14-4022-94C1-452402DA4A90}"/>
    <dgm:cxn modelId="{7AD03009-C0EF-4E3E-ACDF-3C44BCDDEF5B}" type="presOf" srcId="{18FF30CE-7C66-42C3-9CC9-B029063EEF13}" destId="{C8769437-4F2E-4579-A3F9-AB8F9993E0A7}" srcOrd="1" destOrd="0" presId="urn:microsoft.com/office/officeart/2005/8/layout/orgChart1"/>
    <dgm:cxn modelId="{24A57F13-7FAE-47CD-9677-9C5FF651BC3E}" type="presOf" srcId="{687899A2-6FD2-46DD-A0B5-4F78469A8754}" destId="{90647E9F-D309-4057-B452-AB34150E96BD}" srcOrd="1" destOrd="0" presId="urn:microsoft.com/office/officeart/2005/8/layout/orgChart1"/>
    <dgm:cxn modelId="{EBA0D81F-96FB-4A18-BFCC-6C14F6C8E809}" type="presOf" srcId="{876920CE-D4EE-43CA-B0A6-68C758A9D60F}" destId="{9B7C3722-1144-4FE5-B21E-64680AA97E7B}" srcOrd="0" destOrd="0" presId="urn:microsoft.com/office/officeart/2005/8/layout/orgChart1"/>
    <dgm:cxn modelId="{5C2D5420-1731-4628-A086-D013529D9B3B}" type="presOf" srcId="{DC73F6C3-8370-4582-AC4A-DF78E552A42B}" destId="{B5F02E8B-0D11-4EAA-923A-E9866F19D7A9}" srcOrd="0" destOrd="0" presId="urn:microsoft.com/office/officeart/2005/8/layout/orgChart1"/>
    <dgm:cxn modelId="{59E2B22A-0EE2-4E66-9561-E90E3762D117}" srcId="{687899A2-6FD2-46DD-A0B5-4F78469A8754}" destId="{18FF30CE-7C66-42C3-9CC9-B029063EEF13}" srcOrd="1" destOrd="0" parTransId="{4B6A3EC9-9C71-4F58-A1EA-5984DD98EB3C}" sibTransId="{A135FDE7-2933-43C1-8D8F-A89B32A052A8}"/>
    <dgm:cxn modelId="{27831139-5D78-42B4-99E1-D7046D802643}" srcId="{687899A2-6FD2-46DD-A0B5-4F78469A8754}" destId="{876920CE-D4EE-43CA-B0A6-68C758A9D60F}" srcOrd="0" destOrd="0" parTransId="{8FBEFEEB-34C2-4766-BE95-4C481BEBC96A}" sibTransId="{13DB0167-D3A7-4E3E-90CF-FA5113B55BCE}"/>
    <dgm:cxn modelId="{835FF63E-1BD4-4980-9294-C49105EEBBCE}" type="presOf" srcId="{687899A2-6FD2-46DD-A0B5-4F78469A8754}" destId="{B9FF90E3-A0D8-4D34-A735-0024E4AAE54F}" srcOrd="0" destOrd="0" presId="urn:microsoft.com/office/officeart/2005/8/layout/orgChart1"/>
    <dgm:cxn modelId="{D2743C43-829A-4A2B-A5C8-CB188345D4E6}" type="presOf" srcId="{18FF30CE-7C66-42C3-9CC9-B029063EEF13}" destId="{1B92D5DF-F075-4940-9388-39B5C331192E}" srcOrd="0" destOrd="0" presId="urn:microsoft.com/office/officeart/2005/8/layout/orgChart1"/>
    <dgm:cxn modelId="{58F98874-F234-42DF-9D91-E2494E8BF686}" type="presOf" srcId="{8FBEFEEB-34C2-4766-BE95-4C481BEBC96A}" destId="{522BED28-F649-4588-9BFF-B32AB6194AA0}" srcOrd="0" destOrd="0" presId="urn:microsoft.com/office/officeart/2005/8/layout/orgChart1"/>
    <dgm:cxn modelId="{F888F2E5-4730-4BAD-9F02-FFB68C236B3E}" type="presOf" srcId="{876920CE-D4EE-43CA-B0A6-68C758A9D60F}" destId="{59CC6CD8-50B9-4AE6-9B35-FCE8B755F5E3}" srcOrd="1" destOrd="0" presId="urn:microsoft.com/office/officeart/2005/8/layout/orgChart1"/>
    <dgm:cxn modelId="{BC2BCFE8-0F9A-4608-BA63-935F82A08131}" type="presOf" srcId="{4B6A3EC9-9C71-4F58-A1EA-5984DD98EB3C}" destId="{7C9C5233-65D5-494F-8A69-9863C188FAE3}" srcOrd="0" destOrd="0" presId="urn:microsoft.com/office/officeart/2005/8/layout/orgChart1"/>
    <dgm:cxn modelId="{27BD9E73-4D44-4738-99F3-FB0657622B1B}" type="presParOf" srcId="{B5F02E8B-0D11-4EAA-923A-E9866F19D7A9}" destId="{18541C20-E05F-4129-901F-C4F891FC2126}" srcOrd="0" destOrd="0" presId="urn:microsoft.com/office/officeart/2005/8/layout/orgChart1"/>
    <dgm:cxn modelId="{711A4E76-A2F1-44C6-A5D4-7D92FA5B90A6}" type="presParOf" srcId="{18541C20-E05F-4129-901F-C4F891FC2126}" destId="{95C829DE-294B-4D65-8C52-EC87B9BD7941}" srcOrd="0" destOrd="0" presId="urn:microsoft.com/office/officeart/2005/8/layout/orgChart1"/>
    <dgm:cxn modelId="{FCB3B676-3D40-4F31-9349-C3A3AB804E55}" type="presParOf" srcId="{95C829DE-294B-4D65-8C52-EC87B9BD7941}" destId="{B9FF90E3-A0D8-4D34-A735-0024E4AAE54F}" srcOrd="0" destOrd="0" presId="urn:microsoft.com/office/officeart/2005/8/layout/orgChart1"/>
    <dgm:cxn modelId="{EEA3F8E1-F511-4D43-8332-8D85805C5E26}" type="presParOf" srcId="{95C829DE-294B-4D65-8C52-EC87B9BD7941}" destId="{90647E9F-D309-4057-B452-AB34150E96BD}" srcOrd="1" destOrd="0" presId="urn:microsoft.com/office/officeart/2005/8/layout/orgChart1"/>
    <dgm:cxn modelId="{D0FE4D11-EC75-4FBF-BE27-4FC3A094AA03}" type="presParOf" srcId="{18541C20-E05F-4129-901F-C4F891FC2126}" destId="{8F7883BC-0F8D-440F-8C77-2BEAB85646AE}" srcOrd="1" destOrd="0" presId="urn:microsoft.com/office/officeart/2005/8/layout/orgChart1"/>
    <dgm:cxn modelId="{9D47AB78-DD8E-4349-9762-AD688DBEC3D3}" type="presParOf" srcId="{8F7883BC-0F8D-440F-8C77-2BEAB85646AE}" destId="{522BED28-F649-4588-9BFF-B32AB6194AA0}" srcOrd="0" destOrd="0" presId="urn:microsoft.com/office/officeart/2005/8/layout/orgChart1"/>
    <dgm:cxn modelId="{67021F03-A0F5-4913-8BA4-2A3BC882E617}" type="presParOf" srcId="{8F7883BC-0F8D-440F-8C77-2BEAB85646AE}" destId="{BB04A476-093B-46C7-B197-8D53E6902482}" srcOrd="1" destOrd="0" presId="urn:microsoft.com/office/officeart/2005/8/layout/orgChart1"/>
    <dgm:cxn modelId="{13A960FC-3309-48AB-A2E7-FF27337AF0F7}" type="presParOf" srcId="{BB04A476-093B-46C7-B197-8D53E6902482}" destId="{5E757C8B-9BF3-41F9-9EA2-669BDBE388B2}" srcOrd="0" destOrd="0" presId="urn:microsoft.com/office/officeart/2005/8/layout/orgChart1"/>
    <dgm:cxn modelId="{FD03A5ED-678A-4376-8FBF-4B39B0474686}" type="presParOf" srcId="{5E757C8B-9BF3-41F9-9EA2-669BDBE388B2}" destId="{9B7C3722-1144-4FE5-B21E-64680AA97E7B}" srcOrd="0" destOrd="0" presId="urn:microsoft.com/office/officeart/2005/8/layout/orgChart1"/>
    <dgm:cxn modelId="{61553A83-9A58-47CF-A82F-29DFA602092F}" type="presParOf" srcId="{5E757C8B-9BF3-41F9-9EA2-669BDBE388B2}" destId="{59CC6CD8-50B9-4AE6-9B35-FCE8B755F5E3}" srcOrd="1" destOrd="0" presId="urn:microsoft.com/office/officeart/2005/8/layout/orgChart1"/>
    <dgm:cxn modelId="{987544EF-CDDF-40FB-A7C7-190E33744B3B}" type="presParOf" srcId="{BB04A476-093B-46C7-B197-8D53E6902482}" destId="{55123858-E86B-4B4B-907E-E822317EACB4}" srcOrd="1" destOrd="0" presId="urn:microsoft.com/office/officeart/2005/8/layout/orgChart1"/>
    <dgm:cxn modelId="{E5514ADA-B402-4B16-A17D-3468BA52FAC1}" type="presParOf" srcId="{BB04A476-093B-46C7-B197-8D53E6902482}" destId="{7AC85FF6-D934-44FD-9C3B-A1F598EA723A}" srcOrd="2" destOrd="0" presId="urn:microsoft.com/office/officeart/2005/8/layout/orgChart1"/>
    <dgm:cxn modelId="{25E56A38-1432-4B1D-9491-5E85C8117463}" type="presParOf" srcId="{8F7883BC-0F8D-440F-8C77-2BEAB85646AE}" destId="{7C9C5233-65D5-494F-8A69-9863C188FAE3}" srcOrd="2" destOrd="0" presId="urn:microsoft.com/office/officeart/2005/8/layout/orgChart1"/>
    <dgm:cxn modelId="{00594B04-09DF-4B42-81A6-429ECB9443CE}" type="presParOf" srcId="{8F7883BC-0F8D-440F-8C77-2BEAB85646AE}" destId="{FE0D4FA9-AB23-48AB-B87C-E064D2EEAC7F}" srcOrd="3" destOrd="0" presId="urn:microsoft.com/office/officeart/2005/8/layout/orgChart1"/>
    <dgm:cxn modelId="{DA2E3AB6-83D1-4639-ABD3-2FD3013C3FBB}" type="presParOf" srcId="{FE0D4FA9-AB23-48AB-B87C-E064D2EEAC7F}" destId="{956A7297-1C5D-44D2-8AFF-A226B85F40CE}" srcOrd="0" destOrd="0" presId="urn:microsoft.com/office/officeart/2005/8/layout/orgChart1"/>
    <dgm:cxn modelId="{A371B85D-297D-4168-AE80-96EB6D62032C}" type="presParOf" srcId="{956A7297-1C5D-44D2-8AFF-A226B85F40CE}" destId="{1B92D5DF-F075-4940-9388-39B5C331192E}" srcOrd="0" destOrd="0" presId="urn:microsoft.com/office/officeart/2005/8/layout/orgChart1"/>
    <dgm:cxn modelId="{30BDC163-D141-422B-BE66-DE3E466CB670}" type="presParOf" srcId="{956A7297-1C5D-44D2-8AFF-A226B85F40CE}" destId="{C8769437-4F2E-4579-A3F9-AB8F9993E0A7}" srcOrd="1" destOrd="0" presId="urn:microsoft.com/office/officeart/2005/8/layout/orgChart1"/>
    <dgm:cxn modelId="{6251CD74-9B9E-44E5-855A-DAFFB060F96C}" type="presParOf" srcId="{FE0D4FA9-AB23-48AB-B87C-E064D2EEAC7F}" destId="{0DF55580-A4F1-4466-AF4B-672726B673C8}" srcOrd="1" destOrd="0" presId="urn:microsoft.com/office/officeart/2005/8/layout/orgChart1"/>
    <dgm:cxn modelId="{79CC81D9-029E-489D-AC7A-5852777231A1}" type="presParOf" srcId="{FE0D4FA9-AB23-48AB-B87C-E064D2EEAC7F}" destId="{F64E5806-42DE-46CA-BBF8-15B1B561B0A0}" srcOrd="2" destOrd="0" presId="urn:microsoft.com/office/officeart/2005/8/layout/orgChart1"/>
    <dgm:cxn modelId="{9ECF3635-3D8E-4D3D-8F22-3EB0DBAFC8CA}" type="presParOf" srcId="{18541C20-E05F-4129-901F-C4F891FC2126}" destId="{4460340C-355C-4E6C-88CB-8CA14405FE8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F4D17D-DFE9-4C51-9989-8EF65CB478B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624F9095-AC4D-4FC7-8F75-2613B3E48A30}">
      <dgm:prSet phldrT="[Text]"/>
      <dgm:spPr>
        <a:solidFill>
          <a:schemeClr val="bg2"/>
        </a:solidFill>
      </dgm:spPr>
      <dgm:t>
        <a:bodyPr/>
        <a:lstStyle/>
        <a:p>
          <a:r>
            <a:rPr lang="en-US" dirty="0">
              <a:solidFill>
                <a:schemeClr val="tx1"/>
              </a:solidFill>
            </a:rPr>
            <a:t>Agency</a:t>
          </a:r>
        </a:p>
      </dgm:t>
    </dgm:pt>
    <dgm:pt modelId="{A1E05A03-56B8-437E-B4CF-7E2690A2BAF3}" type="parTrans" cxnId="{22D73146-2574-4A5F-ABF6-8A24DC70641D}">
      <dgm:prSet/>
      <dgm:spPr/>
      <dgm:t>
        <a:bodyPr/>
        <a:lstStyle/>
        <a:p>
          <a:endParaRPr lang="en-US"/>
        </a:p>
      </dgm:t>
    </dgm:pt>
    <dgm:pt modelId="{EE9071C8-9DFF-4A6A-831D-1AB79D1CDEE5}" type="sibTrans" cxnId="{22D73146-2574-4A5F-ABF6-8A24DC70641D}">
      <dgm:prSet/>
      <dgm:spPr/>
      <dgm:t>
        <a:bodyPr/>
        <a:lstStyle/>
        <a:p>
          <a:endParaRPr lang="en-US"/>
        </a:p>
      </dgm:t>
    </dgm:pt>
    <dgm:pt modelId="{D50B8B81-BBAE-44AC-9C11-1CF89E607407}" type="asst">
      <dgm:prSet phldrT="[Text]"/>
      <dgm:spPr>
        <a:solidFill>
          <a:schemeClr val="bg2"/>
        </a:solidFill>
      </dgm:spPr>
      <dgm:t>
        <a:bodyPr/>
        <a:lstStyle/>
        <a:p>
          <a:r>
            <a:rPr lang="en-US" dirty="0">
              <a:solidFill>
                <a:schemeClr val="tx1"/>
              </a:solidFill>
            </a:rPr>
            <a:t>Independent Cost Estimator</a:t>
          </a:r>
        </a:p>
      </dgm:t>
    </dgm:pt>
    <dgm:pt modelId="{DAB224F7-071B-41EC-AEDB-CAE709026BD4}" type="parTrans" cxnId="{BD4C5442-7010-4233-BA71-3F0AF6C2E805}">
      <dgm:prSet/>
      <dgm:spPr/>
      <dgm:t>
        <a:bodyPr/>
        <a:lstStyle/>
        <a:p>
          <a:endParaRPr lang="en-US"/>
        </a:p>
      </dgm:t>
    </dgm:pt>
    <dgm:pt modelId="{05DB5FF1-9A00-400C-BBDD-0C84DE3F4BF7}" type="sibTrans" cxnId="{BD4C5442-7010-4233-BA71-3F0AF6C2E805}">
      <dgm:prSet/>
      <dgm:spPr/>
      <dgm:t>
        <a:bodyPr/>
        <a:lstStyle/>
        <a:p>
          <a:endParaRPr lang="en-US"/>
        </a:p>
      </dgm:t>
    </dgm:pt>
    <dgm:pt modelId="{8CAF74B8-989F-4C2B-997C-0B7FF88F77AF}">
      <dgm:prSet phldrT="[Text]"/>
      <dgm:spPr>
        <a:solidFill>
          <a:schemeClr val="bg2"/>
        </a:solidFill>
      </dgm:spPr>
      <dgm:t>
        <a:bodyPr/>
        <a:lstStyle/>
        <a:p>
          <a:pPr algn="ctr"/>
          <a:r>
            <a:rPr lang="en-US" dirty="0">
              <a:solidFill>
                <a:schemeClr val="tx1"/>
              </a:solidFill>
            </a:rPr>
            <a:t>Designer</a:t>
          </a:r>
          <a:endParaRPr lang="en-US" dirty="0"/>
        </a:p>
      </dgm:t>
    </dgm:pt>
    <dgm:pt modelId="{2450BA80-FFB9-4BBE-91C6-CF77785602D4}" type="parTrans" cxnId="{83B894B1-3291-497B-9667-129A43E46DCA}">
      <dgm:prSet/>
      <dgm:spPr/>
      <dgm:t>
        <a:bodyPr/>
        <a:lstStyle/>
        <a:p>
          <a:endParaRPr lang="en-US"/>
        </a:p>
      </dgm:t>
    </dgm:pt>
    <dgm:pt modelId="{9FAE87F3-52EC-4ABA-A958-0147A25182DD}" type="sibTrans" cxnId="{83B894B1-3291-497B-9667-129A43E46DCA}">
      <dgm:prSet/>
      <dgm:spPr/>
      <dgm:t>
        <a:bodyPr/>
        <a:lstStyle/>
        <a:p>
          <a:endParaRPr lang="en-US"/>
        </a:p>
      </dgm:t>
    </dgm:pt>
    <dgm:pt modelId="{3803A418-299B-4AA2-BFD0-725B293E0497}">
      <dgm:prSet phldrT="[Text]"/>
      <dgm:spPr>
        <a:solidFill>
          <a:schemeClr val="bg2"/>
        </a:solidFill>
      </dgm:spPr>
      <dgm:t>
        <a:bodyPr/>
        <a:lstStyle/>
        <a:p>
          <a:r>
            <a:rPr lang="en-US" dirty="0">
              <a:solidFill>
                <a:schemeClr val="tx1"/>
              </a:solidFill>
            </a:rPr>
            <a:t>Construction Manager/General Contractor</a:t>
          </a:r>
        </a:p>
      </dgm:t>
    </dgm:pt>
    <dgm:pt modelId="{2E42BB5B-A5FE-4723-B210-A69AD0E0F503}" type="parTrans" cxnId="{7952C7F7-42E3-42CF-88D2-A69E212445E3}">
      <dgm:prSet/>
      <dgm:spPr/>
      <dgm:t>
        <a:bodyPr/>
        <a:lstStyle/>
        <a:p>
          <a:endParaRPr lang="en-US"/>
        </a:p>
      </dgm:t>
    </dgm:pt>
    <dgm:pt modelId="{93DB3FD8-FC1B-4FAB-8160-DB10ABB1140E}" type="sibTrans" cxnId="{7952C7F7-42E3-42CF-88D2-A69E212445E3}">
      <dgm:prSet/>
      <dgm:spPr/>
      <dgm:t>
        <a:bodyPr/>
        <a:lstStyle/>
        <a:p>
          <a:endParaRPr lang="en-US"/>
        </a:p>
      </dgm:t>
    </dgm:pt>
    <dgm:pt modelId="{A6CB068C-6CF9-4784-80C7-79FA6FBBE338}" type="pres">
      <dgm:prSet presAssocID="{DAF4D17D-DFE9-4C51-9989-8EF65CB478B0}" presName="hierChild1" presStyleCnt="0">
        <dgm:presLayoutVars>
          <dgm:orgChart val="1"/>
          <dgm:chPref val="1"/>
          <dgm:dir/>
          <dgm:animOne val="branch"/>
          <dgm:animLvl val="lvl"/>
          <dgm:resizeHandles/>
        </dgm:presLayoutVars>
      </dgm:prSet>
      <dgm:spPr/>
    </dgm:pt>
    <dgm:pt modelId="{8D133031-5FDA-4181-997E-F32D244F3DFF}" type="pres">
      <dgm:prSet presAssocID="{624F9095-AC4D-4FC7-8F75-2613B3E48A30}" presName="hierRoot1" presStyleCnt="0">
        <dgm:presLayoutVars>
          <dgm:hierBranch val="init"/>
        </dgm:presLayoutVars>
      </dgm:prSet>
      <dgm:spPr/>
    </dgm:pt>
    <dgm:pt modelId="{99B55C84-ED1E-40C4-8DFE-1064848D1CFB}" type="pres">
      <dgm:prSet presAssocID="{624F9095-AC4D-4FC7-8F75-2613B3E48A30}" presName="rootComposite1" presStyleCnt="0"/>
      <dgm:spPr/>
    </dgm:pt>
    <dgm:pt modelId="{8AD975EB-A034-47A1-B657-58FEC3C2C82E}" type="pres">
      <dgm:prSet presAssocID="{624F9095-AC4D-4FC7-8F75-2613B3E48A30}" presName="rootText1" presStyleLbl="node0" presStyleIdx="0" presStyleCnt="1" custLinFactNeighborX="-56642" custLinFactNeighborY="6049">
        <dgm:presLayoutVars>
          <dgm:chPref val="3"/>
        </dgm:presLayoutVars>
      </dgm:prSet>
      <dgm:spPr/>
    </dgm:pt>
    <dgm:pt modelId="{CD4F0F3A-F969-46D2-B8E3-14EF38A73744}" type="pres">
      <dgm:prSet presAssocID="{624F9095-AC4D-4FC7-8F75-2613B3E48A30}" presName="rootConnector1" presStyleLbl="node1" presStyleIdx="0" presStyleCnt="0"/>
      <dgm:spPr/>
    </dgm:pt>
    <dgm:pt modelId="{2D7053BA-FA20-4ECF-9D26-D6128A87EB6D}" type="pres">
      <dgm:prSet presAssocID="{624F9095-AC4D-4FC7-8F75-2613B3E48A30}" presName="hierChild2" presStyleCnt="0"/>
      <dgm:spPr/>
    </dgm:pt>
    <dgm:pt modelId="{24DEB6FA-9583-4A17-9425-CCAF8E9827C0}" type="pres">
      <dgm:prSet presAssocID="{2450BA80-FFB9-4BBE-91C6-CF77785602D4}" presName="Name37" presStyleLbl="parChTrans1D2" presStyleIdx="0" presStyleCnt="3"/>
      <dgm:spPr/>
    </dgm:pt>
    <dgm:pt modelId="{3839E588-430C-43C6-A8F3-20527E6605B8}" type="pres">
      <dgm:prSet presAssocID="{8CAF74B8-989F-4C2B-997C-0B7FF88F77AF}" presName="hierRoot2" presStyleCnt="0">
        <dgm:presLayoutVars>
          <dgm:hierBranch val="init"/>
        </dgm:presLayoutVars>
      </dgm:prSet>
      <dgm:spPr/>
    </dgm:pt>
    <dgm:pt modelId="{3A156F62-4189-4BE9-A653-5E7B582B04BB}" type="pres">
      <dgm:prSet presAssocID="{8CAF74B8-989F-4C2B-997C-0B7FF88F77AF}" presName="rootComposite" presStyleCnt="0"/>
      <dgm:spPr/>
    </dgm:pt>
    <dgm:pt modelId="{6012CADB-2D8F-40B0-B539-A0FB9E05ED03}" type="pres">
      <dgm:prSet presAssocID="{8CAF74B8-989F-4C2B-997C-0B7FF88F77AF}" presName="rootText" presStyleLbl="node2" presStyleIdx="0" presStyleCnt="2" custScaleY="114986" custLinFactNeighborX="17146" custLinFactNeighborY="-40061">
        <dgm:presLayoutVars>
          <dgm:chPref val="3"/>
        </dgm:presLayoutVars>
      </dgm:prSet>
      <dgm:spPr/>
    </dgm:pt>
    <dgm:pt modelId="{493AF57D-E79C-46BD-9ED2-8D527DE0FBD3}" type="pres">
      <dgm:prSet presAssocID="{8CAF74B8-989F-4C2B-997C-0B7FF88F77AF}" presName="rootConnector" presStyleLbl="node2" presStyleIdx="0" presStyleCnt="2"/>
      <dgm:spPr/>
    </dgm:pt>
    <dgm:pt modelId="{39ACB48C-3A37-4A17-9507-CBC03B9D2149}" type="pres">
      <dgm:prSet presAssocID="{8CAF74B8-989F-4C2B-997C-0B7FF88F77AF}" presName="hierChild4" presStyleCnt="0"/>
      <dgm:spPr/>
    </dgm:pt>
    <dgm:pt modelId="{ABD8D2EC-BC46-4C1B-8FE3-68FB69E8C4D1}" type="pres">
      <dgm:prSet presAssocID="{8CAF74B8-989F-4C2B-997C-0B7FF88F77AF}" presName="hierChild5" presStyleCnt="0"/>
      <dgm:spPr/>
    </dgm:pt>
    <dgm:pt modelId="{13F5ECD3-8A26-40AF-822A-9445AC547E27}" type="pres">
      <dgm:prSet presAssocID="{2E42BB5B-A5FE-4723-B210-A69AD0E0F503}" presName="Name37" presStyleLbl="parChTrans1D2" presStyleIdx="1" presStyleCnt="3"/>
      <dgm:spPr/>
    </dgm:pt>
    <dgm:pt modelId="{57A7B192-7E46-4792-B684-C956831E6BF6}" type="pres">
      <dgm:prSet presAssocID="{3803A418-299B-4AA2-BFD0-725B293E0497}" presName="hierRoot2" presStyleCnt="0">
        <dgm:presLayoutVars>
          <dgm:hierBranch val="init"/>
        </dgm:presLayoutVars>
      </dgm:prSet>
      <dgm:spPr/>
    </dgm:pt>
    <dgm:pt modelId="{FF185B92-B202-46F2-B101-CD234C01633B}" type="pres">
      <dgm:prSet presAssocID="{3803A418-299B-4AA2-BFD0-725B293E0497}" presName="rootComposite" presStyleCnt="0"/>
      <dgm:spPr/>
    </dgm:pt>
    <dgm:pt modelId="{98764BF0-EE23-427C-A5CF-9B073EB8E255}" type="pres">
      <dgm:prSet presAssocID="{3803A418-299B-4AA2-BFD0-725B293E0497}" presName="rootText" presStyleLbl="node2" presStyleIdx="1" presStyleCnt="2" custScaleX="127485" custScaleY="150786" custLinFactNeighborX="31948" custLinFactNeighborY="-65896">
        <dgm:presLayoutVars>
          <dgm:chPref val="3"/>
        </dgm:presLayoutVars>
      </dgm:prSet>
      <dgm:spPr/>
    </dgm:pt>
    <dgm:pt modelId="{58792170-38BA-4882-B184-E8B5FDF4AA19}" type="pres">
      <dgm:prSet presAssocID="{3803A418-299B-4AA2-BFD0-725B293E0497}" presName="rootConnector" presStyleLbl="node2" presStyleIdx="1" presStyleCnt="2"/>
      <dgm:spPr/>
    </dgm:pt>
    <dgm:pt modelId="{4401CE07-CECB-43F4-B51B-B4FAE5284C5A}" type="pres">
      <dgm:prSet presAssocID="{3803A418-299B-4AA2-BFD0-725B293E0497}" presName="hierChild4" presStyleCnt="0"/>
      <dgm:spPr/>
    </dgm:pt>
    <dgm:pt modelId="{49552AA4-0057-41D5-BC37-B22076E46380}" type="pres">
      <dgm:prSet presAssocID="{3803A418-299B-4AA2-BFD0-725B293E0497}" presName="hierChild5" presStyleCnt="0"/>
      <dgm:spPr/>
    </dgm:pt>
    <dgm:pt modelId="{1036ADF6-A407-41FF-80ED-7688ED30D4F5}" type="pres">
      <dgm:prSet presAssocID="{624F9095-AC4D-4FC7-8F75-2613B3E48A30}" presName="hierChild3" presStyleCnt="0"/>
      <dgm:spPr/>
    </dgm:pt>
    <dgm:pt modelId="{DCF71DBA-1017-492E-BDD4-8AE8C61BD860}" type="pres">
      <dgm:prSet presAssocID="{DAB224F7-071B-41EC-AEDB-CAE709026BD4}" presName="Name111" presStyleLbl="parChTrans1D2" presStyleIdx="2" presStyleCnt="3"/>
      <dgm:spPr/>
    </dgm:pt>
    <dgm:pt modelId="{76F4B6EE-7C79-4F4F-BD3A-C942F6982534}" type="pres">
      <dgm:prSet presAssocID="{D50B8B81-BBAE-44AC-9C11-1CF89E607407}" presName="hierRoot3" presStyleCnt="0">
        <dgm:presLayoutVars>
          <dgm:hierBranch val="init"/>
        </dgm:presLayoutVars>
      </dgm:prSet>
      <dgm:spPr/>
    </dgm:pt>
    <dgm:pt modelId="{FC93AEA9-5110-48B6-869E-98DFD87DD11C}" type="pres">
      <dgm:prSet presAssocID="{D50B8B81-BBAE-44AC-9C11-1CF89E607407}" presName="rootComposite3" presStyleCnt="0"/>
      <dgm:spPr/>
    </dgm:pt>
    <dgm:pt modelId="{F0E73E19-D814-49B5-8007-D7F398BB7C19}" type="pres">
      <dgm:prSet presAssocID="{D50B8B81-BBAE-44AC-9C11-1CF89E607407}" presName="rootText3" presStyleLbl="asst1" presStyleIdx="0" presStyleCnt="1" custScaleX="112547" custLinFactX="57369" custLinFactY="-25642" custLinFactNeighborX="100000" custLinFactNeighborY="-100000">
        <dgm:presLayoutVars>
          <dgm:chPref val="3"/>
        </dgm:presLayoutVars>
      </dgm:prSet>
      <dgm:spPr/>
    </dgm:pt>
    <dgm:pt modelId="{09B35D23-07F5-47B6-9C07-94C8D31E09DE}" type="pres">
      <dgm:prSet presAssocID="{D50B8B81-BBAE-44AC-9C11-1CF89E607407}" presName="rootConnector3" presStyleLbl="asst1" presStyleIdx="0" presStyleCnt="1"/>
      <dgm:spPr/>
    </dgm:pt>
    <dgm:pt modelId="{2BD79B79-2B4F-4D05-947F-D515DCD7CDEE}" type="pres">
      <dgm:prSet presAssocID="{D50B8B81-BBAE-44AC-9C11-1CF89E607407}" presName="hierChild6" presStyleCnt="0"/>
      <dgm:spPr/>
    </dgm:pt>
    <dgm:pt modelId="{F499197F-522F-455A-8F2D-2893046179CD}" type="pres">
      <dgm:prSet presAssocID="{D50B8B81-BBAE-44AC-9C11-1CF89E607407}" presName="hierChild7" presStyleCnt="0"/>
      <dgm:spPr/>
    </dgm:pt>
  </dgm:ptLst>
  <dgm:cxnLst>
    <dgm:cxn modelId="{5EF7EC05-BFE2-4B22-AADB-6555F2CEAF0B}" type="presOf" srcId="{8CAF74B8-989F-4C2B-997C-0B7FF88F77AF}" destId="{6012CADB-2D8F-40B0-B539-A0FB9E05ED03}" srcOrd="0" destOrd="0" presId="urn:microsoft.com/office/officeart/2005/8/layout/orgChart1"/>
    <dgm:cxn modelId="{964A890E-376F-4CE6-BCC7-CD6DE3E66116}" type="presOf" srcId="{3803A418-299B-4AA2-BFD0-725B293E0497}" destId="{98764BF0-EE23-427C-A5CF-9B073EB8E255}" srcOrd="0" destOrd="0" presId="urn:microsoft.com/office/officeart/2005/8/layout/orgChart1"/>
    <dgm:cxn modelId="{DBC82327-53E8-4E27-AA86-D82E87CABF21}" type="presOf" srcId="{8CAF74B8-989F-4C2B-997C-0B7FF88F77AF}" destId="{493AF57D-E79C-46BD-9ED2-8D527DE0FBD3}" srcOrd="1" destOrd="0" presId="urn:microsoft.com/office/officeart/2005/8/layout/orgChart1"/>
    <dgm:cxn modelId="{6D507127-B1E4-4D3F-A284-3E70F0C3268E}" type="presOf" srcId="{DAB224F7-071B-41EC-AEDB-CAE709026BD4}" destId="{DCF71DBA-1017-492E-BDD4-8AE8C61BD860}" srcOrd="0" destOrd="0" presId="urn:microsoft.com/office/officeart/2005/8/layout/orgChart1"/>
    <dgm:cxn modelId="{BD4C5442-7010-4233-BA71-3F0AF6C2E805}" srcId="{624F9095-AC4D-4FC7-8F75-2613B3E48A30}" destId="{D50B8B81-BBAE-44AC-9C11-1CF89E607407}" srcOrd="0" destOrd="0" parTransId="{DAB224F7-071B-41EC-AEDB-CAE709026BD4}" sibTransId="{05DB5FF1-9A00-400C-BBDD-0C84DE3F4BF7}"/>
    <dgm:cxn modelId="{22D73146-2574-4A5F-ABF6-8A24DC70641D}" srcId="{DAF4D17D-DFE9-4C51-9989-8EF65CB478B0}" destId="{624F9095-AC4D-4FC7-8F75-2613B3E48A30}" srcOrd="0" destOrd="0" parTransId="{A1E05A03-56B8-437E-B4CF-7E2690A2BAF3}" sibTransId="{EE9071C8-9DFF-4A6A-831D-1AB79D1CDEE5}"/>
    <dgm:cxn modelId="{01B04A51-F71D-4317-B3EE-98DC7409676B}" type="presOf" srcId="{D50B8B81-BBAE-44AC-9C11-1CF89E607407}" destId="{F0E73E19-D814-49B5-8007-D7F398BB7C19}" srcOrd="0" destOrd="0" presId="urn:microsoft.com/office/officeart/2005/8/layout/orgChart1"/>
    <dgm:cxn modelId="{AC85F057-75C9-4EDF-9A4D-65BD16FD00BB}" type="presOf" srcId="{DAF4D17D-DFE9-4C51-9989-8EF65CB478B0}" destId="{A6CB068C-6CF9-4784-80C7-79FA6FBBE338}" srcOrd="0" destOrd="0" presId="urn:microsoft.com/office/officeart/2005/8/layout/orgChart1"/>
    <dgm:cxn modelId="{B50A987D-B3A9-456E-B6EB-78C57A1B893A}" type="presOf" srcId="{2450BA80-FFB9-4BBE-91C6-CF77785602D4}" destId="{24DEB6FA-9583-4A17-9425-CCAF8E9827C0}" srcOrd="0" destOrd="0" presId="urn:microsoft.com/office/officeart/2005/8/layout/orgChart1"/>
    <dgm:cxn modelId="{B6B34DA3-B794-41FB-8671-B9A67788B471}" type="presOf" srcId="{624F9095-AC4D-4FC7-8F75-2613B3E48A30}" destId="{CD4F0F3A-F969-46D2-B8E3-14EF38A73744}" srcOrd="1" destOrd="0" presId="urn:microsoft.com/office/officeart/2005/8/layout/orgChart1"/>
    <dgm:cxn modelId="{83B894B1-3291-497B-9667-129A43E46DCA}" srcId="{624F9095-AC4D-4FC7-8F75-2613B3E48A30}" destId="{8CAF74B8-989F-4C2B-997C-0B7FF88F77AF}" srcOrd="1" destOrd="0" parTransId="{2450BA80-FFB9-4BBE-91C6-CF77785602D4}" sibTransId="{9FAE87F3-52EC-4ABA-A958-0147A25182DD}"/>
    <dgm:cxn modelId="{BE12BBBB-AE6D-4E0F-A64E-F6D25DD4BF0F}" type="presOf" srcId="{D50B8B81-BBAE-44AC-9C11-1CF89E607407}" destId="{09B35D23-07F5-47B6-9C07-94C8D31E09DE}" srcOrd="1" destOrd="0" presId="urn:microsoft.com/office/officeart/2005/8/layout/orgChart1"/>
    <dgm:cxn modelId="{07764DCE-5C09-4810-929C-DD9CA6402A2E}" type="presOf" srcId="{624F9095-AC4D-4FC7-8F75-2613B3E48A30}" destId="{8AD975EB-A034-47A1-B657-58FEC3C2C82E}" srcOrd="0" destOrd="0" presId="urn:microsoft.com/office/officeart/2005/8/layout/orgChart1"/>
    <dgm:cxn modelId="{9FF4E7CE-CBBA-4A9F-9026-4E2196F9389A}" type="presOf" srcId="{3803A418-299B-4AA2-BFD0-725B293E0497}" destId="{58792170-38BA-4882-B184-E8B5FDF4AA19}" srcOrd="1" destOrd="0" presId="urn:microsoft.com/office/officeart/2005/8/layout/orgChart1"/>
    <dgm:cxn modelId="{246978DD-95A9-4484-AB40-10D043CE1B98}" type="presOf" srcId="{2E42BB5B-A5FE-4723-B210-A69AD0E0F503}" destId="{13F5ECD3-8A26-40AF-822A-9445AC547E27}" srcOrd="0" destOrd="0" presId="urn:microsoft.com/office/officeart/2005/8/layout/orgChart1"/>
    <dgm:cxn modelId="{7952C7F7-42E3-42CF-88D2-A69E212445E3}" srcId="{624F9095-AC4D-4FC7-8F75-2613B3E48A30}" destId="{3803A418-299B-4AA2-BFD0-725B293E0497}" srcOrd="2" destOrd="0" parTransId="{2E42BB5B-A5FE-4723-B210-A69AD0E0F503}" sibTransId="{93DB3FD8-FC1B-4FAB-8160-DB10ABB1140E}"/>
    <dgm:cxn modelId="{9E0F5773-1E16-49F9-848F-00168D6A8388}" type="presParOf" srcId="{A6CB068C-6CF9-4784-80C7-79FA6FBBE338}" destId="{8D133031-5FDA-4181-997E-F32D244F3DFF}" srcOrd="0" destOrd="0" presId="urn:microsoft.com/office/officeart/2005/8/layout/orgChart1"/>
    <dgm:cxn modelId="{B2AD552F-38CE-4BDF-98C7-E29E9F5308A4}" type="presParOf" srcId="{8D133031-5FDA-4181-997E-F32D244F3DFF}" destId="{99B55C84-ED1E-40C4-8DFE-1064848D1CFB}" srcOrd="0" destOrd="0" presId="urn:microsoft.com/office/officeart/2005/8/layout/orgChart1"/>
    <dgm:cxn modelId="{F260C47A-49A1-43E8-8CED-47DA1D1093D9}" type="presParOf" srcId="{99B55C84-ED1E-40C4-8DFE-1064848D1CFB}" destId="{8AD975EB-A034-47A1-B657-58FEC3C2C82E}" srcOrd="0" destOrd="0" presId="urn:microsoft.com/office/officeart/2005/8/layout/orgChart1"/>
    <dgm:cxn modelId="{B5304CBF-3E8D-49FE-88EE-2B9B5A2C9BF7}" type="presParOf" srcId="{99B55C84-ED1E-40C4-8DFE-1064848D1CFB}" destId="{CD4F0F3A-F969-46D2-B8E3-14EF38A73744}" srcOrd="1" destOrd="0" presId="urn:microsoft.com/office/officeart/2005/8/layout/orgChart1"/>
    <dgm:cxn modelId="{95F8FA82-45F8-43CE-89AF-371787E1C1A4}" type="presParOf" srcId="{8D133031-5FDA-4181-997E-F32D244F3DFF}" destId="{2D7053BA-FA20-4ECF-9D26-D6128A87EB6D}" srcOrd="1" destOrd="0" presId="urn:microsoft.com/office/officeart/2005/8/layout/orgChart1"/>
    <dgm:cxn modelId="{09E1ED2C-6F17-4DE8-B9D6-D0493DBDEB00}" type="presParOf" srcId="{2D7053BA-FA20-4ECF-9D26-D6128A87EB6D}" destId="{24DEB6FA-9583-4A17-9425-CCAF8E9827C0}" srcOrd="0" destOrd="0" presId="urn:microsoft.com/office/officeart/2005/8/layout/orgChart1"/>
    <dgm:cxn modelId="{49536EC4-0796-4DCA-8CCB-A32B70885397}" type="presParOf" srcId="{2D7053BA-FA20-4ECF-9D26-D6128A87EB6D}" destId="{3839E588-430C-43C6-A8F3-20527E6605B8}" srcOrd="1" destOrd="0" presId="urn:microsoft.com/office/officeart/2005/8/layout/orgChart1"/>
    <dgm:cxn modelId="{8F2180B9-764D-4364-9F8F-95A8AE408FB2}" type="presParOf" srcId="{3839E588-430C-43C6-A8F3-20527E6605B8}" destId="{3A156F62-4189-4BE9-A653-5E7B582B04BB}" srcOrd="0" destOrd="0" presId="urn:microsoft.com/office/officeart/2005/8/layout/orgChart1"/>
    <dgm:cxn modelId="{6E90B562-8D18-4CCD-9819-23BB7C7D4524}" type="presParOf" srcId="{3A156F62-4189-4BE9-A653-5E7B582B04BB}" destId="{6012CADB-2D8F-40B0-B539-A0FB9E05ED03}" srcOrd="0" destOrd="0" presId="urn:microsoft.com/office/officeart/2005/8/layout/orgChart1"/>
    <dgm:cxn modelId="{C257EF41-A0A8-4233-BB04-54ED5026136B}" type="presParOf" srcId="{3A156F62-4189-4BE9-A653-5E7B582B04BB}" destId="{493AF57D-E79C-46BD-9ED2-8D527DE0FBD3}" srcOrd="1" destOrd="0" presId="urn:microsoft.com/office/officeart/2005/8/layout/orgChart1"/>
    <dgm:cxn modelId="{41229CCB-9C16-46F1-BFD7-CC50809E0695}" type="presParOf" srcId="{3839E588-430C-43C6-A8F3-20527E6605B8}" destId="{39ACB48C-3A37-4A17-9507-CBC03B9D2149}" srcOrd="1" destOrd="0" presId="urn:microsoft.com/office/officeart/2005/8/layout/orgChart1"/>
    <dgm:cxn modelId="{C997BCBF-5F85-4C7E-97A8-DC4D8C596BCB}" type="presParOf" srcId="{3839E588-430C-43C6-A8F3-20527E6605B8}" destId="{ABD8D2EC-BC46-4C1B-8FE3-68FB69E8C4D1}" srcOrd="2" destOrd="0" presId="urn:microsoft.com/office/officeart/2005/8/layout/orgChart1"/>
    <dgm:cxn modelId="{170DA9CD-95D7-4D57-8A84-4CA99540D13F}" type="presParOf" srcId="{2D7053BA-FA20-4ECF-9D26-D6128A87EB6D}" destId="{13F5ECD3-8A26-40AF-822A-9445AC547E27}" srcOrd="2" destOrd="0" presId="urn:microsoft.com/office/officeart/2005/8/layout/orgChart1"/>
    <dgm:cxn modelId="{1F420102-E51B-404F-9F70-9342C1490631}" type="presParOf" srcId="{2D7053BA-FA20-4ECF-9D26-D6128A87EB6D}" destId="{57A7B192-7E46-4792-B684-C956831E6BF6}" srcOrd="3" destOrd="0" presId="urn:microsoft.com/office/officeart/2005/8/layout/orgChart1"/>
    <dgm:cxn modelId="{E6A48CA9-2CA6-4D97-A99E-679FC4E7E1A5}" type="presParOf" srcId="{57A7B192-7E46-4792-B684-C956831E6BF6}" destId="{FF185B92-B202-46F2-B101-CD234C01633B}" srcOrd="0" destOrd="0" presId="urn:microsoft.com/office/officeart/2005/8/layout/orgChart1"/>
    <dgm:cxn modelId="{01CBA0E9-F5E2-4BB3-BAD1-53512A518713}" type="presParOf" srcId="{FF185B92-B202-46F2-B101-CD234C01633B}" destId="{98764BF0-EE23-427C-A5CF-9B073EB8E255}" srcOrd="0" destOrd="0" presId="urn:microsoft.com/office/officeart/2005/8/layout/orgChart1"/>
    <dgm:cxn modelId="{46284C6D-5ACB-45E8-864F-F384E87D07C0}" type="presParOf" srcId="{FF185B92-B202-46F2-B101-CD234C01633B}" destId="{58792170-38BA-4882-B184-E8B5FDF4AA19}" srcOrd="1" destOrd="0" presId="urn:microsoft.com/office/officeart/2005/8/layout/orgChart1"/>
    <dgm:cxn modelId="{429D430D-6649-4BF8-8596-909E7997FC49}" type="presParOf" srcId="{57A7B192-7E46-4792-B684-C956831E6BF6}" destId="{4401CE07-CECB-43F4-B51B-B4FAE5284C5A}" srcOrd="1" destOrd="0" presId="urn:microsoft.com/office/officeart/2005/8/layout/orgChart1"/>
    <dgm:cxn modelId="{D1F73443-B82A-4B32-A83A-DCF6CCB0E17C}" type="presParOf" srcId="{57A7B192-7E46-4792-B684-C956831E6BF6}" destId="{49552AA4-0057-41D5-BC37-B22076E46380}" srcOrd="2" destOrd="0" presId="urn:microsoft.com/office/officeart/2005/8/layout/orgChart1"/>
    <dgm:cxn modelId="{29B7EBE1-3927-452C-8641-88AC2BA9E56A}" type="presParOf" srcId="{8D133031-5FDA-4181-997E-F32D244F3DFF}" destId="{1036ADF6-A407-41FF-80ED-7688ED30D4F5}" srcOrd="2" destOrd="0" presId="urn:microsoft.com/office/officeart/2005/8/layout/orgChart1"/>
    <dgm:cxn modelId="{497DDE7F-A9FC-4F7D-9EB6-3577193C28D2}" type="presParOf" srcId="{1036ADF6-A407-41FF-80ED-7688ED30D4F5}" destId="{DCF71DBA-1017-492E-BDD4-8AE8C61BD860}" srcOrd="0" destOrd="0" presId="urn:microsoft.com/office/officeart/2005/8/layout/orgChart1"/>
    <dgm:cxn modelId="{7D3DDFAF-C584-4B72-94D5-4B5ABA822807}" type="presParOf" srcId="{1036ADF6-A407-41FF-80ED-7688ED30D4F5}" destId="{76F4B6EE-7C79-4F4F-BD3A-C942F6982534}" srcOrd="1" destOrd="0" presId="urn:microsoft.com/office/officeart/2005/8/layout/orgChart1"/>
    <dgm:cxn modelId="{2D43E2C3-7F53-4F23-882F-8A7B520BC07C}" type="presParOf" srcId="{76F4B6EE-7C79-4F4F-BD3A-C942F6982534}" destId="{FC93AEA9-5110-48B6-869E-98DFD87DD11C}" srcOrd="0" destOrd="0" presId="urn:microsoft.com/office/officeart/2005/8/layout/orgChart1"/>
    <dgm:cxn modelId="{E2C8ED4E-8828-4318-86B8-CCEF1190B254}" type="presParOf" srcId="{FC93AEA9-5110-48B6-869E-98DFD87DD11C}" destId="{F0E73E19-D814-49B5-8007-D7F398BB7C19}" srcOrd="0" destOrd="0" presId="urn:microsoft.com/office/officeart/2005/8/layout/orgChart1"/>
    <dgm:cxn modelId="{3E686C2E-1FE4-4778-BC68-DAC5B0F61139}" type="presParOf" srcId="{FC93AEA9-5110-48B6-869E-98DFD87DD11C}" destId="{09B35D23-07F5-47B6-9C07-94C8D31E09DE}" srcOrd="1" destOrd="0" presId="urn:microsoft.com/office/officeart/2005/8/layout/orgChart1"/>
    <dgm:cxn modelId="{D357B5AC-A68E-447D-B8B1-964BCD75D1F6}" type="presParOf" srcId="{76F4B6EE-7C79-4F4F-BD3A-C942F6982534}" destId="{2BD79B79-2B4F-4D05-947F-D515DCD7CDEE}" srcOrd="1" destOrd="0" presId="urn:microsoft.com/office/officeart/2005/8/layout/orgChart1"/>
    <dgm:cxn modelId="{15F24B82-9F4C-4509-859A-470CEA32F4BB}" type="presParOf" srcId="{76F4B6EE-7C79-4F4F-BD3A-C942F6982534}" destId="{F499197F-522F-455A-8F2D-2893046179CD}"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73F6C3-8370-4582-AC4A-DF78E552A42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687899A2-6FD2-46DD-A0B5-4F78469A8754}">
      <dgm:prSet phldrT="[Text]"/>
      <dgm:spPr>
        <a:solidFill>
          <a:srgbClr val="203864"/>
        </a:solidFill>
      </dgm:spPr>
      <dgm:t>
        <a:bodyPr/>
        <a:lstStyle/>
        <a:p>
          <a:r>
            <a:rPr lang="en-US" dirty="0"/>
            <a:t>Agency</a:t>
          </a:r>
        </a:p>
      </dgm:t>
    </dgm:pt>
    <dgm:pt modelId="{2322D48E-84F0-4021-992F-E749BB5A1C87}" type="parTrans" cxnId="{9ECFC500-50D3-4AC5-8579-8E9F4F5C6A2D}">
      <dgm:prSet/>
      <dgm:spPr/>
      <dgm:t>
        <a:bodyPr/>
        <a:lstStyle/>
        <a:p>
          <a:endParaRPr lang="en-US"/>
        </a:p>
      </dgm:t>
    </dgm:pt>
    <dgm:pt modelId="{088F5EF1-5A14-4022-94C1-452402DA4A90}" type="sibTrans" cxnId="{9ECFC500-50D3-4AC5-8579-8E9F4F5C6A2D}">
      <dgm:prSet/>
      <dgm:spPr/>
      <dgm:t>
        <a:bodyPr/>
        <a:lstStyle/>
        <a:p>
          <a:endParaRPr lang="en-US"/>
        </a:p>
      </dgm:t>
    </dgm:pt>
    <dgm:pt modelId="{876920CE-D4EE-43CA-B0A6-68C758A9D60F}">
      <dgm:prSet phldrT="[Text]"/>
      <dgm:spPr>
        <a:solidFill>
          <a:srgbClr val="203864"/>
        </a:solidFill>
      </dgm:spPr>
      <dgm:t>
        <a:bodyPr/>
        <a:lstStyle/>
        <a:p>
          <a:r>
            <a:rPr lang="en-US" dirty="0"/>
            <a:t>Designer(s)</a:t>
          </a:r>
        </a:p>
      </dgm:t>
    </dgm:pt>
    <dgm:pt modelId="{8FBEFEEB-34C2-4766-BE95-4C481BEBC96A}" type="parTrans" cxnId="{27831139-5D78-42B4-99E1-D7046D802643}">
      <dgm:prSet/>
      <dgm:spPr/>
      <dgm:t>
        <a:bodyPr/>
        <a:lstStyle/>
        <a:p>
          <a:endParaRPr lang="en-US"/>
        </a:p>
      </dgm:t>
    </dgm:pt>
    <dgm:pt modelId="{13DB0167-D3A7-4E3E-90CF-FA5113B55BCE}" type="sibTrans" cxnId="{27831139-5D78-42B4-99E1-D7046D802643}">
      <dgm:prSet/>
      <dgm:spPr/>
      <dgm:t>
        <a:bodyPr/>
        <a:lstStyle/>
        <a:p>
          <a:endParaRPr lang="en-US"/>
        </a:p>
      </dgm:t>
    </dgm:pt>
    <dgm:pt modelId="{18FF30CE-7C66-42C3-9CC9-B029063EEF13}">
      <dgm:prSet phldrT="[Text]"/>
      <dgm:spPr>
        <a:solidFill>
          <a:srgbClr val="203864"/>
        </a:solidFill>
      </dgm:spPr>
      <dgm:t>
        <a:bodyPr/>
        <a:lstStyle/>
        <a:p>
          <a:r>
            <a:rPr lang="en-US" dirty="0"/>
            <a:t>General Contractor(s)</a:t>
          </a:r>
        </a:p>
      </dgm:t>
    </dgm:pt>
    <dgm:pt modelId="{A135FDE7-2933-43C1-8D8F-A89B32A052A8}" type="sibTrans" cxnId="{59E2B22A-0EE2-4E66-9561-E90E3762D117}">
      <dgm:prSet/>
      <dgm:spPr/>
      <dgm:t>
        <a:bodyPr/>
        <a:lstStyle/>
        <a:p>
          <a:endParaRPr lang="en-US"/>
        </a:p>
      </dgm:t>
    </dgm:pt>
    <dgm:pt modelId="{4B6A3EC9-9C71-4F58-A1EA-5984DD98EB3C}" type="parTrans" cxnId="{59E2B22A-0EE2-4E66-9561-E90E3762D117}">
      <dgm:prSet/>
      <dgm:spPr/>
      <dgm:t>
        <a:bodyPr/>
        <a:lstStyle/>
        <a:p>
          <a:endParaRPr lang="en-US"/>
        </a:p>
      </dgm:t>
    </dgm:pt>
    <dgm:pt modelId="{3C86575F-C8B2-4926-BF3E-C050675001C5}" type="asst">
      <dgm:prSet/>
      <dgm:spPr>
        <a:solidFill>
          <a:srgbClr val="203864"/>
        </a:solidFill>
      </dgm:spPr>
      <dgm:t>
        <a:bodyPr/>
        <a:lstStyle/>
        <a:p>
          <a:r>
            <a:rPr lang="en-US" dirty="0"/>
            <a:t>Design-Builder</a:t>
          </a:r>
        </a:p>
      </dgm:t>
    </dgm:pt>
    <dgm:pt modelId="{656C939E-A0ED-490A-9D82-468ABEFC7676}" type="parTrans" cxnId="{6B9C32AC-B329-4942-A8D7-5F3EE2C3016D}">
      <dgm:prSet/>
      <dgm:spPr/>
      <dgm:t>
        <a:bodyPr/>
        <a:lstStyle/>
        <a:p>
          <a:endParaRPr lang="en-US"/>
        </a:p>
      </dgm:t>
    </dgm:pt>
    <dgm:pt modelId="{24B2056F-9D01-49D8-942A-13FCE1A0414B}" type="sibTrans" cxnId="{6B9C32AC-B329-4942-A8D7-5F3EE2C3016D}">
      <dgm:prSet/>
      <dgm:spPr/>
      <dgm:t>
        <a:bodyPr/>
        <a:lstStyle/>
        <a:p>
          <a:endParaRPr lang="en-US"/>
        </a:p>
      </dgm:t>
    </dgm:pt>
    <dgm:pt modelId="{B5F02E8B-0D11-4EAA-923A-E9866F19D7A9}" type="pres">
      <dgm:prSet presAssocID="{DC73F6C3-8370-4582-AC4A-DF78E552A42B}" presName="hierChild1" presStyleCnt="0">
        <dgm:presLayoutVars>
          <dgm:orgChart val="1"/>
          <dgm:chPref val="1"/>
          <dgm:dir/>
          <dgm:animOne val="branch"/>
          <dgm:animLvl val="lvl"/>
          <dgm:resizeHandles/>
        </dgm:presLayoutVars>
      </dgm:prSet>
      <dgm:spPr/>
    </dgm:pt>
    <dgm:pt modelId="{18541C20-E05F-4129-901F-C4F891FC2126}" type="pres">
      <dgm:prSet presAssocID="{687899A2-6FD2-46DD-A0B5-4F78469A8754}" presName="hierRoot1" presStyleCnt="0">
        <dgm:presLayoutVars>
          <dgm:hierBranch val="init"/>
        </dgm:presLayoutVars>
      </dgm:prSet>
      <dgm:spPr/>
    </dgm:pt>
    <dgm:pt modelId="{95C829DE-294B-4D65-8C52-EC87B9BD7941}" type="pres">
      <dgm:prSet presAssocID="{687899A2-6FD2-46DD-A0B5-4F78469A8754}" presName="rootComposite1" presStyleCnt="0"/>
      <dgm:spPr/>
    </dgm:pt>
    <dgm:pt modelId="{B9FF90E3-A0D8-4D34-A735-0024E4AAE54F}" type="pres">
      <dgm:prSet presAssocID="{687899A2-6FD2-46DD-A0B5-4F78469A8754}" presName="rootText1" presStyleLbl="node0" presStyleIdx="0" presStyleCnt="1" custLinFactNeighborX="1900" custLinFactNeighborY="-7267">
        <dgm:presLayoutVars>
          <dgm:chPref val="3"/>
        </dgm:presLayoutVars>
      </dgm:prSet>
      <dgm:spPr/>
    </dgm:pt>
    <dgm:pt modelId="{90647E9F-D309-4057-B452-AB34150E96BD}" type="pres">
      <dgm:prSet presAssocID="{687899A2-6FD2-46DD-A0B5-4F78469A8754}" presName="rootConnector1" presStyleLbl="node1" presStyleIdx="0" presStyleCnt="0"/>
      <dgm:spPr/>
    </dgm:pt>
    <dgm:pt modelId="{8F7883BC-0F8D-440F-8C77-2BEAB85646AE}" type="pres">
      <dgm:prSet presAssocID="{687899A2-6FD2-46DD-A0B5-4F78469A8754}" presName="hierChild2" presStyleCnt="0"/>
      <dgm:spPr/>
    </dgm:pt>
    <dgm:pt modelId="{522BED28-F649-4588-9BFF-B32AB6194AA0}" type="pres">
      <dgm:prSet presAssocID="{8FBEFEEB-34C2-4766-BE95-4C481BEBC96A}" presName="Name37" presStyleLbl="parChTrans1D2" presStyleIdx="0" presStyleCnt="3"/>
      <dgm:spPr/>
    </dgm:pt>
    <dgm:pt modelId="{BB04A476-093B-46C7-B197-8D53E6902482}" type="pres">
      <dgm:prSet presAssocID="{876920CE-D4EE-43CA-B0A6-68C758A9D60F}" presName="hierRoot2" presStyleCnt="0">
        <dgm:presLayoutVars>
          <dgm:hierBranch val="init"/>
        </dgm:presLayoutVars>
      </dgm:prSet>
      <dgm:spPr/>
    </dgm:pt>
    <dgm:pt modelId="{5E757C8B-9BF3-41F9-9EA2-669BDBE388B2}" type="pres">
      <dgm:prSet presAssocID="{876920CE-D4EE-43CA-B0A6-68C758A9D60F}" presName="rootComposite" presStyleCnt="0"/>
      <dgm:spPr/>
    </dgm:pt>
    <dgm:pt modelId="{9B7C3722-1144-4FE5-B21E-64680AA97E7B}" type="pres">
      <dgm:prSet presAssocID="{876920CE-D4EE-43CA-B0A6-68C758A9D60F}" presName="rootText" presStyleLbl="node2" presStyleIdx="0" presStyleCnt="2">
        <dgm:presLayoutVars>
          <dgm:chPref val="3"/>
        </dgm:presLayoutVars>
      </dgm:prSet>
      <dgm:spPr/>
    </dgm:pt>
    <dgm:pt modelId="{59CC6CD8-50B9-4AE6-9B35-FCE8B755F5E3}" type="pres">
      <dgm:prSet presAssocID="{876920CE-D4EE-43CA-B0A6-68C758A9D60F}" presName="rootConnector" presStyleLbl="node2" presStyleIdx="0" presStyleCnt="2"/>
      <dgm:spPr/>
    </dgm:pt>
    <dgm:pt modelId="{55123858-E86B-4B4B-907E-E822317EACB4}" type="pres">
      <dgm:prSet presAssocID="{876920CE-D4EE-43CA-B0A6-68C758A9D60F}" presName="hierChild4" presStyleCnt="0"/>
      <dgm:spPr/>
    </dgm:pt>
    <dgm:pt modelId="{7AC85FF6-D934-44FD-9C3B-A1F598EA723A}" type="pres">
      <dgm:prSet presAssocID="{876920CE-D4EE-43CA-B0A6-68C758A9D60F}" presName="hierChild5" presStyleCnt="0"/>
      <dgm:spPr/>
    </dgm:pt>
    <dgm:pt modelId="{7C9C5233-65D5-494F-8A69-9863C188FAE3}" type="pres">
      <dgm:prSet presAssocID="{4B6A3EC9-9C71-4F58-A1EA-5984DD98EB3C}" presName="Name37" presStyleLbl="parChTrans1D2" presStyleIdx="1" presStyleCnt="3"/>
      <dgm:spPr/>
    </dgm:pt>
    <dgm:pt modelId="{FE0D4FA9-AB23-48AB-B87C-E064D2EEAC7F}" type="pres">
      <dgm:prSet presAssocID="{18FF30CE-7C66-42C3-9CC9-B029063EEF13}" presName="hierRoot2" presStyleCnt="0">
        <dgm:presLayoutVars>
          <dgm:hierBranch val="init"/>
        </dgm:presLayoutVars>
      </dgm:prSet>
      <dgm:spPr/>
    </dgm:pt>
    <dgm:pt modelId="{956A7297-1C5D-44D2-8AFF-A226B85F40CE}" type="pres">
      <dgm:prSet presAssocID="{18FF30CE-7C66-42C3-9CC9-B029063EEF13}" presName="rootComposite" presStyleCnt="0"/>
      <dgm:spPr/>
    </dgm:pt>
    <dgm:pt modelId="{1B92D5DF-F075-4940-9388-39B5C331192E}" type="pres">
      <dgm:prSet presAssocID="{18FF30CE-7C66-42C3-9CC9-B029063EEF13}" presName="rootText" presStyleLbl="node2" presStyleIdx="1" presStyleCnt="2">
        <dgm:presLayoutVars>
          <dgm:chPref val="3"/>
        </dgm:presLayoutVars>
      </dgm:prSet>
      <dgm:spPr/>
    </dgm:pt>
    <dgm:pt modelId="{C8769437-4F2E-4579-A3F9-AB8F9993E0A7}" type="pres">
      <dgm:prSet presAssocID="{18FF30CE-7C66-42C3-9CC9-B029063EEF13}" presName="rootConnector" presStyleLbl="node2" presStyleIdx="1" presStyleCnt="2"/>
      <dgm:spPr/>
    </dgm:pt>
    <dgm:pt modelId="{0DF55580-A4F1-4466-AF4B-672726B673C8}" type="pres">
      <dgm:prSet presAssocID="{18FF30CE-7C66-42C3-9CC9-B029063EEF13}" presName="hierChild4" presStyleCnt="0"/>
      <dgm:spPr/>
    </dgm:pt>
    <dgm:pt modelId="{F64E5806-42DE-46CA-BBF8-15B1B561B0A0}" type="pres">
      <dgm:prSet presAssocID="{18FF30CE-7C66-42C3-9CC9-B029063EEF13}" presName="hierChild5" presStyleCnt="0"/>
      <dgm:spPr/>
    </dgm:pt>
    <dgm:pt modelId="{4460340C-355C-4E6C-88CB-8CA14405FE8A}" type="pres">
      <dgm:prSet presAssocID="{687899A2-6FD2-46DD-A0B5-4F78469A8754}" presName="hierChild3" presStyleCnt="0"/>
      <dgm:spPr/>
    </dgm:pt>
    <dgm:pt modelId="{D4F9D3A2-B726-4718-8CB0-1AD86148EF25}" type="pres">
      <dgm:prSet presAssocID="{656C939E-A0ED-490A-9D82-468ABEFC7676}" presName="Name111" presStyleLbl="parChTrans1D2" presStyleIdx="2" presStyleCnt="3"/>
      <dgm:spPr/>
    </dgm:pt>
    <dgm:pt modelId="{75CCE1B0-47A1-459E-9528-CB300725603D}" type="pres">
      <dgm:prSet presAssocID="{3C86575F-C8B2-4926-BF3E-C050675001C5}" presName="hierRoot3" presStyleCnt="0">
        <dgm:presLayoutVars>
          <dgm:hierBranch val="init"/>
        </dgm:presLayoutVars>
      </dgm:prSet>
      <dgm:spPr/>
    </dgm:pt>
    <dgm:pt modelId="{14798DBB-7854-4D0F-AF41-2267AAAE611F}" type="pres">
      <dgm:prSet presAssocID="{3C86575F-C8B2-4926-BF3E-C050675001C5}" presName="rootComposite3" presStyleCnt="0"/>
      <dgm:spPr/>
    </dgm:pt>
    <dgm:pt modelId="{9A557492-E034-4183-895A-E319CAB5F18B}" type="pres">
      <dgm:prSet presAssocID="{3C86575F-C8B2-4926-BF3E-C050675001C5}" presName="rootText3" presStyleLbl="asst1" presStyleIdx="0" presStyleCnt="1" custLinFactNeighborX="61028" custLinFactNeighborY="-12392">
        <dgm:presLayoutVars>
          <dgm:chPref val="3"/>
        </dgm:presLayoutVars>
      </dgm:prSet>
      <dgm:spPr/>
    </dgm:pt>
    <dgm:pt modelId="{544CAF63-15A2-4EC5-8A06-62C6215B5126}" type="pres">
      <dgm:prSet presAssocID="{3C86575F-C8B2-4926-BF3E-C050675001C5}" presName="rootConnector3" presStyleLbl="asst1" presStyleIdx="0" presStyleCnt="1"/>
      <dgm:spPr/>
    </dgm:pt>
    <dgm:pt modelId="{72CBF397-9729-4513-97D8-A4B321D98E30}" type="pres">
      <dgm:prSet presAssocID="{3C86575F-C8B2-4926-BF3E-C050675001C5}" presName="hierChild6" presStyleCnt="0"/>
      <dgm:spPr/>
    </dgm:pt>
    <dgm:pt modelId="{86ACEA94-A9A1-4B98-A6D2-72A458226A00}" type="pres">
      <dgm:prSet presAssocID="{3C86575F-C8B2-4926-BF3E-C050675001C5}" presName="hierChild7" presStyleCnt="0"/>
      <dgm:spPr/>
    </dgm:pt>
  </dgm:ptLst>
  <dgm:cxnLst>
    <dgm:cxn modelId="{9ECFC500-50D3-4AC5-8579-8E9F4F5C6A2D}" srcId="{DC73F6C3-8370-4582-AC4A-DF78E552A42B}" destId="{687899A2-6FD2-46DD-A0B5-4F78469A8754}" srcOrd="0" destOrd="0" parTransId="{2322D48E-84F0-4021-992F-E749BB5A1C87}" sibTransId="{088F5EF1-5A14-4022-94C1-452402DA4A90}"/>
    <dgm:cxn modelId="{7AD03009-C0EF-4E3E-ACDF-3C44BCDDEF5B}" type="presOf" srcId="{18FF30CE-7C66-42C3-9CC9-B029063EEF13}" destId="{C8769437-4F2E-4579-A3F9-AB8F9993E0A7}" srcOrd="1" destOrd="0" presId="urn:microsoft.com/office/officeart/2005/8/layout/orgChart1"/>
    <dgm:cxn modelId="{24A57F13-7FAE-47CD-9677-9C5FF651BC3E}" type="presOf" srcId="{687899A2-6FD2-46DD-A0B5-4F78469A8754}" destId="{90647E9F-D309-4057-B452-AB34150E96BD}" srcOrd="1" destOrd="0" presId="urn:microsoft.com/office/officeart/2005/8/layout/orgChart1"/>
    <dgm:cxn modelId="{EBA0D81F-96FB-4A18-BFCC-6C14F6C8E809}" type="presOf" srcId="{876920CE-D4EE-43CA-B0A6-68C758A9D60F}" destId="{9B7C3722-1144-4FE5-B21E-64680AA97E7B}" srcOrd="0" destOrd="0" presId="urn:microsoft.com/office/officeart/2005/8/layout/orgChart1"/>
    <dgm:cxn modelId="{5C2D5420-1731-4628-A086-D013529D9B3B}" type="presOf" srcId="{DC73F6C3-8370-4582-AC4A-DF78E552A42B}" destId="{B5F02E8B-0D11-4EAA-923A-E9866F19D7A9}" srcOrd="0" destOrd="0" presId="urn:microsoft.com/office/officeart/2005/8/layout/orgChart1"/>
    <dgm:cxn modelId="{59E2B22A-0EE2-4E66-9561-E90E3762D117}" srcId="{687899A2-6FD2-46DD-A0B5-4F78469A8754}" destId="{18FF30CE-7C66-42C3-9CC9-B029063EEF13}" srcOrd="1" destOrd="0" parTransId="{4B6A3EC9-9C71-4F58-A1EA-5984DD98EB3C}" sibTransId="{A135FDE7-2933-43C1-8D8F-A89B32A052A8}"/>
    <dgm:cxn modelId="{27831139-5D78-42B4-99E1-D7046D802643}" srcId="{687899A2-6FD2-46DD-A0B5-4F78469A8754}" destId="{876920CE-D4EE-43CA-B0A6-68C758A9D60F}" srcOrd="0" destOrd="0" parTransId="{8FBEFEEB-34C2-4766-BE95-4C481BEBC96A}" sibTransId="{13DB0167-D3A7-4E3E-90CF-FA5113B55BCE}"/>
    <dgm:cxn modelId="{835FF63E-1BD4-4980-9294-C49105EEBBCE}" type="presOf" srcId="{687899A2-6FD2-46DD-A0B5-4F78469A8754}" destId="{B9FF90E3-A0D8-4D34-A735-0024E4AAE54F}" srcOrd="0" destOrd="0" presId="urn:microsoft.com/office/officeart/2005/8/layout/orgChart1"/>
    <dgm:cxn modelId="{D2743C43-829A-4A2B-A5C8-CB188345D4E6}" type="presOf" srcId="{18FF30CE-7C66-42C3-9CC9-B029063EEF13}" destId="{1B92D5DF-F075-4940-9388-39B5C331192E}" srcOrd="0" destOrd="0" presId="urn:microsoft.com/office/officeart/2005/8/layout/orgChart1"/>
    <dgm:cxn modelId="{58F98874-F234-42DF-9D91-E2494E8BF686}" type="presOf" srcId="{8FBEFEEB-34C2-4766-BE95-4C481BEBC96A}" destId="{522BED28-F649-4588-9BFF-B32AB6194AA0}" srcOrd="0" destOrd="0" presId="urn:microsoft.com/office/officeart/2005/8/layout/orgChart1"/>
    <dgm:cxn modelId="{6B9C32AC-B329-4942-A8D7-5F3EE2C3016D}" srcId="{687899A2-6FD2-46DD-A0B5-4F78469A8754}" destId="{3C86575F-C8B2-4926-BF3E-C050675001C5}" srcOrd="2" destOrd="0" parTransId="{656C939E-A0ED-490A-9D82-468ABEFC7676}" sibTransId="{24B2056F-9D01-49D8-942A-13FCE1A0414B}"/>
    <dgm:cxn modelId="{28C1D7C1-ECC6-41FA-9259-CA333CE0CE15}" type="presOf" srcId="{656C939E-A0ED-490A-9D82-468ABEFC7676}" destId="{D4F9D3A2-B726-4718-8CB0-1AD86148EF25}" srcOrd="0" destOrd="0" presId="urn:microsoft.com/office/officeart/2005/8/layout/orgChart1"/>
    <dgm:cxn modelId="{6CE2F0D4-E280-4667-B8A6-010ADD9542EE}" type="presOf" srcId="{3C86575F-C8B2-4926-BF3E-C050675001C5}" destId="{544CAF63-15A2-4EC5-8A06-62C6215B5126}" srcOrd="1" destOrd="0" presId="urn:microsoft.com/office/officeart/2005/8/layout/orgChart1"/>
    <dgm:cxn modelId="{F888F2E5-4730-4BAD-9F02-FFB68C236B3E}" type="presOf" srcId="{876920CE-D4EE-43CA-B0A6-68C758A9D60F}" destId="{59CC6CD8-50B9-4AE6-9B35-FCE8B755F5E3}" srcOrd="1" destOrd="0" presId="urn:microsoft.com/office/officeart/2005/8/layout/orgChart1"/>
    <dgm:cxn modelId="{BC2BCFE8-0F9A-4608-BA63-935F82A08131}" type="presOf" srcId="{4B6A3EC9-9C71-4F58-A1EA-5984DD98EB3C}" destId="{7C9C5233-65D5-494F-8A69-9863C188FAE3}" srcOrd="0" destOrd="0" presId="urn:microsoft.com/office/officeart/2005/8/layout/orgChart1"/>
    <dgm:cxn modelId="{9C4C71EE-D3E4-4DAC-A794-DCBEE9851330}" type="presOf" srcId="{3C86575F-C8B2-4926-BF3E-C050675001C5}" destId="{9A557492-E034-4183-895A-E319CAB5F18B}" srcOrd="0" destOrd="0" presId="urn:microsoft.com/office/officeart/2005/8/layout/orgChart1"/>
    <dgm:cxn modelId="{27BD9E73-4D44-4738-99F3-FB0657622B1B}" type="presParOf" srcId="{B5F02E8B-0D11-4EAA-923A-E9866F19D7A9}" destId="{18541C20-E05F-4129-901F-C4F891FC2126}" srcOrd="0" destOrd="0" presId="urn:microsoft.com/office/officeart/2005/8/layout/orgChart1"/>
    <dgm:cxn modelId="{711A4E76-A2F1-44C6-A5D4-7D92FA5B90A6}" type="presParOf" srcId="{18541C20-E05F-4129-901F-C4F891FC2126}" destId="{95C829DE-294B-4D65-8C52-EC87B9BD7941}" srcOrd="0" destOrd="0" presId="urn:microsoft.com/office/officeart/2005/8/layout/orgChart1"/>
    <dgm:cxn modelId="{FCB3B676-3D40-4F31-9349-C3A3AB804E55}" type="presParOf" srcId="{95C829DE-294B-4D65-8C52-EC87B9BD7941}" destId="{B9FF90E3-A0D8-4D34-A735-0024E4AAE54F}" srcOrd="0" destOrd="0" presId="urn:microsoft.com/office/officeart/2005/8/layout/orgChart1"/>
    <dgm:cxn modelId="{EEA3F8E1-F511-4D43-8332-8D85805C5E26}" type="presParOf" srcId="{95C829DE-294B-4D65-8C52-EC87B9BD7941}" destId="{90647E9F-D309-4057-B452-AB34150E96BD}" srcOrd="1" destOrd="0" presId="urn:microsoft.com/office/officeart/2005/8/layout/orgChart1"/>
    <dgm:cxn modelId="{D0FE4D11-EC75-4FBF-BE27-4FC3A094AA03}" type="presParOf" srcId="{18541C20-E05F-4129-901F-C4F891FC2126}" destId="{8F7883BC-0F8D-440F-8C77-2BEAB85646AE}" srcOrd="1" destOrd="0" presId="urn:microsoft.com/office/officeart/2005/8/layout/orgChart1"/>
    <dgm:cxn modelId="{9D47AB78-DD8E-4349-9762-AD688DBEC3D3}" type="presParOf" srcId="{8F7883BC-0F8D-440F-8C77-2BEAB85646AE}" destId="{522BED28-F649-4588-9BFF-B32AB6194AA0}" srcOrd="0" destOrd="0" presId="urn:microsoft.com/office/officeart/2005/8/layout/orgChart1"/>
    <dgm:cxn modelId="{67021F03-A0F5-4913-8BA4-2A3BC882E617}" type="presParOf" srcId="{8F7883BC-0F8D-440F-8C77-2BEAB85646AE}" destId="{BB04A476-093B-46C7-B197-8D53E6902482}" srcOrd="1" destOrd="0" presId="urn:microsoft.com/office/officeart/2005/8/layout/orgChart1"/>
    <dgm:cxn modelId="{13A960FC-3309-48AB-A2E7-FF27337AF0F7}" type="presParOf" srcId="{BB04A476-093B-46C7-B197-8D53E6902482}" destId="{5E757C8B-9BF3-41F9-9EA2-669BDBE388B2}" srcOrd="0" destOrd="0" presId="urn:microsoft.com/office/officeart/2005/8/layout/orgChart1"/>
    <dgm:cxn modelId="{FD03A5ED-678A-4376-8FBF-4B39B0474686}" type="presParOf" srcId="{5E757C8B-9BF3-41F9-9EA2-669BDBE388B2}" destId="{9B7C3722-1144-4FE5-B21E-64680AA97E7B}" srcOrd="0" destOrd="0" presId="urn:microsoft.com/office/officeart/2005/8/layout/orgChart1"/>
    <dgm:cxn modelId="{61553A83-9A58-47CF-A82F-29DFA602092F}" type="presParOf" srcId="{5E757C8B-9BF3-41F9-9EA2-669BDBE388B2}" destId="{59CC6CD8-50B9-4AE6-9B35-FCE8B755F5E3}" srcOrd="1" destOrd="0" presId="urn:microsoft.com/office/officeart/2005/8/layout/orgChart1"/>
    <dgm:cxn modelId="{987544EF-CDDF-40FB-A7C7-190E33744B3B}" type="presParOf" srcId="{BB04A476-093B-46C7-B197-8D53E6902482}" destId="{55123858-E86B-4B4B-907E-E822317EACB4}" srcOrd="1" destOrd="0" presId="urn:microsoft.com/office/officeart/2005/8/layout/orgChart1"/>
    <dgm:cxn modelId="{E5514ADA-B402-4B16-A17D-3468BA52FAC1}" type="presParOf" srcId="{BB04A476-093B-46C7-B197-8D53E6902482}" destId="{7AC85FF6-D934-44FD-9C3B-A1F598EA723A}" srcOrd="2" destOrd="0" presId="urn:microsoft.com/office/officeart/2005/8/layout/orgChart1"/>
    <dgm:cxn modelId="{25E56A38-1432-4B1D-9491-5E85C8117463}" type="presParOf" srcId="{8F7883BC-0F8D-440F-8C77-2BEAB85646AE}" destId="{7C9C5233-65D5-494F-8A69-9863C188FAE3}" srcOrd="2" destOrd="0" presId="urn:microsoft.com/office/officeart/2005/8/layout/orgChart1"/>
    <dgm:cxn modelId="{00594B04-09DF-4B42-81A6-429ECB9443CE}" type="presParOf" srcId="{8F7883BC-0F8D-440F-8C77-2BEAB85646AE}" destId="{FE0D4FA9-AB23-48AB-B87C-E064D2EEAC7F}" srcOrd="3" destOrd="0" presId="urn:microsoft.com/office/officeart/2005/8/layout/orgChart1"/>
    <dgm:cxn modelId="{DA2E3AB6-83D1-4639-ABD3-2FD3013C3FBB}" type="presParOf" srcId="{FE0D4FA9-AB23-48AB-B87C-E064D2EEAC7F}" destId="{956A7297-1C5D-44D2-8AFF-A226B85F40CE}" srcOrd="0" destOrd="0" presId="urn:microsoft.com/office/officeart/2005/8/layout/orgChart1"/>
    <dgm:cxn modelId="{A371B85D-297D-4168-AE80-96EB6D62032C}" type="presParOf" srcId="{956A7297-1C5D-44D2-8AFF-A226B85F40CE}" destId="{1B92D5DF-F075-4940-9388-39B5C331192E}" srcOrd="0" destOrd="0" presId="urn:microsoft.com/office/officeart/2005/8/layout/orgChart1"/>
    <dgm:cxn modelId="{30BDC163-D141-422B-BE66-DE3E466CB670}" type="presParOf" srcId="{956A7297-1C5D-44D2-8AFF-A226B85F40CE}" destId="{C8769437-4F2E-4579-A3F9-AB8F9993E0A7}" srcOrd="1" destOrd="0" presId="urn:microsoft.com/office/officeart/2005/8/layout/orgChart1"/>
    <dgm:cxn modelId="{6251CD74-9B9E-44E5-855A-DAFFB060F96C}" type="presParOf" srcId="{FE0D4FA9-AB23-48AB-B87C-E064D2EEAC7F}" destId="{0DF55580-A4F1-4466-AF4B-672726B673C8}" srcOrd="1" destOrd="0" presId="urn:microsoft.com/office/officeart/2005/8/layout/orgChart1"/>
    <dgm:cxn modelId="{79CC81D9-029E-489D-AC7A-5852777231A1}" type="presParOf" srcId="{FE0D4FA9-AB23-48AB-B87C-E064D2EEAC7F}" destId="{F64E5806-42DE-46CA-BBF8-15B1B561B0A0}" srcOrd="2" destOrd="0" presId="urn:microsoft.com/office/officeart/2005/8/layout/orgChart1"/>
    <dgm:cxn modelId="{9ECF3635-3D8E-4D3D-8F22-3EB0DBAFC8CA}" type="presParOf" srcId="{18541C20-E05F-4129-901F-C4F891FC2126}" destId="{4460340C-355C-4E6C-88CB-8CA14405FE8A}" srcOrd="2" destOrd="0" presId="urn:microsoft.com/office/officeart/2005/8/layout/orgChart1"/>
    <dgm:cxn modelId="{32D26284-0025-44BA-9A35-10D3AB0CCC0B}" type="presParOf" srcId="{4460340C-355C-4E6C-88CB-8CA14405FE8A}" destId="{D4F9D3A2-B726-4718-8CB0-1AD86148EF25}" srcOrd="0" destOrd="0" presId="urn:microsoft.com/office/officeart/2005/8/layout/orgChart1"/>
    <dgm:cxn modelId="{08DDE410-711B-40E6-A75A-CD8B09A1B184}" type="presParOf" srcId="{4460340C-355C-4E6C-88CB-8CA14405FE8A}" destId="{75CCE1B0-47A1-459E-9528-CB300725603D}" srcOrd="1" destOrd="0" presId="urn:microsoft.com/office/officeart/2005/8/layout/orgChart1"/>
    <dgm:cxn modelId="{687DA7E7-3EAC-4118-96CA-03ED455A4F60}" type="presParOf" srcId="{75CCE1B0-47A1-459E-9528-CB300725603D}" destId="{14798DBB-7854-4D0F-AF41-2267AAAE611F}" srcOrd="0" destOrd="0" presId="urn:microsoft.com/office/officeart/2005/8/layout/orgChart1"/>
    <dgm:cxn modelId="{8B26D902-00CA-4C8E-AB90-FEF4AD8371D8}" type="presParOf" srcId="{14798DBB-7854-4D0F-AF41-2267AAAE611F}" destId="{9A557492-E034-4183-895A-E319CAB5F18B}" srcOrd="0" destOrd="0" presId="urn:microsoft.com/office/officeart/2005/8/layout/orgChart1"/>
    <dgm:cxn modelId="{5D9FADA2-8B14-48C9-865D-1ECBECDCDF3D}" type="presParOf" srcId="{14798DBB-7854-4D0F-AF41-2267AAAE611F}" destId="{544CAF63-15A2-4EC5-8A06-62C6215B5126}" srcOrd="1" destOrd="0" presId="urn:microsoft.com/office/officeart/2005/8/layout/orgChart1"/>
    <dgm:cxn modelId="{EBE34994-9F21-4F92-B928-68457C987135}" type="presParOf" srcId="{75CCE1B0-47A1-459E-9528-CB300725603D}" destId="{72CBF397-9729-4513-97D8-A4B321D98E30}" srcOrd="1" destOrd="0" presId="urn:microsoft.com/office/officeart/2005/8/layout/orgChart1"/>
    <dgm:cxn modelId="{49EF2740-2640-4388-A439-E66F8A725CAE}" type="presParOf" srcId="{75CCE1B0-47A1-459E-9528-CB300725603D}" destId="{86ACEA94-A9A1-4B98-A6D2-72A458226A00}" srcOrd="2" destOrd="0" presId="urn:microsoft.com/office/officeart/2005/8/layout/orgChar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F4D17D-DFE9-4C51-9989-8EF65CB478B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624F9095-AC4D-4FC7-8F75-2613B3E48A30}">
      <dgm:prSet phldrT="[Text]"/>
      <dgm:spPr>
        <a:solidFill>
          <a:schemeClr val="bg2"/>
        </a:solidFill>
      </dgm:spPr>
      <dgm:t>
        <a:bodyPr/>
        <a:lstStyle/>
        <a:p>
          <a:r>
            <a:rPr lang="en-US" dirty="0">
              <a:solidFill>
                <a:schemeClr val="tx1"/>
              </a:solidFill>
            </a:rPr>
            <a:t>Agency</a:t>
          </a:r>
        </a:p>
      </dgm:t>
    </dgm:pt>
    <dgm:pt modelId="{A1E05A03-56B8-437E-B4CF-7E2690A2BAF3}" type="parTrans" cxnId="{22D73146-2574-4A5F-ABF6-8A24DC70641D}">
      <dgm:prSet/>
      <dgm:spPr/>
      <dgm:t>
        <a:bodyPr/>
        <a:lstStyle/>
        <a:p>
          <a:endParaRPr lang="en-US"/>
        </a:p>
      </dgm:t>
    </dgm:pt>
    <dgm:pt modelId="{EE9071C8-9DFF-4A6A-831D-1AB79D1CDEE5}" type="sibTrans" cxnId="{22D73146-2574-4A5F-ABF6-8A24DC70641D}">
      <dgm:prSet/>
      <dgm:spPr/>
      <dgm:t>
        <a:bodyPr/>
        <a:lstStyle/>
        <a:p>
          <a:endParaRPr lang="en-US"/>
        </a:p>
      </dgm:t>
    </dgm:pt>
    <dgm:pt modelId="{8CAF74B8-989F-4C2B-997C-0B7FF88F77AF}">
      <dgm:prSet phldrT="[Text]"/>
      <dgm:spPr>
        <a:solidFill>
          <a:schemeClr val="bg2"/>
        </a:solidFill>
      </dgm:spPr>
      <dgm:t>
        <a:bodyPr/>
        <a:lstStyle/>
        <a:p>
          <a:pPr algn="ctr"/>
          <a:r>
            <a:rPr lang="en-US" dirty="0">
              <a:solidFill>
                <a:schemeClr val="tx1"/>
              </a:solidFill>
            </a:rPr>
            <a:t>Concessionaire</a:t>
          </a:r>
          <a:endParaRPr lang="en-US" dirty="0"/>
        </a:p>
      </dgm:t>
    </dgm:pt>
    <dgm:pt modelId="{2450BA80-FFB9-4BBE-91C6-CF77785602D4}" type="parTrans" cxnId="{83B894B1-3291-497B-9667-129A43E46DCA}">
      <dgm:prSet/>
      <dgm:spPr/>
      <dgm:t>
        <a:bodyPr/>
        <a:lstStyle/>
        <a:p>
          <a:endParaRPr lang="en-US"/>
        </a:p>
      </dgm:t>
    </dgm:pt>
    <dgm:pt modelId="{9FAE87F3-52EC-4ABA-A958-0147A25182DD}" type="sibTrans" cxnId="{83B894B1-3291-497B-9667-129A43E46DCA}">
      <dgm:prSet/>
      <dgm:spPr/>
      <dgm:t>
        <a:bodyPr/>
        <a:lstStyle/>
        <a:p>
          <a:endParaRPr lang="en-US"/>
        </a:p>
      </dgm:t>
    </dgm:pt>
    <dgm:pt modelId="{F3AEDFBC-8A60-44A5-B3E1-546932A6EBD2}">
      <dgm:prSet/>
      <dgm:spPr>
        <a:solidFill>
          <a:schemeClr val="bg2"/>
        </a:solidFill>
      </dgm:spPr>
      <dgm:t>
        <a:bodyPr/>
        <a:lstStyle/>
        <a:p>
          <a:r>
            <a:rPr lang="en-US" dirty="0">
              <a:solidFill>
                <a:schemeClr val="tx1"/>
              </a:solidFill>
            </a:rPr>
            <a:t>Design- Builder</a:t>
          </a:r>
        </a:p>
      </dgm:t>
    </dgm:pt>
    <dgm:pt modelId="{F2A25091-9467-4DEF-8B65-F3BCB78354E0}" type="parTrans" cxnId="{DE5E8511-027A-42E5-ADE6-BFA2DB875405}">
      <dgm:prSet/>
      <dgm:spPr/>
      <dgm:t>
        <a:bodyPr/>
        <a:lstStyle/>
        <a:p>
          <a:endParaRPr lang="en-US"/>
        </a:p>
      </dgm:t>
    </dgm:pt>
    <dgm:pt modelId="{4A025BE7-49E2-4F59-BAAD-C21CF7347C66}" type="sibTrans" cxnId="{DE5E8511-027A-42E5-ADE6-BFA2DB875405}">
      <dgm:prSet/>
      <dgm:spPr/>
      <dgm:t>
        <a:bodyPr/>
        <a:lstStyle/>
        <a:p>
          <a:endParaRPr lang="en-US"/>
        </a:p>
      </dgm:t>
    </dgm:pt>
    <dgm:pt modelId="{388EE996-387A-4D8A-B184-CE344896BA0A}" type="asst">
      <dgm:prSet/>
      <dgm:spPr>
        <a:solidFill>
          <a:schemeClr val="bg2"/>
        </a:solidFill>
      </dgm:spPr>
      <dgm:t>
        <a:bodyPr/>
        <a:lstStyle/>
        <a:p>
          <a:r>
            <a:rPr lang="en-US" dirty="0">
              <a:solidFill>
                <a:schemeClr val="tx1"/>
              </a:solidFill>
            </a:rPr>
            <a:t>Lender</a:t>
          </a:r>
        </a:p>
      </dgm:t>
    </dgm:pt>
    <dgm:pt modelId="{9728BF4C-E2F3-46FC-B441-D946D1792524}" type="parTrans" cxnId="{1AB6E7CC-468D-47D0-8F5A-3B4EBD63EB8E}">
      <dgm:prSet/>
      <dgm:spPr/>
      <dgm:t>
        <a:bodyPr/>
        <a:lstStyle/>
        <a:p>
          <a:endParaRPr lang="en-US"/>
        </a:p>
      </dgm:t>
    </dgm:pt>
    <dgm:pt modelId="{6D67B687-D787-47C9-BBA1-0EC28358CDD5}" type="sibTrans" cxnId="{1AB6E7CC-468D-47D0-8F5A-3B4EBD63EB8E}">
      <dgm:prSet/>
      <dgm:spPr/>
      <dgm:t>
        <a:bodyPr/>
        <a:lstStyle/>
        <a:p>
          <a:endParaRPr lang="en-US"/>
        </a:p>
      </dgm:t>
    </dgm:pt>
    <dgm:pt modelId="{A6CB068C-6CF9-4784-80C7-79FA6FBBE338}" type="pres">
      <dgm:prSet presAssocID="{DAF4D17D-DFE9-4C51-9989-8EF65CB478B0}" presName="hierChild1" presStyleCnt="0">
        <dgm:presLayoutVars>
          <dgm:orgChart val="1"/>
          <dgm:chPref val="1"/>
          <dgm:dir/>
          <dgm:animOne val="branch"/>
          <dgm:animLvl val="lvl"/>
          <dgm:resizeHandles/>
        </dgm:presLayoutVars>
      </dgm:prSet>
      <dgm:spPr/>
    </dgm:pt>
    <dgm:pt modelId="{8D133031-5FDA-4181-997E-F32D244F3DFF}" type="pres">
      <dgm:prSet presAssocID="{624F9095-AC4D-4FC7-8F75-2613B3E48A30}" presName="hierRoot1" presStyleCnt="0">
        <dgm:presLayoutVars>
          <dgm:hierBranch val="init"/>
        </dgm:presLayoutVars>
      </dgm:prSet>
      <dgm:spPr/>
    </dgm:pt>
    <dgm:pt modelId="{99B55C84-ED1E-40C4-8DFE-1064848D1CFB}" type="pres">
      <dgm:prSet presAssocID="{624F9095-AC4D-4FC7-8F75-2613B3E48A30}" presName="rootComposite1" presStyleCnt="0"/>
      <dgm:spPr/>
    </dgm:pt>
    <dgm:pt modelId="{8AD975EB-A034-47A1-B657-58FEC3C2C82E}" type="pres">
      <dgm:prSet presAssocID="{624F9095-AC4D-4FC7-8F75-2613B3E48A30}" presName="rootText1" presStyleLbl="node0" presStyleIdx="0" presStyleCnt="1" custScaleX="181184" custScaleY="177671" custLinFactNeighborX="-77840" custLinFactNeighborY="12445">
        <dgm:presLayoutVars>
          <dgm:chPref val="3"/>
        </dgm:presLayoutVars>
      </dgm:prSet>
      <dgm:spPr/>
    </dgm:pt>
    <dgm:pt modelId="{CD4F0F3A-F969-46D2-B8E3-14EF38A73744}" type="pres">
      <dgm:prSet presAssocID="{624F9095-AC4D-4FC7-8F75-2613B3E48A30}" presName="rootConnector1" presStyleLbl="node1" presStyleIdx="0" presStyleCnt="0"/>
      <dgm:spPr/>
    </dgm:pt>
    <dgm:pt modelId="{2D7053BA-FA20-4ECF-9D26-D6128A87EB6D}" type="pres">
      <dgm:prSet presAssocID="{624F9095-AC4D-4FC7-8F75-2613B3E48A30}" presName="hierChild2" presStyleCnt="0"/>
      <dgm:spPr/>
    </dgm:pt>
    <dgm:pt modelId="{24DEB6FA-9583-4A17-9425-CCAF8E9827C0}" type="pres">
      <dgm:prSet presAssocID="{2450BA80-FFB9-4BBE-91C6-CF77785602D4}" presName="Name37" presStyleLbl="parChTrans1D2" presStyleIdx="0" presStyleCnt="1"/>
      <dgm:spPr/>
    </dgm:pt>
    <dgm:pt modelId="{3839E588-430C-43C6-A8F3-20527E6605B8}" type="pres">
      <dgm:prSet presAssocID="{8CAF74B8-989F-4C2B-997C-0B7FF88F77AF}" presName="hierRoot2" presStyleCnt="0">
        <dgm:presLayoutVars>
          <dgm:hierBranch val="init"/>
        </dgm:presLayoutVars>
      </dgm:prSet>
      <dgm:spPr/>
    </dgm:pt>
    <dgm:pt modelId="{3A156F62-4189-4BE9-A653-5E7B582B04BB}" type="pres">
      <dgm:prSet presAssocID="{8CAF74B8-989F-4C2B-997C-0B7FF88F77AF}" presName="rootComposite" presStyleCnt="0"/>
      <dgm:spPr/>
    </dgm:pt>
    <dgm:pt modelId="{6012CADB-2D8F-40B0-B539-A0FB9E05ED03}" type="pres">
      <dgm:prSet presAssocID="{8CAF74B8-989F-4C2B-997C-0B7FF88F77AF}" presName="rootText" presStyleLbl="node2" presStyleIdx="0" presStyleCnt="1" custScaleX="237100" custScaleY="166142" custLinFactNeighborX="-77840" custLinFactNeighborY="63338">
        <dgm:presLayoutVars>
          <dgm:chPref val="3"/>
        </dgm:presLayoutVars>
      </dgm:prSet>
      <dgm:spPr/>
    </dgm:pt>
    <dgm:pt modelId="{493AF57D-E79C-46BD-9ED2-8D527DE0FBD3}" type="pres">
      <dgm:prSet presAssocID="{8CAF74B8-989F-4C2B-997C-0B7FF88F77AF}" presName="rootConnector" presStyleLbl="node2" presStyleIdx="0" presStyleCnt="1"/>
      <dgm:spPr/>
    </dgm:pt>
    <dgm:pt modelId="{39ACB48C-3A37-4A17-9507-CBC03B9D2149}" type="pres">
      <dgm:prSet presAssocID="{8CAF74B8-989F-4C2B-997C-0B7FF88F77AF}" presName="hierChild4" presStyleCnt="0"/>
      <dgm:spPr/>
    </dgm:pt>
    <dgm:pt modelId="{A8929B8E-1E50-418B-9A7A-7C24897D2A15}" type="pres">
      <dgm:prSet presAssocID="{F2A25091-9467-4DEF-8B65-F3BCB78354E0}" presName="Name37" presStyleLbl="parChTrans1D3" presStyleIdx="0" presStyleCnt="2"/>
      <dgm:spPr/>
    </dgm:pt>
    <dgm:pt modelId="{3FA9F9B8-4BFE-46E5-988A-32E7C83C5605}" type="pres">
      <dgm:prSet presAssocID="{F3AEDFBC-8A60-44A5-B3E1-546932A6EBD2}" presName="hierRoot2" presStyleCnt="0">
        <dgm:presLayoutVars>
          <dgm:hierBranch val="init"/>
        </dgm:presLayoutVars>
      </dgm:prSet>
      <dgm:spPr/>
    </dgm:pt>
    <dgm:pt modelId="{E4635139-E848-4ABC-B3BF-06EA0BDACAAC}" type="pres">
      <dgm:prSet presAssocID="{F3AEDFBC-8A60-44A5-B3E1-546932A6EBD2}" presName="rootComposite" presStyleCnt="0"/>
      <dgm:spPr/>
    </dgm:pt>
    <dgm:pt modelId="{EE516E24-BA03-411B-AF81-2BCE80F6F892}" type="pres">
      <dgm:prSet presAssocID="{F3AEDFBC-8A60-44A5-B3E1-546932A6EBD2}" presName="rootText" presStyleLbl="node3" presStyleIdx="0" presStyleCnt="1" custScaleX="191825" custScaleY="156140" custLinFactNeighborX="-61241" custLinFactNeighborY="-76560">
        <dgm:presLayoutVars>
          <dgm:chPref val="3"/>
        </dgm:presLayoutVars>
      </dgm:prSet>
      <dgm:spPr/>
    </dgm:pt>
    <dgm:pt modelId="{664AB543-F81A-47C0-AE92-17E2658B2C6F}" type="pres">
      <dgm:prSet presAssocID="{F3AEDFBC-8A60-44A5-B3E1-546932A6EBD2}" presName="rootConnector" presStyleLbl="node3" presStyleIdx="0" presStyleCnt="1"/>
      <dgm:spPr/>
    </dgm:pt>
    <dgm:pt modelId="{91317E1E-E3F9-4B2F-9B0E-470C7A7034CF}" type="pres">
      <dgm:prSet presAssocID="{F3AEDFBC-8A60-44A5-B3E1-546932A6EBD2}" presName="hierChild4" presStyleCnt="0"/>
      <dgm:spPr/>
    </dgm:pt>
    <dgm:pt modelId="{A22300E0-B00A-4D7A-B597-9749903860B5}" type="pres">
      <dgm:prSet presAssocID="{F3AEDFBC-8A60-44A5-B3E1-546932A6EBD2}" presName="hierChild5" presStyleCnt="0"/>
      <dgm:spPr/>
    </dgm:pt>
    <dgm:pt modelId="{ABD8D2EC-BC46-4C1B-8FE3-68FB69E8C4D1}" type="pres">
      <dgm:prSet presAssocID="{8CAF74B8-989F-4C2B-997C-0B7FF88F77AF}" presName="hierChild5" presStyleCnt="0"/>
      <dgm:spPr/>
    </dgm:pt>
    <dgm:pt modelId="{6BB66FD3-0A3E-4917-A22C-D4A6B4A6FFC2}" type="pres">
      <dgm:prSet presAssocID="{9728BF4C-E2F3-46FC-B441-D946D1792524}" presName="Name111" presStyleLbl="parChTrans1D3" presStyleIdx="1" presStyleCnt="2"/>
      <dgm:spPr/>
    </dgm:pt>
    <dgm:pt modelId="{71AEEB19-0762-42B1-82EA-4B5A01173136}" type="pres">
      <dgm:prSet presAssocID="{388EE996-387A-4D8A-B184-CE344896BA0A}" presName="hierRoot3" presStyleCnt="0">
        <dgm:presLayoutVars>
          <dgm:hierBranch val="init"/>
        </dgm:presLayoutVars>
      </dgm:prSet>
      <dgm:spPr/>
    </dgm:pt>
    <dgm:pt modelId="{A7F65A56-B4F0-47C4-8822-7E771AE8A876}" type="pres">
      <dgm:prSet presAssocID="{388EE996-387A-4D8A-B184-CE344896BA0A}" presName="rootComposite3" presStyleCnt="0"/>
      <dgm:spPr/>
    </dgm:pt>
    <dgm:pt modelId="{225E9CFE-9880-444D-9A44-C8C7C441A0D4}" type="pres">
      <dgm:prSet presAssocID="{388EE996-387A-4D8A-B184-CE344896BA0A}" presName="rootText3" presStyleLbl="asst2" presStyleIdx="0" presStyleCnt="1" custScaleX="178088" custScaleY="166848" custLinFactX="100000" custLinFactY="-47822" custLinFactNeighborX="154612" custLinFactNeighborY="-100000">
        <dgm:presLayoutVars>
          <dgm:chPref val="3"/>
        </dgm:presLayoutVars>
      </dgm:prSet>
      <dgm:spPr/>
    </dgm:pt>
    <dgm:pt modelId="{DC45E530-70F1-478C-BE10-9B6187B60673}" type="pres">
      <dgm:prSet presAssocID="{388EE996-387A-4D8A-B184-CE344896BA0A}" presName="rootConnector3" presStyleLbl="asst2" presStyleIdx="0" presStyleCnt="1"/>
      <dgm:spPr/>
    </dgm:pt>
    <dgm:pt modelId="{9F2BC8C0-99EA-4572-9294-16E747BEE716}" type="pres">
      <dgm:prSet presAssocID="{388EE996-387A-4D8A-B184-CE344896BA0A}" presName="hierChild6" presStyleCnt="0"/>
      <dgm:spPr/>
    </dgm:pt>
    <dgm:pt modelId="{50DE5FDA-3E5D-4406-A6CC-4C88E7AB92CC}" type="pres">
      <dgm:prSet presAssocID="{388EE996-387A-4D8A-B184-CE344896BA0A}" presName="hierChild7" presStyleCnt="0"/>
      <dgm:spPr/>
    </dgm:pt>
    <dgm:pt modelId="{1036ADF6-A407-41FF-80ED-7688ED30D4F5}" type="pres">
      <dgm:prSet presAssocID="{624F9095-AC4D-4FC7-8F75-2613B3E48A30}" presName="hierChild3" presStyleCnt="0"/>
      <dgm:spPr/>
    </dgm:pt>
  </dgm:ptLst>
  <dgm:cxnLst>
    <dgm:cxn modelId="{5EF7EC05-BFE2-4B22-AADB-6555F2CEAF0B}" type="presOf" srcId="{8CAF74B8-989F-4C2B-997C-0B7FF88F77AF}" destId="{6012CADB-2D8F-40B0-B539-A0FB9E05ED03}" srcOrd="0" destOrd="0" presId="urn:microsoft.com/office/officeart/2005/8/layout/orgChart1"/>
    <dgm:cxn modelId="{DE5E8511-027A-42E5-ADE6-BFA2DB875405}" srcId="{8CAF74B8-989F-4C2B-997C-0B7FF88F77AF}" destId="{F3AEDFBC-8A60-44A5-B3E1-546932A6EBD2}" srcOrd="0" destOrd="0" parTransId="{F2A25091-9467-4DEF-8B65-F3BCB78354E0}" sibTransId="{4A025BE7-49E2-4F59-BAAD-C21CF7347C66}"/>
    <dgm:cxn modelId="{DBC82327-53E8-4E27-AA86-D82E87CABF21}" type="presOf" srcId="{8CAF74B8-989F-4C2B-997C-0B7FF88F77AF}" destId="{493AF57D-E79C-46BD-9ED2-8D527DE0FBD3}" srcOrd="1" destOrd="0" presId="urn:microsoft.com/office/officeart/2005/8/layout/orgChart1"/>
    <dgm:cxn modelId="{830CC05B-E0C3-46EC-95A1-AD670A87E4A9}" type="presOf" srcId="{388EE996-387A-4D8A-B184-CE344896BA0A}" destId="{225E9CFE-9880-444D-9A44-C8C7C441A0D4}" srcOrd="0" destOrd="0" presId="urn:microsoft.com/office/officeart/2005/8/layout/orgChart1"/>
    <dgm:cxn modelId="{22D73146-2574-4A5F-ABF6-8A24DC70641D}" srcId="{DAF4D17D-DFE9-4C51-9989-8EF65CB478B0}" destId="{624F9095-AC4D-4FC7-8F75-2613B3E48A30}" srcOrd="0" destOrd="0" parTransId="{A1E05A03-56B8-437E-B4CF-7E2690A2BAF3}" sibTransId="{EE9071C8-9DFF-4A6A-831D-1AB79D1CDEE5}"/>
    <dgm:cxn modelId="{FE5FF74E-7E17-43D5-8C1E-BAA3222E341B}" type="presOf" srcId="{F3AEDFBC-8A60-44A5-B3E1-546932A6EBD2}" destId="{664AB543-F81A-47C0-AE92-17E2658B2C6F}" srcOrd="1" destOrd="0" presId="urn:microsoft.com/office/officeart/2005/8/layout/orgChart1"/>
    <dgm:cxn modelId="{AC85F057-75C9-4EDF-9A4D-65BD16FD00BB}" type="presOf" srcId="{DAF4D17D-DFE9-4C51-9989-8EF65CB478B0}" destId="{A6CB068C-6CF9-4784-80C7-79FA6FBBE338}" srcOrd="0" destOrd="0" presId="urn:microsoft.com/office/officeart/2005/8/layout/orgChart1"/>
    <dgm:cxn modelId="{9061A278-D929-4466-BBE3-ABF5973E2E71}" type="presOf" srcId="{F2A25091-9467-4DEF-8B65-F3BCB78354E0}" destId="{A8929B8E-1E50-418B-9A7A-7C24897D2A15}" srcOrd="0" destOrd="0" presId="urn:microsoft.com/office/officeart/2005/8/layout/orgChart1"/>
    <dgm:cxn modelId="{B50A987D-B3A9-456E-B6EB-78C57A1B893A}" type="presOf" srcId="{2450BA80-FFB9-4BBE-91C6-CF77785602D4}" destId="{24DEB6FA-9583-4A17-9425-CCAF8E9827C0}" srcOrd="0" destOrd="0" presId="urn:microsoft.com/office/officeart/2005/8/layout/orgChart1"/>
    <dgm:cxn modelId="{B6B34DA3-B794-41FB-8671-B9A67788B471}" type="presOf" srcId="{624F9095-AC4D-4FC7-8F75-2613B3E48A30}" destId="{CD4F0F3A-F969-46D2-B8E3-14EF38A73744}" srcOrd="1" destOrd="0" presId="urn:microsoft.com/office/officeart/2005/8/layout/orgChart1"/>
    <dgm:cxn modelId="{83B894B1-3291-497B-9667-129A43E46DCA}" srcId="{624F9095-AC4D-4FC7-8F75-2613B3E48A30}" destId="{8CAF74B8-989F-4C2B-997C-0B7FF88F77AF}" srcOrd="0" destOrd="0" parTransId="{2450BA80-FFB9-4BBE-91C6-CF77785602D4}" sibTransId="{9FAE87F3-52EC-4ABA-A958-0147A25182DD}"/>
    <dgm:cxn modelId="{46001EBD-575F-40D9-BD8C-F913DD4E63A2}" type="presOf" srcId="{F3AEDFBC-8A60-44A5-B3E1-546932A6EBD2}" destId="{EE516E24-BA03-411B-AF81-2BCE80F6F892}" srcOrd="0" destOrd="0" presId="urn:microsoft.com/office/officeart/2005/8/layout/orgChart1"/>
    <dgm:cxn modelId="{861EE4BE-CBE3-4C7A-BAF1-9DEB7B35705E}" type="presOf" srcId="{9728BF4C-E2F3-46FC-B441-D946D1792524}" destId="{6BB66FD3-0A3E-4917-A22C-D4A6B4A6FFC2}" srcOrd="0" destOrd="0" presId="urn:microsoft.com/office/officeart/2005/8/layout/orgChart1"/>
    <dgm:cxn modelId="{1AB6E7CC-468D-47D0-8F5A-3B4EBD63EB8E}" srcId="{8CAF74B8-989F-4C2B-997C-0B7FF88F77AF}" destId="{388EE996-387A-4D8A-B184-CE344896BA0A}" srcOrd="1" destOrd="0" parTransId="{9728BF4C-E2F3-46FC-B441-D946D1792524}" sibTransId="{6D67B687-D787-47C9-BBA1-0EC28358CDD5}"/>
    <dgm:cxn modelId="{07764DCE-5C09-4810-929C-DD9CA6402A2E}" type="presOf" srcId="{624F9095-AC4D-4FC7-8F75-2613B3E48A30}" destId="{8AD975EB-A034-47A1-B657-58FEC3C2C82E}" srcOrd="0" destOrd="0" presId="urn:microsoft.com/office/officeart/2005/8/layout/orgChart1"/>
    <dgm:cxn modelId="{5565ABDE-B30C-48A5-81DB-59ED847927AF}" type="presOf" srcId="{388EE996-387A-4D8A-B184-CE344896BA0A}" destId="{DC45E530-70F1-478C-BE10-9B6187B60673}" srcOrd="1" destOrd="0" presId="urn:microsoft.com/office/officeart/2005/8/layout/orgChart1"/>
    <dgm:cxn modelId="{9E0F5773-1E16-49F9-848F-00168D6A8388}" type="presParOf" srcId="{A6CB068C-6CF9-4784-80C7-79FA6FBBE338}" destId="{8D133031-5FDA-4181-997E-F32D244F3DFF}" srcOrd="0" destOrd="0" presId="urn:microsoft.com/office/officeart/2005/8/layout/orgChart1"/>
    <dgm:cxn modelId="{B2AD552F-38CE-4BDF-98C7-E29E9F5308A4}" type="presParOf" srcId="{8D133031-5FDA-4181-997E-F32D244F3DFF}" destId="{99B55C84-ED1E-40C4-8DFE-1064848D1CFB}" srcOrd="0" destOrd="0" presId="urn:microsoft.com/office/officeart/2005/8/layout/orgChart1"/>
    <dgm:cxn modelId="{F260C47A-49A1-43E8-8CED-47DA1D1093D9}" type="presParOf" srcId="{99B55C84-ED1E-40C4-8DFE-1064848D1CFB}" destId="{8AD975EB-A034-47A1-B657-58FEC3C2C82E}" srcOrd="0" destOrd="0" presId="urn:microsoft.com/office/officeart/2005/8/layout/orgChart1"/>
    <dgm:cxn modelId="{B5304CBF-3E8D-49FE-88EE-2B9B5A2C9BF7}" type="presParOf" srcId="{99B55C84-ED1E-40C4-8DFE-1064848D1CFB}" destId="{CD4F0F3A-F969-46D2-B8E3-14EF38A73744}" srcOrd="1" destOrd="0" presId="urn:microsoft.com/office/officeart/2005/8/layout/orgChart1"/>
    <dgm:cxn modelId="{95F8FA82-45F8-43CE-89AF-371787E1C1A4}" type="presParOf" srcId="{8D133031-5FDA-4181-997E-F32D244F3DFF}" destId="{2D7053BA-FA20-4ECF-9D26-D6128A87EB6D}" srcOrd="1" destOrd="0" presId="urn:microsoft.com/office/officeart/2005/8/layout/orgChart1"/>
    <dgm:cxn modelId="{09E1ED2C-6F17-4DE8-B9D6-D0493DBDEB00}" type="presParOf" srcId="{2D7053BA-FA20-4ECF-9D26-D6128A87EB6D}" destId="{24DEB6FA-9583-4A17-9425-CCAF8E9827C0}" srcOrd="0" destOrd="0" presId="urn:microsoft.com/office/officeart/2005/8/layout/orgChart1"/>
    <dgm:cxn modelId="{49536EC4-0796-4DCA-8CCB-A32B70885397}" type="presParOf" srcId="{2D7053BA-FA20-4ECF-9D26-D6128A87EB6D}" destId="{3839E588-430C-43C6-A8F3-20527E6605B8}" srcOrd="1" destOrd="0" presId="urn:microsoft.com/office/officeart/2005/8/layout/orgChart1"/>
    <dgm:cxn modelId="{8F2180B9-764D-4364-9F8F-95A8AE408FB2}" type="presParOf" srcId="{3839E588-430C-43C6-A8F3-20527E6605B8}" destId="{3A156F62-4189-4BE9-A653-5E7B582B04BB}" srcOrd="0" destOrd="0" presId="urn:microsoft.com/office/officeart/2005/8/layout/orgChart1"/>
    <dgm:cxn modelId="{6E90B562-8D18-4CCD-9819-23BB7C7D4524}" type="presParOf" srcId="{3A156F62-4189-4BE9-A653-5E7B582B04BB}" destId="{6012CADB-2D8F-40B0-B539-A0FB9E05ED03}" srcOrd="0" destOrd="0" presId="urn:microsoft.com/office/officeart/2005/8/layout/orgChart1"/>
    <dgm:cxn modelId="{C257EF41-A0A8-4233-BB04-54ED5026136B}" type="presParOf" srcId="{3A156F62-4189-4BE9-A653-5E7B582B04BB}" destId="{493AF57D-E79C-46BD-9ED2-8D527DE0FBD3}" srcOrd="1" destOrd="0" presId="urn:microsoft.com/office/officeart/2005/8/layout/orgChart1"/>
    <dgm:cxn modelId="{41229CCB-9C16-46F1-BFD7-CC50809E0695}" type="presParOf" srcId="{3839E588-430C-43C6-A8F3-20527E6605B8}" destId="{39ACB48C-3A37-4A17-9507-CBC03B9D2149}" srcOrd="1" destOrd="0" presId="urn:microsoft.com/office/officeart/2005/8/layout/orgChart1"/>
    <dgm:cxn modelId="{D370C1B6-2E9B-445B-B732-8AAB4B28A8EE}" type="presParOf" srcId="{39ACB48C-3A37-4A17-9507-CBC03B9D2149}" destId="{A8929B8E-1E50-418B-9A7A-7C24897D2A15}" srcOrd="0" destOrd="0" presId="urn:microsoft.com/office/officeart/2005/8/layout/orgChart1"/>
    <dgm:cxn modelId="{4462BD25-7613-42DB-800E-7EAEFD575F64}" type="presParOf" srcId="{39ACB48C-3A37-4A17-9507-CBC03B9D2149}" destId="{3FA9F9B8-4BFE-46E5-988A-32E7C83C5605}" srcOrd="1" destOrd="0" presId="urn:microsoft.com/office/officeart/2005/8/layout/orgChart1"/>
    <dgm:cxn modelId="{CDA660BC-3BAB-4B8A-90D5-5DBD7CC0FB6B}" type="presParOf" srcId="{3FA9F9B8-4BFE-46E5-988A-32E7C83C5605}" destId="{E4635139-E848-4ABC-B3BF-06EA0BDACAAC}" srcOrd="0" destOrd="0" presId="urn:microsoft.com/office/officeart/2005/8/layout/orgChart1"/>
    <dgm:cxn modelId="{1C529089-F84F-4F4E-917E-060AF8DAA6B2}" type="presParOf" srcId="{E4635139-E848-4ABC-B3BF-06EA0BDACAAC}" destId="{EE516E24-BA03-411B-AF81-2BCE80F6F892}" srcOrd="0" destOrd="0" presId="urn:microsoft.com/office/officeart/2005/8/layout/orgChart1"/>
    <dgm:cxn modelId="{D9C7E0CF-1A38-487E-A764-A6B2CF91CE2C}" type="presParOf" srcId="{E4635139-E848-4ABC-B3BF-06EA0BDACAAC}" destId="{664AB543-F81A-47C0-AE92-17E2658B2C6F}" srcOrd="1" destOrd="0" presId="urn:microsoft.com/office/officeart/2005/8/layout/orgChart1"/>
    <dgm:cxn modelId="{176B46A3-FA51-4C1E-81ED-DC591BCFA786}" type="presParOf" srcId="{3FA9F9B8-4BFE-46E5-988A-32E7C83C5605}" destId="{91317E1E-E3F9-4B2F-9B0E-470C7A7034CF}" srcOrd="1" destOrd="0" presId="urn:microsoft.com/office/officeart/2005/8/layout/orgChart1"/>
    <dgm:cxn modelId="{DE63C7AC-A2A3-4F25-9064-13C879F1AD36}" type="presParOf" srcId="{3FA9F9B8-4BFE-46E5-988A-32E7C83C5605}" destId="{A22300E0-B00A-4D7A-B597-9749903860B5}" srcOrd="2" destOrd="0" presId="urn:microsoft.com/office/officeart/2005/8/layout/orgChart1"/>
    <dgm:cxn modelId="{C997BCBF-5F85-4C7E-97A8-DC4D8C596BCB}" type="presParOf" srcId="{3839E588-430C-43C6-A8F3-20527E6605B8}" destId="{ABD8D2EC-BC46-4C1B-8FE3-68FB69E8C4D1}" srcOrd="2" destOrd="0" presId="urn:microsoft.com/office/officeart/2005/8/layout/orgChart1"/>
    <dgm:cxn modelId="{8580EE86-984A-4287-91F5-E1F59C33916B}" type="presParOf" srcId="{ABD8D2EC-BC46-4C1B-8FE3-68FB69E8C4D1}" destId="{6BB66FD3-0A3E-4917-A22C-D4A6B4A6FFC2}" srcOrd="0" destOrd="0" presId="urn:microsoft.com/office/officeart/2005/8/layout/orgChart1"/>
    <dgm:cxn modelId="{36D1AD5B-551B-4F37-B205-18B9AA2B3B2B}" type="presParOf" srcId="{ABD8D2EC-BC46-4C1B-8FE3-68FB69E8C4D1}" destId="{71AEEB19-0762-42B1-82EA-4B5A01173136}" srcOrd="1" destOrd="0" presId="urn:microsoft.com/office/officeart/2005/8/layout/orgChart1"/>
    <dgm:cxn modelId="{179C9623-42A9-4959-8C9F-37A5261B2D98}" type="presParOf" srcId="{71AEEB19-0762-42B1-82EA-4B5A01173136}" destId="{A7F65A56-B4F0-47C4-8822-7E771AE8A876}" srcOrd="0" destOrd="0" presId="urn:microsoft.com/office/officeart/2005/8/layout/orgChart1"/>
    <dgm:cxn modelId="{4D9328D7-22CE-40A6-AADE-00C98D07B370}" type="presParOf" srcId="{A7F65A56-B4F0-47C4-8822-7E771AE8A876}" destId="{225E9CFE-9880-444D-9A44-C8C7C441A0D4}" srcOrd="0" destOrd="0" presId="urn:microsoft.com/office/officeart/2005/8/layout/orgChart1"/>
    <dgm:cxn modelId="{7A967555-BC15-4A7E-BD2F-3B679864AE28}" type="presParOf" srcId="{A7F65A56-B4F0-47C4-8822-7E771AE8A876}" destId="{DC45E530-70F1-478C-BE10-9B6187B60673}" srcOrd="1" destOrd="0" presId="urn:microsoft.com/office/officeart/2005/8/layout/orgChart1"/>
    <dgm:cxn modelId="{B72B8859-5838-4B90-947F-11171F72E793}" type="presParOf" srcId="{71AEEB19-0762-42B1-82EA-4B5A01173136}" destId="{9F2BC8C0-99EA-4572-9294-16E747BEE716}" srcOrd="1" destOrd="0" presId="urn:microsoft.com/office/officeart/2005/8/layout/orgChart1"/>
    <dgm:cxn modelId="{1865BCB8-9990-4946-A6E8-7CF4D066ADCD}" type="presParOf" srcId="{71AEEB19-0762-42B1-82EA-4B5A01173136}" destId="{50DE5FDA-3E5D-4406-A6CC-4C88E7AB92CC}" srcOrd="2" destOrd="0" presId="urn:microsoft.com/office/officeart/2005/8/layout/orgChart1"/>
    <dgm:cxn modelId="{29B7EBE1-3927-452C-8641-88AC2BA9E56A}" type="presParOf" srcId="{8D133031-5FDA-4181-997E-F32D244F3DFF}" destId="{1036ADF6-A407-41FF-80ED-7688ED30D4F5}" srcOrd="2" destOrd="0" presId="urn:microsoft.com/office/officeart/2005/8/layout/orgChart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F51CF-2A7A-452D-AC11-14E71212D520}">
      <dsp:nvSpPr>
        <dsp:cNvPr id="0" name=""/>
        <dsp:cNvSpPr/>
      </dsp:nvSpPr>
      <dsp:spPr>
        <a:xfrm>
          <a:off x="6361520" y="2785876"/>
          <a:ext cx="1090638" cy="519045"/>
        </a:xfrm>
        <a:custGeom>
          <a:avLst/>
          <a:gdLst/>
          <a:ahLst/>
          <a:cxnLst/>
          <a:rect l="0" t="0" r="0" b="0"/>
          <a:pathLst>
            <a:path>
              <a:moveTo>
                <a:pt x="0" y="0"/>
              </a:moveTo>
              <a:lnTo>
                <a:pt x="0" y="322730"/>
              </a:lnTo>
              <a:lnTo>
                <a:pt x="995103" y="322730"/>
              </a:lnTo>
              <a:lnTo>
                <a:pt x="995103" y="473578"/>
              </a:lnTo>
            </a:path>
          </a:pathLst>
        </a:custGeom>
        <a:noFill/>
        <a:ln w="10795" cap="flat" cmpd="sng" algn="ctr">
          <a:solidFill>
            <a:srgbClr val="003E7E">
              <a:tint val="80000"/>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4B6B718-9720-4237-97B2-746BE88BDBCC}">
      <dsp:nvSpPr>
        <dsp:cNvPr id="0" name=""/>
        <dsp:cNvSpPr/>
      </dsp:nvSpPr>
      <dsp:spPr>
        <a:xfrm>
          <a:off x="5270881" y="2785876"/>
          <a:ext cx="1090638" cy="519045"/>
        </a:xfrm>
        <a:custGeom>
          <a:avLst/>
          <a:gdLst/>
          <a:ahLst/>
          <a:cxnLst/>
          <a:rect l="0" t="0" r="0" b="0"/>
          <a:pathLst>
            <a:path>
              <a:moveTo>
                <a:pt x="995103" y="0"/>
              </a:moveTo>
              <a:lnTo>
                <a:pt x="995103" y="322730"/>
              </a:lnTo>
              <a:lnTo>
                <a:pt x="0" y="322730"/>
              </a:lnTo>
              <a:lnTo>
                <a:pt x="0" y="473578"/>
              </a:lnTo>
            </a:path>
          </a:pathLst>
        </a:custGeom>
        <a:noFill/>
        <a:ln w="10795" cap="flat" cmpd="sng" algn="ctr">
          <a:solidFill>
            <a:srgbClr val="003E7E">
              <a:tint val="80000"/>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BB5234B-6370-4123-BCEB-6948F2FE5300}">
      <dsp:nvSpPr>
        <dsp:cNvPr id="0" name=""/>
        <dsp:cNvSpPr/>
      </dsp:nvSpPr>
      <dsp:spPr>
        <a:xfrm>
          <a:off x="4211439" y="1199492"/>
          <a:ext cx="2150081" cy="453111"/>
        </a:xfrm>
        <a:custGeom>
          <a:avLst/>
          <a:gdLst/>
          <a:ahLst/>
          <a:cxnLst/>
          <a:rect l="0" t="0" r="0" b="0"/>
          <a:pathLst>
            <a:path>
              <a:moveTo>
                <a:pt x="0" y="0"/>
              </a:moveTo>
              <a:lnTo>
                <a:pt x="0" y="322730"/>
              </a:lnTo>
              <a:lnTo>
                <a:pt x="1990206" y="322730"/>
              </a:lnTo>
              <a:lnTo>
                <a:pt x="1990206" y="473578"/>
              </a:lnTo>
            </a:path>
          </a:pathLst>
        </a:custGeom>
        <a:noFill/>
        <a:ln w="10795" cap="flat" cmpd="sng" algn="ctr">
          <a:solidFill>
            <a:srgbClr val="003E7E">
              <a:tint val="99000"/>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F3111F9-5CED-4060-9014-CBB3DD303C8C}">
      <dsp:nvSpPr>
        <dsp:cNvPr id="0" name=""/>
        <dsp:cNvSpPr/>
      </dsp:nvSpPr>
      <dsp:spPr>
        <a:xfrm>
          <a:off x="1998965" y="2785876"/>
          <a:ext cx="1090638" cy="519045"/>
        </a:xfrm>
        <a:custGeom>
          <a:avLst/>
          <a:gdLst/>
          <a:ahLst/>
          <a:cxnLst/>
          <a:rect l="0" t="0" r="0" b="0"/>
          <a:pathLst>
            <a:path>
              <a:moveTo>
                <a:pt x="0" y="0"/>
              </a:moveTo>
              <a:lnTo>
                <a:pt x="0" y="322730"/>
              </a:lnTo>
              <a:lnTo>
                <a:pt x="995103" y="322730"/>
              </a:lnTo>
              <a:lnTo>
                <a:pt x="995103" y="473578"/>
              </a:lnTo>
            </a:path>
          </a:pathLst>
        </a:custGeom>
        <a:noFill/>
        <a:ln w="10795" cap="flat" cmpd="sng" algn="ctr">
          <a:solidFill>
            <a:srgbClr val="003E7E">
              <a:tint val="80000"/>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B15B7E5-58E3-423E-A168-728BE1AF58A5}">
      <dsp:nvSpPr>
        <dsp:cNvPr id="0" name=""/>
        <dsp:cNvSpPr/>
      </dsp:nvSpPr>
      <dsp:spPr>
        <a:xfrm>
          <a:off x="908326" y="2785876"/>
          <a:ext cx="1090638" cy="519045"/>
        </a:xfrm>
        <a:custGeom>
          <a:avLst/>
          <a:gdLst/>
          <a:ahLst/>
          <a:cxnLst/>
          <a:rect l="0" t="0" r="0" b="0"/>
          <a:pathLst>
            <a:path>
              <a:moveTo>
                <a:pt x="995103" y="0"/>
              </a:moveTo>
              <a:lnTo>
                <a:pt x="995103" y="322730"/>
              </a:lnTo>
              <a:lnTo>
                <a:pt x="0" y="322730"/>
              </a:lnTo>
              <a:lnTo>
                <a:pt x="0" y="473578"/>
              </a:lnTo>
            </a:path>
          </a:pathLst>
        </a:custGeom>
        <a:noFill/>
        <a:ln w="10795" cap="flat" cmpd="sng" algn="ctr">
          <a:solidFill>
            <a:srgbClr val="003E7E">
              <a:tint val="80000"/>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3E9214-5387-49D9-98C9-656AE53FB4A0}">
      <dsp:nvSpPr>
        <dsp:cNvPr id="0" name=""/>
        <dsp:cNvSpPr/>
      </dsp:nvSpPr>
      <dsp:spPr>
        <a:xfrm>
          <a:off x="1998965" y="1199492"/>
          <a:ext cx="2212474" cy="453111"/>
        </a:xfrm>
        <a:custGeom>
          <a:avLst/>
          <a:gdLst/>
          <a:ahLst/>
          <a:cxnLst/>
          <a:rect l="0" t="0" r="0" b="0"/>
          <a:pathLst>
            <a:path>
              <a:moveTo>
                <a:pt x="1990206" y="0"/>
              </a:moveTo>
              <a:lnTo>
                <a:pt x="1990206" y="322730"/>
              </a:lnTo>
              <a:lnTo>
                <a:pt x="0" y="322730"/>
              </a:lnTo>
              <a:lnTo>
                <a:pt x="0" y="473578"/>
              </a:lnTo>
            </a:path>
          </a:pathLst>
        </a:custGeom>
        <a:noFill/>
        <a:ln w="10795" cap="flat" cmpd="sng" algn="ctr">
          <a:solidFill>
            <a:srgbClr val="003E7E">
              <a:tint val="99000"/>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83E38A1-9F29-4490-84F6-35819D6FC936}">
      <dsp:nvSpPr>
        <dsp:cNvPr id="0" name=""/>
        <dsp:cNvSpPr/>
      </dsp:nvSpPr>
      <dsp:spPr>
        <a:xfrm>
          <a:off x="3319098" y="66219"/>
          <a:ext cx="1784681" cy="1133273"/>
        </a:xfrm>
        <a:prstGeom prst="roundRect">
          <a:avLst>
            <a:gd name="adj" fmla="val 10000"/>
          </a:avLst>
        </a:prstGeom>
        <a:solidFill>
          <a:srgbClr val="003E7E"/>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AD3B964-DC3F-48EF-8A22-19EC897A968F}">
      <dsp:nvSpPr>
        <dsp:cNvPr id="0" name=""/>
        <dsp:cNvSpPr/>
      </dsp:nvSpPr>
      <dsp:spPr>
        <a:xfrm>
          <a:off x="3517396" y="254602"/>
          <a:ext cx="1784681" cy="1133273"/>
        </a:xfrm>
        <a:prstGeom prst="roundRect">
          <a:avLst>
            <a:gd name="adj" fmla="val 10000"/>
          </a:avLst>
        </a:prstGeom>
        <a:solidFill>
          <a:srgbClr val="FFFFFF">
            <a:alpha val="94902"/>
          </a:srgbClr>
        </a:solidFill>
        <a:ln w="9525" cap="flat" cmpd="sng" algn="ctr">
          <a:solidFill>
            <a:srgbClr val="003E7E">
              <a:shade val="80000"/>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13F7F"/>
              </a:solidFill>
              <a:latin typeface="Arial"/>
              <a:ea typeface="+mn-ea"/>
              <a:cs typeface="+mn-cs"/>
            </a:rPr>
            <a:t>How to Create a Bundled Project or Bundling Program</a:t>
          </a:r>
        </a:p>
      </dsp:txBody>
      <dsp:txXfrm>
        <a:off x="3550588" y="287794"/>
        <a:ext cx="1718297" cy="1066889"/>
      </dsp:txXfrm>
    </dsp:sp>
    <dsp:sp modelId="{D7F747DD-F92D-4A29-AD60-5966B8D4C23F}">
      <dsp:nvSpPr>
        <dsp:cNvPr id="0" name=""/>
        <dsp:cNvSpPr/>
      </dsp:nvSpPr>
      <dsp:spPr>
        <a:xfrm>
          <a:off x="1106624" y="1652603"/>
          <a:ext cx="1784681" cy="1133273"/>
        </a:xfrm>
        <a:prstGeom prst="roundRect">
          <a:avLst>
            <a:gd name="adj" fmla="val 10000"/>
          </a:avLst>
        </a:prstGeom>
        <a:solidFill>
          <a:srgbClr val="003E7E"/>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3C24F800-04E6-48AD-94F5-BE0DE40B56BE}">
      <dsp:nvSpPr>
        <dsp:cNvPr id="0" name=""/>
        <dsp:cNvSpPr/>
      </dsp:nvSpPr>
      <dsp:spPr>
        <a:xfrm>
          <a:off x="1304922" y="1840987"/>
          <a:ext cx="1784681" cy="1133273"/>
        </a:xfrm>
        <a:prstGeom prst="roundRect">
          <a:avLst>
            <a:gd name="adj" fmla="val 10000"/>
          </a:avLst>
        </a:prstGeom>
        <a:solidFill>
          <a:srgbClr val="FFFFFF">
            <a:alpha val="94902"/>
          </a:srgbClr>
        </a:solidFill>
        <a:ln w="9525" cap="flat" cmpd="sng" algn="ctr">
          <a:solidFill>
            <a:srgbClr val="003E7E">
              <a:tint val="99000"/>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ts val="0"/>
            </a:spcAft>
            <a:buNone/>
          </a:pPr>
          <a:r>
            <a:rPr lang="en-US" sz="1400" b="1" kern="1200" dirty="0">
              <a:solidFill>
                <a:srgbClr val="013F7F"/>
              </a:solidFill>
              <a:latin typeface="Arial"/>
              <a:ea typeface="+mn-ea"/>
              <a:cs typeface="+mn-cs"/>
            </a:rPr>
            <a:t>1. By Project</a:t>
          </a:r>
        </a:p>
        <a:p>
          <a:pPr marL="0" lvl="0" indent="0" algn="ctr" defTabSz="622300">
            <a:lnSpc>
              <a:spcPct val="90000"/>
            </a:lnSpc>
            <a:spcBef>
              <a:spcPct val="0"/>
            </a:spcBef>
            <a:spcAft>
              <a:spcPts val="0"/>
            </a:spcAft>
            <a:buNone/>
          </a:pPr>
          <a:r>
            <a:rPr lang="en-US" sz="1400" b="1" kern="1200" dirty="0">
              <a:solidFill>
                <a:srgbClr val="013F7F"/>
              </a:solidFill>
              <a:latin typeface="Arial"/>
              <a:ea typeface="+mn-ea"/>
              <a:cs typeface="+mn-cs"/>
            </a:rPr>
            <a:t>(or asset) </a:t>
          </a:r>
        </a:p>
      </dsp:txBody>
      <dsp:txXfrm>
        <a:off x="1338114" y="1874179"/>
        <a:ext cx="1718297" cy="1066889"/>
      </dsp:txXfrm>
    </dsp:sp>
    <dsp:sp modelId="{C059D7BE-905F-4879-9D3A-137081B19024}">
      <dsp:nvSpPr>
        <dsp:cNvPr id="0" name=""/>
        <dsp:cNvSpPr/>
      </dsp:nvSpPr>
      <dsp:spPr>
        <a:xfrm>
          <a:off x="15985" y="3304921"/>
          <a:ext cx="1784681" cy="1133273"/>
        </a:xfrm>
        <a:prstGeom prst="roundRect">
          <a:avLst>
            <a:gd name="adj" fmla="val 10000"/>
          </a:avLst>
        </a:prstGeom>
        <a:solidFill>
          <a:srgbClr val="003E7E"/>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F5D68D98-08DB-46B5-B079-4248CADEEC6B}">
      <dsp:nvSpPr>
        <dsp:cNvPr id="0" name=""/>
        <dsp:cNvSpPr/>
      </dsp:nvSpPr>
      <dsp:spPr>
        <a:xfrm>
          <a:off x="214283" y="3493305"/>
          <a:ext cx="1784681" cy="1133273"/>
        </a:xfrm>
        <a:prstGeom prst="roundRect">
          <a:avLst>
            <a:gd name="adj" fmla="val 10000"/>
          </a:avLst>
        </a:prstGeom>
        <a:solidFill>
          <a:srgbClr val="FFFFFF">
            <a:alpha val="94902"/>
          </a:srgbClr>
        </a:solidFill>
        <a:ln w="9525" cap="flat" cmpd="sng" algn="ctr">
          <a:solidFill>
            <a:srgbClr val="003E7E">
              <a:tint val="80000"/>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13F7F"/>
              </a:solidFill>
              <a:latin typeface="Arial"/>
              <a:ea typeface="+mn-ea"/>
              <a:cs typeface="+mn-cs"/>
            </a:rPr>
            <a:t>1a. Review Existing Program for Bundling Opportunities </a:t>
          </a:r>
        </a:p>
      </dsp:txBody>
      <dsp:txXfrm>
        <a:off x="247475" y="3526497"/>
        <a:ext cx="1718297" cy="1066889"/>
      </dsp:txXfrm>
    </dsp:sp>
    <dsp:sp modelId="{9A971BDB-2EDC-46BA-A831-AAB2858D89E2}">
      <dsp:nvSpPr>
        <dsp:cNvPr id="0" name=""/>
        <dsp:cNvSpPr/>
      </dsp:nvSpPr>
      <dsp:spPr>
        <a:xfrm>
          <a:off x="2197263" y="3304921"/>
          <a:ext cx="1784681" cy="1133273"/>
        </a:xfrm>
        <a:prstGeom prst="roundRect">
          <a:avLst>
            <a:gd name="adj" fmla="val 10000"/>
          </a:avLst>
        </a:prstGeom>
        <a:solidFill>
          <a:srgbClr val="003E7E"/>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20006E7-DC3F-4300-84B3-34BF8F35D8F1}">
      <dsp:nvSpPr>
        <dsp:cNvPr id="0" name=""/>
        <dsp:cNvSpPr/>
      </dsp:nvSpPr>
      <dsp:spPr>
        <a:xfrm>
          <a:off x="2395561" y="3493305"/>
          <a:ext cx="1784681" cy="1133273"/>
        </a:xfrm>
        <a:prstGeom prst="roundRect">
          <a:avLst>
            <a:gd name="adj" fmla="val 10000"/>
          </a:avLst>
        </a:prstGeom>
        <a:solidFill>
          <a:srgbClr val="FFFFFF">
            <a:alpha val="94902"/>
          </a:srgbClr>
        </a:solidFill>
        <a:ln w="9525" cap="flat" cmpd="sng" algn="ctr">
          <a:solidFill>
            <a:srgbClr val="003E7E">
              <a:tint val="80000"/>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13F7F"/>
              </a:solidFill>
              <a:latin typeface="Arial"/>
              <a:ea typeface="+mn-ea"/>
              <a:cs typeface="+mn-cs"/>
            </a:rPr>
            <a:t>1b. Program Bundles as a standard  Business Practice</a:t>
          </a:r>
        </a:p>
      </dsp:txBody>
      <dsp:txXfrm>
        <a:off x="2428753" y="3526497"/>
        <a:ext cx="1718297" cy="1066889"/>
      </dsp:txXfrm>
    </dsp:sp>
    <dsp:sp modelId="{290B6814-A5E1-43DF-9EFE-331BF61EE49F}">
      <dsp:nvSpPr>
        <dsp:cNvPr id="0" name=""/>
        <dsp:cNvSpPr/>
      </dsp:nvSpPr>
      <dsp:spPr>
        <a:xfrm>
          <a:off x="5469179" y="1652603"/>
          <a:ext cx="1784681" cy="1133273"/>
        </a:xfrm>
        <a:prstGeom prst="roundRect">
          <a:avLst>
            <a:gd name="adj" fmla="val 10000"/>
          </a:avLst>
        </a:prstGeom>
        <a:solidFill>
          <a:srgbClr val="003E7E"/>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80DF1E8-E880-4550-B697-CBD5296E2E7D}">
      <dsp:nvSpPr>
        <dsp:cNvPr id="0" name=""/>
        <dsp:cNvSpPr/>
      </dsp:nvSpPr>
      <dsp:spPr>
        <a:xfrm>
          <a:off x="5667477" y="1840987"/>
          <a:ext cx="1784681" cy="1133273"/>
        </a:xfrm>
        <a:prstGeom prst="roundRect">
          <a:avLst>
            <a:gd name="adj" fmla="val 10000"/>
          </a:avLst>
        </a:prstGeom>
        <a:solidFill>
          <a:srgbClr val="FFFFFF">
            <a:alpha val="94902"/>
          </a:srgbClr>
        </a:solidFill>
        <a:ln w="9525" cap="flat" cmpd="sng" algn="ctr">
          <a:solidFill>
            <a:srgbClr val="003E7E">
              <a:tint val="99000"/>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ts val="0"/>
            </a:spcAft>
            <a:buNone/>
          </a:pPr>
          <a:r>
            <a:rPr lang="en-US" sz="1400" b="1" kern="1200" dirty="0">
              <a:solidFill>
                <a:srgbClr val="013F7F"/>
              </a:solidFill>
              <a:latin typeface="Arial"/>
              <a:ea typeface="+mn-ea"/>
              <a:cs typeface="+mn-cs"/>
            </a:rPr>
            <a:t>2. For an</a:t>
          </a:r>
        </a:p>
        <a:p>
          <a:pPr marL="0" lvl="0" indent="0" algn="ctr" defTabSz="622300">
            <a:lnSpc>
              <a:spcPct val="90000"/>
            </a:lnSpc>
            <a:spcBef>
              <a:spcPct val="0"/>
            </a:spcBef>
            <a:spcAft>
              <a:spcPts val="0"/>
            </a:spcAft>
            <a:buNone/>
          </a:pPr>
          <a:r>
            <a:rPr lang="en-US" sz="1400" b="1" kern="1200" dirty="0">
              <a:solidFill>
                <a:srgbClr val="013F7F"/>
              </a:solidFill>
              <a:latin typeface="Arial"/>
              <a:ea typeface="+mn-ea"/>
              <a:cs typeface="+mn-cs"/>
            </a:rPr>
            <a:t>Initiative</a:t>
          </a:r>
        </a:p>
      </dsp:txBody>
      <dsp:txXfrm>
        <a:off x="5700669" y="1874179"/>
        <a:ext cx="1718297" cy="1066889"/>
      </dsp:txXfrm>
    </dsp:sp>
    <dsp:sp modelId="{C676D8B2-876D-4E0E-9688-31F3C2A82E6F}">
      <dsp:nvSpPr>
        <dsp:cNvPr id="0" name=""/>
        <dsp:cNvSpPr/>
      </dsp:nvSpPr>
      <dsp:spPr>
        <a:xfrm>
          <a:off x="4378540" y="3304921"/>
          <a:ext cx="1784681" cy="1133273"/>
        </a:xfrm>
        <a:prstGeom prst="roundRect">
          <a:avLst>
            <a:gd name="adj" fmla="val 10000"/>
          </a:avLst>
        </a:prstGeom>
        <a:solidFill>
          <a:srgbClr val="003E7E"/>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D1DA885-0DAE-490C-A984-241CEA6489D0}">
      <dsp:nvSpPr>
        <dsp:cNvPr id="0" name=""/>
        <dsp:cNvSpPr/>
      </dsp:nvSpPr>
      <dsp:spPr>
        <a:xfrm>
          <a:off x="4576838" y="3493305"/>
          <a:ext cx="1784681" cy="1133273"/>
        </a:xfrm>
        <a:prstGeom prst="roundRect">
          <a:avLst>
            <a:gd name="adj" fmla="val 10000"/>
          </a:avLst>
        </a:prstGeom>
        <a:solidFill>
          <a:srgbClr val="FFFFFF">
            <a:alpha val="94902"/>
          </a:srgbClr>
        </a:solidFill>
        <a:ln w="9525" cap="flat" cmpd="sng" algn="ctr">
          <a:solidFill>
            <a:srgbClr val="003E7E">
              <a:tint val="80000"/>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13F7F"/>
              </a:solidFill>
              <a:latin typeface="Arial"/>
              <a:ea typeface="+mn-ea"/>
              <a:cs typeface="+mn-cs"/>
            </a:rPr>
            <a:t>2a. Used to Support (or deliver) an initiative</a:t>
          </a:r>
        </a:p>
      </dsp:txBody>
      <dsp:txXfrm>
        <a:off x="4610030" y="3526497"/>
        <a:ext cx="1718297" cy="1066889"/>
      </dsp:txXfrm>
    </dsp:sp>
    <dsp:sp modelId="{C8B6BDC1-3CE3-4857-B9EF-62BD89AF86DC}">
      <dsp:nvSpPr>
        <dsp:cNvPr id="0" name=""/>
        <dsp:cNvSpPr/>
      </dsp:nvSpPr>
      <dsp:spPr>
        <a:xfrm>
          <a:off x="6559818" y="3304921"/>
          <a:ext cx="1784681" cy="1133273"/>
        </a:xfrm>
        <a:prstGeom prst="roundRect">
          <a:avLst>
            <a:gd name="adj" fmla="val 10000"/>
          </a:avLst>
        </a:prstGeom>
        <a:solidFill>
          <a:srgbClr val="003E7E"/>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E292CC6-6EF5-4ED1-9088-FED3C49111C4}">
      <dsp:nvSpPr>
        <dsp:cNvPr id="0" name=""/>
        <dsp:cNvSpPr/>
      </dsp:nvSpPr>
      <dsp:spPr>
        <a:xfrm>
          <a:off x="6758116" y="3493305"/>
          <a:ext cx="1784681" cy="1133273"/>
        </a:xfrm>
        <a:prstGeom prst="roundRect">
          <a:avLst>
            <a:gd name="adj" fmla="val 10000"/>
          </a:avLst>
        </a:prstGeom>
        <a:solidFill>
          <a:srgbClr val="FFFFFF">
            <a:alpha val="94902"/>
          </a:srgbClr>
        </a:solidFill>
        <a:ln w="9525" cap="flat" cmpd="sng" algn="ctr">
          <a:solidFill>
            <a:srgbClr val="003E7E">
              <a:tint val="80000"/>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13F7F"/>
              </a:solidFill>
              <a:latin typeface="Arial"/>
              <a:ea typeface="+mn-ea"/>
              <a:cs typeface="+mn-cs"/>
            </a:rPr>
            <a:t>2b. Used to justify (or make the case) for a special funded program</a:t>
          </a:r>
        </a:p>
      </dsp:txBody>
      <dsp:txXfrm>
        <a:off x="6791308" y="3526497"/>
        <a:ext cx="1718297" cy="10668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C5233-65D5-494F-8A69-9863C188FAE3}">
      <dsp:nvSpPr>
        <dsp:cNvPr id="0" name=""/>
        <dsp:cNvSpPr/>
      </dsp:nvSpPr>
      <dsp:spPr>
        <a:xfrm>
          <a:off x="1278908" y="871293"/>
          <a:ext cx="666445" cy="280151"/>
        </a:xfrm>
        <a:custGeom>
          <a:avLst/>
          <a:gdLst/>
          <a:ahLst/>
          <a:cxnLst/>
          <a:rect l="0" t="0" r="0" b="0"/>
          <a:pathLst>
            <a:path>
              <a:moveTo>
                <a:pt x="0" y="0"/>
              </a:moveTo>
              <a:lnTo>
                <a:pt x="0" y="160737"/>
              </a:lnTo>
              <a:lnTo>
                <a:pt x="666445" y="160737"/>
              </a:lnTo>
              <a:lnTo>
                <a:pt x="666445" y="2801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2BED28-F649-4588-9BFF-B32AB6194AA0}">
      <dsp:nvSpPr>
        <dsp:cNvPr id="0" name=""/>
        <dsp:cNvSpPr/>
      </dsp:nvSpPr>
      <dsp:spPr>
        <a:xfrm>
          <a:off x="569245" y="871293"/>
          <a:ext cx="709662" cy="280151"/>
        </a:xfrm>
        <a:custGeom>
          <a:avLst/>
          <a:gdLst/>
          <a:ahLst/>
          <a:cxnLst/>
          <a:rect l="0" t="0" r="0" b="0"/>
          <a:pathLst>
            <a:path>
              <a:moveTo>
                <a:pt x="709662" y="0"/>
              </a:moveTo>
              <a:lnTo>
                <a:pt x="709662" y="160737"/>
              </a:lnTo>
              <a:lnTo>
                <a:pt x="0" y="160737"/>
              </a:lnTo>
              <a:lnTo>
                <a:pt x="0" y="2801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FF90E3-A0D8-4D34-A735-0024E4AAE54F}">
      <dsp:nvSpPr>
        <dsp:cNvPr id="0" name=""/>
        <dsp:cNvSpPr/>
      </dsp:nvSpPr>
      <dsp:spPr>
        <a:xfrm>
          <a:off x="710268" y="302653"/>
          <a:ext cx="1137279" cy="568639"/>
        </a:xfrm>
        <a:prstGeom prst="rect">
          <a:avLst/>
        </a:prstGeom>
        <a:solidFill>
          <a:srgbClr val="20386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Agency</a:t>
          </a:r>
        </a:p>
      </dsp:txBody>
      <dsp:txXfrm>
        <a:off x="710268" y="302653"/>
        <a:ext cx="1137279" cy="568639"/>
      </dsp:txXfrm>
    </dsp:sp>
    <dsp:sp modelId="{9B7C3722-1144-4FE5-B21E-64680AA97E7B}">
      <dsp:nvSpPr>
        <dsp:cNvPr id="0" name=""/>
        <dsp:cNvSpPr/>
      </dsp:nvSpPr>
      <dsp:spPr>
        <a:xfrm>
          <a:off x="606" y="1151444"/>
          <a:ext cx="1137279" cy="568639"/>
        </a:xfrm>
        <a:prstGeom prst="rect">
          <a:avLst/>
        </a:prstGeom>
        <a:solidFill>
          <a:srgbClr val="20386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Designer</a:t>
          </a:r>
        </a:p>
      </dsp:txBody>
      <dsp:txXfrm>
        <a:off x="606" y="1151444"/>
        <a:ext cx="1137279" cy="568639"/>
      </dsp:txXfrm>
    </dsp:sp>
    <dsp:sp modelId="{1B92D5DF-F075-4940-9388-39B5C331192E}">
      <dsp:nvSpPr>
        <dsp:cNvPr id="0" name=""/>
        <dsp:cNvSpPr/>
      </dsp:nvSpPr>
      <dsp:spPr>
        <a:xfrm>
          <a:off x="1376714" y="1151444"/>
          <a:ext cx="1137279" cy="568639"/>
        </a:xfrm>
        <a:prstGeom prst="rect">
          <a:avLst/>
        </a:prstGeom>
        <a:solidFill>
          <a:srgbClr val="20386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General Contractor</a:t>
          </a:r>
        </a:p>
      </dsp:txBody>
      <dsp:txXfrm>
        <a:off x="1376714" y="1151444"/>
        <a:ext cx="1137279" cy="5686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71DBA-1017-492E-BDD4-8AE8C61BD860}">
      <dsp:nvSpPr>
        <dsp:cNvPr id="0" name=""/>
        <dsp:cNvSpPr/>
      </dsp:nvSpPr>
      <dsp:spPr>
        <a:xfrm>
          <a:off x="663668" y="356229"/>
          <a:ext cx="670896" cy="194640"/>
        </a:xfrm>
        <a:custGeom>
          <a:avLst/>
          <a:gdLst/>
          <a:ahLst/>
          <a:cxnLst/>
          <a:rect l="0" t="0" r="0" b="0"/>
          <a:pathLst>
            <a:path>
              <a:moveTo>
                <a:pt x="0" y="194640"/>
              </a:moveTo>
              <a:lnTo>
                <a:pt x="67089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F5ECD3-8A26-40AF-822A-9445AC547E27}">
      <dsp:nvSpPr>
        <dsp:cNvPr id="0" name=""/>
        <dsp:cNvSpPr/>
      </dsp:nvSpPr>
      <dsp:spPr>
        <a:xfrm>
          <a:off x="663668" y="550870"/>
          <a:ext cx="1149559" cy="549505"/>
        </a:xfrm>
        <a:custGeom>
          <a:avLst/>
          <a:gdLst/>
          <a:ahLst/>
          <a:cxnLst/>
          <a:rect l="0" t="0" r="0" b="0"/>
          <a:pathLst>
            <a:path>
              <a:moveTo>
                <a:pt x="0" y="0"/>
              </a:moveTo>
              <a:lnTo>
                <a:pt x="0" y="446523"/>
              </a:lnTo>
              <a:lnTo>
                <a:pt x="1149559" y="446523"/>
              </a:lnTo>
              <a:lnTo>
                <a:pt x="1149559" y="5495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DEB6FA-9583-4A17-9425-CCAF8E9827C0}">
      <dsp:nvSpPr>
        <dsp:cNvPr id="0" name=""/>
        <dsp:cNvSpPr/>
      </dsp:nvSpPr>
      <dsp:spPr>
        <a:xfrm>
          <a:off x="613490" y="550870"/>
          <a:ext cx="91440" cy="676196"/>
        </a:xfrm>
        <a:custGeom>
          <a:avLst/>
          <a:gdLst/>
          <a:ahLst/>
          <a:cxnLst/>
          <a:rect l="0" t="0" r="0" b="0"/>
          <a:pathLst>
            <a:path>
              <a:moveTo>
                <a:pt x="50177" y="0"/>
              </a:moveTo>
              <a:lnTo>
                <a:pt x="50177" y="573215"/>
              </a:lnTo>
              <a:lnTo>
                <a:pt x="45720" y="573215"/>
              </a:lnTo>
              <a:lnTo>
                <a:pt x="45720" y="6761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D975EB-A034-47A1-B657-58FEC3C2C82E}">
      <dsp:nvSpPr>
        <dsp:cNvPr id="0" name=""/>
        <dsp:cNvSpPr/>
      </dsp:nvSpPr>
      <dsp:spPr>
        <a:xfrm>
          <a:off x="173279" y="60481"/>
          <a:ext cx="980777" cy="49038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Agency</a:t>
          </a:r>
        </a:p>
      </dsp:txBody>
      <dsp:txXfrm>
        <a:off x="173279" y="60481"/>
        <a:ext cx="980777" cy="490388"/>
      </dsp:txXfrm>
    </dsp:sp>
    <dsp:sp modelId="{6012CADB-2D8F-40B0-B539-A0FB9E05ED03}">
      <dsp:nvSpPr>
        <dsp:cNvPr id="0" name=""/>
        <dsp:cNvSpPr/>
      </dsp:nvSpPr>
      <dsp:spPr>
        <a:xfrm>
          <a:off x="168821" y="1227067"/>
          <a:ext cx="980777" cy="56387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Designer</a:t>
          </a:r>
          <a:endParaRPr lang="en-US" sz="1200" kern="1200" dirty="0"/>
        </a:p>
      </dsp:txBody>
      <dsp:txXfrm>
        <a:off x="168821" y="1227067"/>
        <a:ext cx="980777" cy="563878"/>
      </dsp:txXfrm>
    </dsp:sp>
    <dsp:sp modelId="{98764BF0-EE23-427C-A5CF-9B073EB8E255}">
      <dsp:nvSpPr>
        <dsp:cNvPr id="0" name=""/>
        <dsp:cNvSpPr/>
      </dsp:nvSpPr>
      <dsp:spPr>
        <a:xfrm>
          <a:off x="1188056" y="1100375"/>
          <a:ext cx="1250343" cy="739437"/>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Construction Manager/General Contractor</a:t>
          </a:r>
        </a:p>
      </dsp:txBody>
      <dsp:txXfrm>
        <a:off x="1188056" y="1100375"/>
        <a:ext cx="1250343" cy="739437"/>
      </dsp:txXfrm>
    </dsp:sp>
    <dsp:sp modelId="{F0E73E19-D814-49B5-8007-D7F398BB7C19}">
      <dsp:nvSpPr>
        <dsp:cNvPr id="0" name=""/>
        <dsp:cNvSpPr/>
      </dsp:nvSpPr>
      <dsp:spPr>
        <a:xfrm>
          <a:off x="1334564" y="111035"/>
          <a:ext cx="1103835" cy="49038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Independent Cost Estimator</a:t>
          </a:r>
        </a:p>
      </dsp:txBody>
      <dsp:txXfrm>
        <a:off x="1334564" y="111035"/>
        <a:ext cx="1103835" cy="4903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9D3A2-B726-4718-8CB0-1AD86148EF25}">
      <dsp:nvSpPr>
        <dsp:cNvPr id="0" name=""/>
        <dsp:cNvSpPr/>
      </dsp:nvSpPr>
      <dsp:spPr>
        <a:xfrm>
          <a:off x="1240153" y="551408"/>
          <a:ext cx="536277" cy="477149"/>
        </a:xfrm>
        <a:custGeom>
          <a:avLst/>
          <a:gdLst/>
          <a:ahLst/>
          <a:cxnLst/>
          <a:rect l="0" t="0" r="0" b="0"/>
          <a:pathLst>
            <a:path>
              <a:moveTo>
                <a:pt x="0" y="0"/>
              </a:moveTo>
              <a:lnTo>
                <a:pt x="536277" y="4771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9C5233-65D5-494F-8A69-9863C188FAE3}">
      <dsp:nvSpPr>
        <dsp:cNvPr id="0" name=""/>
        <dsp:cNvSpPr/>
      </dsp:nvSpPr>
      <dsp:spPr>
        <a:xfrm>
          <a:off x="1240153" y="551408"/>
          <a:ext cx="646250" cy="1052775"/>
        </a:xfrm>
        <a:custGeom>
          <a:avLst/>
          <a:gdLst/>
          <a:ahLst/>
          <a:cxnLst/>
          <a:rect l="0" t="0" r="0" b="0"/>
          <a:pathLst>
            <a:path>
              <a:moveTo>
                <a:pt x="0" y="0"/>
              </a:moveTo>
              <a:lnTo>
                <a:pt x="0" y="936980"/>
              </a:lnTo>
              <a:lnTo>
                <a:pt x="646250" y="936980"/>
              </a:lnTo>
              <a:lnTo>
                <a:pt x="646250" y="10527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2BED28-F649-4588-9BFF-B32AB6194AA0}">
      <dsp:nvSpPr>
        <dsp:cNvPr id="0" name=""/>
        <dsp:cNvSpPr/>
      </dsp:nvSpPr>
      <dsp:spPr>
        <a:xfrm>
          <a:off x="551996" y="551408"/>
          <a:ext cx="688157" cy="1052775"/>
        </a:xfrm>
        <a:custGeom>
          <a:avLst/>
          <a:gdLst/>
          <a:ahLst/>
          <a:cxnLst/>
          <a:rect l="0" t="0" r="0" b="0"/>
          <a:pathLst>
            <a:path>
              <a:moveTo>
                <a:pt x="688157" y="0"/>
              </a:moveTo>
              <a:lnTo>
                <a:pt x="688157" y="936980"/>
              </a:lnTo>
              <a:lnTo>
                <a:pt x="0" y="936980"/>
              </a:lnTo>
              <a:lnTo>
                <a:pt x="0" y="10527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FF90E3-A0D8-4D34-A735-0024E4AAE54F}">
      <dsp:nvSpPr>
        <dsp:cNvPr id="0" name=""/>
        <dsp:cNvSpPr/>
      </dsp:nvSpPr>
      <dsp:spPr>
        <a:xfrm>
          <a:off x="688745" y="0"/>
          <a:ext cx="1102816" cy="551408"/>
        </a:xfrm>
        <a:prstGeom prst="rect">
          <a:avLst/>
        </a:prstGeom>
        <a:solidFill>
          <a:srgbClr val="20386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Agency</a:t>
          </a:r>
        </a:p>
      </dsp:txBody>
      <dsp:txXfrm>
        <a:off x="688745" y="0"/>
        <a:ext cx="1102816" cy="551408"/>
      </dsp:txXfrm>
    </dsp:sp>
    <dsp:sp modelId="{9B7C3722-1144-4FE5-B21E-64680AA97E7B}">
      <dsp:nvSpPr>
        <dsp:cNvPr id="0" name=""/>
        <dsp:cNvSpPr/>
      </dsp:nvSpPr>
      <dsp:spPr>
        <a:xfrm>
          <a:off x="587" y="1604184"/>
          <a:ext cx="1102816" cy="551408"/>
        </a:xfrm>
        <a:prstGeom prst="rect">
          <a:avLst/>
        </a:prstGeom>
        <a:solidFill>
          <a:srgbClr val="20386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Designer(s)</a:t>
          </a:r>
        </a:p>
      </dsp:txBody>
      <dsp:txXfrm>
        <a:off x="587" y="1604184"/>
        <a:ext cx="1102816" cy="551408"/>
      </dsp:txXfrm>
    </dsp:sp>
    <dsp:sp modelId="{1B92D5DF-F075-4940-9388-39B5C331192E}">
      <dsp:nvSpPr>
        <dsp:cNvPr id="0" name=""/>
        <dsp:cNvSpPr/>
      </dsp:nvSpPr>
      <dsp:spPr>
        <a:xfrm>
          <a:off x="1334995" y="1604184"/>
          <a:ext cx="1102816" cy="551408"/>
        </a:xfrm>
        <a:prstGeom prst="rect">
          <a:avLst/>
        </a:prstGeom>
        <a:solidFill>
          <a:srgbClr val="20386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General Contractor(s)</a:t>
          </a:r>
        </a:p>
      </dsp:txBody>
      <dsp:txXfrm>
        <a:off x="1334995" y="1604184"/>
        <a:ext cx="1102816" cy="551408"/>
      </dsp:txXfrm>
    </dsp:sp>
    <dsp:sp modelId="{9A557492-E034-4183-895A-E319CAB5F18B}">
      <dsp:nvSpPr>
        <dsp:cNvPr id="0" name=""/>
        <dsp:cNvSpPr/>
      </dsp:nvSpPr>
      <dsp:spPr>
        <a:xfrm>
          <a:off x="673614" y="752853"/>
          <a:ext cx="1102816" cy="551408"/>
        </a:xfrm>
        <a:prstGeom prst="rect">
          <a:avLst/>
        </a:prstGeom>
        <a:solidFill>
          <a:srgbClr val="20386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Design-Builder</a:t>
          </a:r>
        </a:p>
      </dsp:txBody>
      <dsp:txXfrm>
        <a:off x="673614" y="752853"/>
        <a:ext cx="1102816" cy="5514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66FD3-0A3E-4917-A22C-D4A6B4A6FFC2}">
      <dsp:nvSpPr>
        <dsp:cNvPr id="0" name=""/>
        <dsp:cNvSpPr/>
      </dsp:nvSpPr>
      <dsp:spPr>
        <a:xfrm>
          <a:off x="804449" y="1102990"/>
          <a:ext cx="873123" cy="260169"/>
        </a:xfrm>
        <a:custGeom>
          <a:avLst/>
          <a:gdLst/>
          <a:ahLst/>
          <a:cxnLst/>
          <a:rect l="0" t="0" r="0" b="0"/>
          <a:pathLst>
            <a:path>
              <a:moveTo>
                <a:pt x="0" y="260169"/>
              </a:moveTo>
              <a:lnTo>
                <a:pt x="873123"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929B8E-1E50-418B-9A7A-7C24897D2A15}">
      <dsp:nvSpPr>
        <dsp:cNvPr id="0" name=""/>
        <dsp:cNvSpPr/>
      </dsp:nvSpPr>
      <dsp:spPr>
        <a:xfrm>
          <a:off x="804449" y="1363160"/>
          <a:ext cx="316588" cy="573589"/>
        </a:xfrm>
        <a:custGeom>
          <a:avLst/>
          <a:gdLst/>
          <a:ahLst/>
          <a:cxnLst/>
          <a:rect l="0" t="0" r="0" b="0"/>
          <a:pathLst>
            <a:path>
              <a:moveTo>
                <a:pt x="0" y="0"/>
              </a:moveTo>
              <a:lnTo>
                <a:pt x="0" y="573589"/>
              </a:lnTo>
              <a:lnTo>
                <a:pt x="316588" y="5735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DEB6FA-9583-4A17-9425-CCAF8E9827C0}">
      <dsp:nvSpPr>
        <dsp:cNvPr id="0" name=""/>
        <dsp:cNvSpPr/>
      </dsp:nvSpPr>
      <dsp:spPr>
        <a:xfrm>
          <a:off x="758729" y="577107"/>
          <a:ext cx="91440" cy="281888"/>
        </a:xfrm>
        <a:custGeom>
          <a:avLst/>
          <a:gdLst/>
          <a:ahLst/>
          <a:cxnLst/>
          <a:rect l="0" t="0" r="0" b="0"/>
          <a:pathLst>
            <a:path>
              <a:moveTo>
                <a:pt x="45720" y="0"/>
              </a:moveTo>
              <a:lnTo>
                <a:pt x="45720" y="2818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D975EB-A034-47A1-B657-58FEC3C2C82E}">
      <dsp:nvSpPr>
        <dsp:cNvPr id="0" name=""/>
        <dsp:cNvSpPr/>
      </dsp:nvSpPr>
      <dsp:spPr>
        <a:xfrm>
          <a:off x="254638" y="37956"/>
          <a:ext cx="1099622" cy="539150"/>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Agency</a:t>
          </a:r>
        </a:p>
      </dsp:txBody>
      <dsp:txXfrm>
        <a:off x="254638" y="37956"/>
        <a:ext cx="1099622" cy="539150"/>
      </dsp:txXfrm>
    </dsp:sp>
    <dsp:sp modelId="{6012CADB-2D8F-40B0-B539-A0FB9E05ED03}">
      <dsp:nvSpPr>
        <dsp:cNvPr id="0" name=""/>
        <dsp:cNvSpPr/>
      </dsp:nvSpPr>
      <dsp:spPr>
        <a:xfrm>
          <a:off x="84958" y="858995"/>
          <a:ext cx="1438981" cy="504165"/>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Concessionaire</a:t>
          </a:r>
          <a:endParaRPr lang="en-US" sz="1600" kern="1200" dirty="0"/>
        </a:p>
      </dsp:txBody>
      <dsp:txXfrm>
        <a:off x="84958" y="858995"/>
        <a:ext cx="1438981" cy="504165"/>
      </dsp:txXfrm>
    </dsp:sp>
    <dsp:sp modelId="{EE516E24-BA03-411B-AF81-2BCE80F6F892}">
      <dsp:nvSpPr>
        <dsp:cNvPr id="0" name=""/>
        <dsp:cNvSpPr/>
      </dsp:nvSpPr>
      <dsp:spPr>
        <a:xfrm>
          <a:off x="1121038" y="1699843"/>
          <a:ext cx="1164203" cy="473814"/>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Design- Builder</a:t>
          </a:r>
        </a:p>
      </dsp:txBody>
      <dsp:txXfrm>
        <a:off x="1121038" y="1699843"/>
        <a:ext cx="1164203" cy="473814"/>
      </dsp:txXfrm>
    </dsp:sp>
    <dsp:sp modelId="{225E9CFE-9880-444D-9A44-C8C7C441A0D4}">
      <dsp:nvSpPr>
        <dsp:cNvPr id="0" name=""/>
        <dsp:cNvSpPr/>
      </dsp:nvSpPr>
      <dsp:spPr>
        <a:xfrm>
          <a:off x="1677573" y="849836"/>
          <a:ext cx="1080832" cy="506307"/>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Lender</a:t>
          </a:r>
        </a:p>
      </dsp:txBody>
      <dsp:txXfrm>
        <a:off x="1677573" y="849836"/>
        <a:ext cx="1080832" cy="50630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eaLnBrk="1" hangingPunct="1">
              <a:defRPr sz="1200"/>
            </a:lvl1pPr>
          </a:lstStyle>
          <a:p>
            <a:pPr>
              <a:defRPr/>
            </a:pPr>
            <a:endParaRPr lang="en-US" dirty="0"/>
          </a:p>
        </p:txBody>
      </p:sp>
      <p:sp>
        <p:nvSpPr>
          <p:cNvPr id="142339" name="Rectangle 3"/>
          <p:cNvSpPr>
            <a:spLocks noGrp="1" noChangeArrowheads="1"/>
          </p:cNvSpPr>
          <p:nvPr>
            <p:ph type="dt" sz="quarter" idx="1"/>
          </p:nvPr>
        </p:nvSpPr>
        <p:spPr bwMode="auto">
          <a:xfrm>
            <a:off x="4143587" y="0"/>
            <a:ext cx="3169920" cy="480060"/>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eaLnBrk="1" hangingPunct="1">
              <a:defRPr sz="1200"/>
            </a:lvl1pPr>
          </a:lstStyle>
          <a:p>
            <a:pPr>
              <a:defRPr/>
            </a:pPr>
            <a:endParaRPr lang="en-US" dirty="0"/>
          </a:p>
        </p:txBody>
      </p:sp>
      <p:sp>
        <p:nvSpPr>
          <p:cNvPr id="142340" name="Rectangle 4"/>
          <p:cNvSpPr>
            <a:spLocks noGrp="1" noChangeArrowheads="1"/>
          </p:cNvSpPr>
          <p:nvPr>
            <p:ph type="ftr" sz="quarter" idx="2"/>
          </p:nvPr>
        </p:nvSpPr>
        <p:spPr bwMode="auto">
          <a:xfrm>
            <a:off x="0" y="9119474"/>
            <a:ext cx="3169920" cy="480060"/>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eaLnBrk="1" hangingPunct="1">
              <a:defRPr sz="1200"/>
            </a:lvl1pPr>
          </a:lstStyle>
          <a:p>
            <a:pPr>
              <a:defRPr/>
            </a:pPr>
            <a:endParaRPr lang="en-US" dirty="0"/>
          </a:p>
        </p:txBody>
      </p:sp>
      <p:sp>
        <p:nvSpPr>
          <p:cNvPr id="142341" name="Rectangle 5"/>
          <p:cNvSpPr>
            <a:spLocks noGrp="1" noChangeArrowheads="1"/>
          </p:cNvSpPr>
          <p:nvPr>
            <p:ph type="sldNum" sz="quarter" idx="3"/>
          </p:nvPr>
        </p:nvSpPr>
        <p:spPr bwMode="auto">
          <a:xfrm>
            <a:off x="4143587" y="9119474"/>
            <a:ext cx="3169920" cy="480060"/>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eaLnBrk="1" hangingPunct="1">
              <a:defRPr sz="1200" smtClean="0"/>
            </a:lvl1pPr>
          </a:lstStyle>
          <a:p>
            <a:pPr>
              <a:defRPr/>
            </a:pPr>
            <a:fld id="{3EAB4231-BE18-435F-99D6-83D09D1B55CA}"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eaLnBrk="1" hangingPunct="1">
              <a:defRPr sz="1200"/>
            </a:lvl1pPr>
          </a:lstStyle>
          <a:p>
            <a:pPr>
              <a:defRPr/>
            </a:pPr>
            <a:endParaRPr lang="en-US" dirty="0"/>
          </a:p>
        </p:txBody>
      </p:sp>
      <p:sp>
        <p:nvSpPr>
          <p:cNvPr id="81923"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eaLnBrk="1" hangingPunct="1">
              <a:defRPr sz="1200"/>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457200" y="719138"/>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5"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26"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eaLnBrk="1" hangingPunct="1">
              <a:defRPr sz="1200"/>
            </a:lvl1pPr>
          </a:lstStyle>
          <a:p>
            <a:pPr>
              <a:defRPr/>
            </a:pPr>
            <a:endParaRPr lang="en-US" dirty="0"/>
          </a:p>
        </p:txBody>
      </p:sp>
      <p:sp>
        <p:nvSpPr>
          <p:cNvPr id="81927"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eaLnBrk="1" hangingPunct="1">
              <a:defRPr sz="1200" smtClean="0"/>
            </a:lvl1pPr>
          </a:lstStyle>
          <a:p>
            <a:pPr>
              <a:defRPr/>
            </a:pPr>
            <a:fld id="{5D6048EA-087E-4279-B793-139EB4B39A33}"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85305" indent="-302040">
              <a:spcBef>
                <a:spcPct val="30000"/>
              </a:spcBef>
              <a:defRPr sz="1200">
                <a:solidFill>
                  <a:schemeClr val="tx1"/>
                </a:solidFill>
                <a:latin typeface="Times New Roman" panose="02020603050405020304" pitchFamily="18" charset="0"/>
              </a:defRPr>
            </a:lvl2pPr>
            <a:lvl3pPr marL="1208161" indent="-241632">
              <a:spcBef>
                <a:spcPct val="30000"/>
              </a:spcBef>
              <a:defRPr sz="1200">
                <a:solidFill>
                  <a:schemeClr val="tx1"/>
                </a:solidFill>
                <a:latin typeface="Times New Roman" panose="02020603050405020304" pitchFamily="18" charset="0"/>
              </a:defRPr>
            </a:lvl3pPr>
            <a:lvl4pPr marL="1691426" indent="-241632">
              <a:spcBef>
                <a:spcPct val="30000"/>
              </a:spcBef>
              <a:defRPr sz="1200">
                <a:solidFill>
                  <a:schemeClr val="tx1"/>
                </a:solidFill>
                <a:latin typeface="Times New Roman" panose="02020603050405020304" pitchFamily="18" charset="0"/>
              </a:defRPr>
            </a:lvl4pPr>
            <a:lvl5pPr marL="2174690" indent="-241632">
              <a:spcBef>
                <a:spcPct val="30000"/>
              </a:spcBef>
              <a:defRPr sz="1200">
                <a:solidFill>
                  <a:schemeClr val="tx1"/>
                </a:solidFill>
                <a:latin typeface="Times New Roman" panose="02020603050405020304" pitchFamily="18" charset="0"/>
              </a:defRPr>
            </a:lvl5pPr>
            <a:lvl6pPr marL="2657954" indent="-241632" eaLnBrk="0" fontAlgn="base" hangingPunct="0">
              <a:spcBef>
                <a:spcPct val="30000"/>
              </a:spcBef>
              <a:spcAft>
                <a:spcPct val="0"/>
              </a:spcAft>
              <a:defRPr sz="1200">
                <a:solidFill>
                  <a:schemeClr val="tx1"/>
                </a:solidFill>
                <a:latin typeface="Times New Roman" panose="02020603050405020304" pitchFamily="18" charset="0"/>
              </a:defRPr>
            </a:lvl6pPr>
            <a:lvl7pPr marL="3141218" indent="-241632" eaLnBrk="0" fontAlgn="base" hangingPunct="0">
              <a:spcBef>
                <a:spcPct val="30000"/>
              </a:spcBef>
              <a:spcAft>
                <a:spcPct val="0"/>
              </a:spcAft>
              <a:defRPr sz="1200">
                <a:solidFill>
                  <a:schemeClr val="tx1"/>
                </a:solidFill>
                <a:latin typeface="Times New Roman" panose="02020603050405020304" pitchFamily="18" charset="0"/>
              </a:defRPr>
            </a:lvl7pPr>
            <a:lvl8pPr marL="3624483" indent="-241632" eaLnBrk="0" fontAlgn="base" hangingPunct="0">
              <a:spcBef>
                <a:spcPct val="30000"/>
              </a:spcBef>
              <a:spcAft>
                <a:spcPct val="0"/>
              </a:spcAft>
              <a:defRPr sz="1200">
                <a:solidFill>
                  <a:schemeClr val="tx1"/>
                </a:solidFill>
                <a:latin typeface="Times New Roman" panose="02020603050405020304" pitchFamily="18" charset="0"/>
              </a:defRPr>
            </a:lvl8pPr>
            <a:lvl9pPr marL="4107747" indent="-241632"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36AA75D-4698-4B5E-9AAE-D8BDB9914585}" type="slidenum">
              <a:rPr lang="en-US" altLang="en-US"/>
              <a:pPr>
                <a:spcBef>
                  <a:spcPct val="0"/>
                </a:spcBef>
              </a:pPr>
              <a:t>1</a:t>
            </a:fld>
            <a:endParaRPr lang="en-US" altLang="en-US" dirty="0"/>
          </a:p>
        </p:txBody>
      </p:sp>
      <p:sp>
        <p:nvSpPr>
          <p:cNvPr id="6147" name="Rectangle 2"/>
          <p:cNvSpPr>
            <a:spLocks noGrp="1" noRot="1" noChangeAspect="1" noChangeArrowheads="1" noTextEdit="1"/>
          </p:cNvSpPr>
          <p:nvPr>
            <p:ph type="sldImg"/>
          </p:nvPr>
        </p:nvSpPr>
        <p:spPr>
          <a:xfrm>
            <a:off x="457200" y="719138"/>
            <a:ext cx="6400800" cy="3600450"/>
          </a:xfrm>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6529" eaLnBrk="1" hangingPunct="1">
              <a:defRPr/>
            </a:pPr>
            <a:r>
              <a:rPr lang="en-US" altLang="en-US" b="1" dirty="0">
                <a:solidFill>
                  <a:srgbClr val="000000"/>
                </a:solidFill>
              </a:rPr>
              <a:t>Time: </a:t>
            </a:r>
            <a:r>
              <a:rPr lang="en-US" altLang="en-US" b="0" dirty="0">
                <a:solidFill>
                  <a:srgbClr val="000000"/>
                </a:solidFill>
              </a:rPr>
              <a:t>0:30</a:t>
            </a:r>
          </a:p>
          <a:p>
            <a:pPr defTabSz="966529" eaLnBrk="1" hangingPunct="1">
              <a:defRPr/>
            </a:pPr>
            <a:r>
              <a:rPr lang="en-US" altLang="en-US" b="1" dirty="0">
                <a:solidFill>
                  <a:srgbClr val="000000"/>
                </a:solidFill>
              </a:rPr>
              <a:t>Key message: </a:t>
            </a:r>
            <a:r>
              <a:rPr lang="en-US" altLang="en-US" dirty="0">
                <a:solidFill>
                  <a:srgbClr val="000000"/>
                </a:solidFill>
              </a:rPr>
              <a:t>Introduction slide, audience gathering slide</a:t>
            </a:r>
          </a:p>
          <a:p>
            <a:pPr defTabSz="966529" eaLnBrk="1" hangingPunct="1">
              <a:defRPr/>
            </a:pPr>
            <a:r>
              <a:rPr lang="en-US" altLang="en-US" b="1" dirty="0">
                <a:solidFill>
                  <a:srgbClr val="000000"/>
                </a:solidFill>
              </a:rPr>
              <a:t>Delivery: </a:t>
            </a:r>
            <a:r>
              <a:rPr lang="en-US" altLang="en-US" b="0" dirty="0">
                <a:solidFill>
                  <a:srgbClr val="000000"/>
                </a:solidFill>
              </a:rPr>
              <a:t>lecture, read speaker notes below</a:t>
            </a:r>
          </a:p>
          <a:p>
            <a:pPr defTabSz="966529" eaLnBrk="1" hangingPunct="1">
              <a:defRPr/>
            </a:pPr>
            <a:r>
              <a:rPr lang="en-US" altLang="en-US" b="1" dirty="0">
                <a:solidFill>
                  <a:srgbClr val="000000"/>
                </a:solidFill>
              </a:rPr>
              <a:t>Background Information: </a:t>
            </a:r>
            <a:r>
              <a:rPr lang="en-US" altLang="en-US" dirty="0">
                <a:solidFill>
                  <a:srgbClr val="000000"/>
                </a:solidFill>
              </a:rPr>
              <a:t>Sponsored by FHWA, an EDC-5 innovation initiative</a:t>
            </a:r>
          </a:p>
          <a:p>
            <a:pPr defTabSz="966529" eaLnBrk="1" hangingPunct="1">
              <a:defRPr/>
            </a:pPr>
            <a:r>
              <a:rPr lang="en-US" altLang="en-US" b="1" dirty="0">
                <a:solidFill>
                  <a:srgbClr val="000000"/>
                </a:solidFill>
              </a:rPr>
              <a:t>Interaction</a:t>
            </a:r>
            <a:r>
              <a:rPr lang="en-US" altLang="en-US" dirty="0">
                <a:solidFill>
                  <a:srgbClr val="000000"/>
                </a:solidFill>
              </a:rPr>
              <a:t>: instructor introduction, confirm with audience the class they are attending</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FHWA</a:t>
            </a:r>
          </a:p>
          <a:p>
            <a:pPr defTabSz="966529" eaLnBrk="1" hangingPunct="1">
              <a:defRPr/>
            </a:pPr>
            <a:endParaRPr lang="en-US" altLang="en-US" dirty="0">
              <a:solidFill>
                <a:srgbClr val="000000"/>
              </a:solidFill>
            </a:endParaRPr>
          </a:p>
          <a:p>
            <a:pPr defTabSz="948507" eaLnBrk="1" hangingPunct="1">
              <a:defRPr/>
            </a:pPr>
            <a:r>
              <a:rPr lang="en-US" altLang="en-US" b="1" dirty="0">
                <a:solidFill>
                  <a:srgbClr val="000000"/>
                </a:solidFill>
              </a:rPr>
              <a:t>NOTES to Instructor: </a:t>
            </a:r>
          </a:p>
          <a:p>
            <a:pPr defTabSz="948507" eaLnBrk="1" hangingPunct="1">
              <a:defRPr/>
            </a:pPr>
            <a:r>
              <a:rPr lang="en-US" altLang="en-US" dirty="0">
                <a:solidFill>
                  <a:srgbClr val="000000"/>
                </a:solidFill>
              </a:rPr>
              <a:t>“Time” shown for each slide is a guide, total time is 50-minutes to fit into a typical class period. </a:t>
            </a:r>
          </a:p>
          <a:p>
            <a:pPr defTabSz="948507" eaLnBrk="1" hangingPunct="1">
              <a:defRPr/>
            </a:pPr>
            <a:r>
              <a:rPr lang="en-US" altLang="en-US" dirty="0">
                <a:solidFill>
                  <a:srgbClr val="000000"/>
                </a:solidFill>
              </a:rPr>
              <a:t>Although 5-minutes are allocated for questions at the end of the lecture, you may prefer to take questions throughout the lecture to address students' inquiries timelier.</a:t>
            </a:r>
          </a:p>
          <a:p>
            <a:pPr eaLnBrk="1" hangingPunct="1"/>
            <a:endParaRPr lang="en-US" altLang="en-US" dirty="0"/>
          </a:p>
          <a:p>
            <a:pPr marL="181225" indent="-181225" eaLnBrk="1" hangingPunct="1">
              <a:buFont typeface="Arial" panose="020B0604020202020204" pitchFamily="34" charset="0"/>
              <a:buChar char="•"/>
            </a:pPr>
            <a:r>
              <a:rPr lang="en-US" altLang="en-US" dirty="0"/>
              <a:t>Good morning (or afternoon or both).  </a:t>
            </a:r>
          </a:p>
          <a:p>
            <a:pPr marL="181225" indent="-181225" eaLnBrk="1" hangingPunct="1">
              <a:buFont typeface="Arial" panose="020B0604020202020204" pitchFamily="34" charset="0"/>
              <a:buChar char="•"/>
            </a:pPr>
            <a:r>
              <a:rPr lang="en-US" altLang="en-US" dirty="0"/>
              <a:t>This is a class in Project Bundling, an</a:t>
            </a:r>
            <a:r>
              <a:rPr lang="en-US" altLang="en-US" baseline="0" dirty="0"/>
              <a:t> Every Day Counts innovation initiative, sponsored by the Federal Highway Administration</a:t>
            </a:r>
          </a:p>
          <a:p>
            <a:pPr marL="181225" indent="-181225" eaLnBrk="1" hangingPunct="1">
              <a:buFont typeface="Arial" panose="020B0604020202020204" pitchFamily="34" charset="0"/>
              <a:buChar char="•"/>
            </a:pPr>
            <a:r>
              <a:rPr lang="en-US" altLang="en-US" baseline="0" dirty="0"/>
              <a:t>This class includes a lecture and a bundling exercise based on the information in the lecture</a:t>
            </a:r>
          </a:p>
          <a:p>
            <a:pPr marL="181225" indent="-181225" eaLnBrk="1" hangingPunct="1">
              <a:buFont typeface="Arial" panose="020B0604020202020204" pitchFamily="34" charset="0"/>
              <a:buChar char="•"/>
            </a:pPr>
            <a:r>
              <a:rPr lang="en-US" altLang="en-US" dirty="0"/>
              <a:t>Project Bundling seems like a simple concept, but we need to ask ourselves, “if it is so simple why have we not been doing it all along?”  </a:t>
            </a:r>
          </a:p>
          <a:p>
            <a:pPr marL="664488" lvl="1" indent="-181225" eaLnBrk="1" hangingPunct="1">
              <a:buFont typeface="Arial" panose="020B0604020202020204" pitchFamily="34" charset="0"/>
              <a:buChar char="•"/>
            </a:pPr>
            <a:r>
              <a:rPr lang="en-US" altLang="en-US" dirty="0"/>
              <a:t>And “why are we not doing it</a:t>
            </a:r>
            <a:r>
              <a:rPr lang="en-US" altLang="en-US" baseline="0" dirty="0"/>
              <a:t> </a:t>
            </a:r>
            <a:r>
              <a:rPr lang="en-US" altLang="en-US" dirty="0"/>
              <a:t>more now?“  </a:t>
            </a:r>
          </a:p>
          <a:p>
            <a:pPr marL="664488" lvl="1" indent="-181225" eaLnBrk="1" hangingPunct="1">
              <a:buFont typeface="Arial" panose="020B0604020202020204" pitchFamily="34" charset="0"/>
              <a:buChar char="•"/>
            </a:pPr>
            <a:r>
              <a:rPr lang="en-US" altLang="en-US" dirty="0"/>
              <a:t>When we look at the substantial benefits it brings, we should be doing it more often, or at least consider more strategically.</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7238"/>
            <a:ext cx="6718300" cy="3779837"/>
          </a:xfrm>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0:30</a:t>
            </a:r>
          </a:p>
          <a:p>
            <a:pPr defTabSz="966529" eaLnBrk="1" hangingPunct="1">
              <a:defRPr/>
            </a:pPr>
            <a:r>
              <a:rPr lang="en-US" altLang="en-US" b="1" dirty="0">
                <a:solidFill>
                  <a:srgbClr val="000000"/>
                </a:solidFill>
              </a:rPr>
              <a:t>Key message: </a:t>
            </a:r>
            <a:r>
              <a:rPr lang="pt-BR" altLang="en-US" dirty="0">
                <a:solidFill>
                  <a:srgbClr val="000000"/>
                </a:solidFill>
              </a:rPr>
              <a:t>Why consider Project Bundling</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EDC5 Project Bundling website</a:t>
            </a:r>
          </a:p>
          <a:p>
            <a:pPr defTabSz="966529" eaLnBrk="1" hangingPunct="1">
              <a:defRPr/>
            </a:pPr>
            <a:r>
              <a:rPr lang="en-US" altLang="en-US" b="1" dirty="0">
                <a:solidFill>
                  <a:srgbClr val="000000"/>
                </a:solidFill>
              </a:rPr>
              <a:t>Interaction</a:t>
            </a:r>
            <a:r>
              <a:rPr lang="en-US" altLang="en-US" dirty="0">
                <a:solidFill>
                  <a:srgbClr val="000000"/>
                </a:solidFill>
              </a:rPr>
              <a:t>: lecture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FHWA, previously approved slide EDC-5 </a:t>
            </a:r>
          </a:p>
          <a:p>
            <a:endParaRPr lang="en-US" b="1" dirty="0"/>
          </a:p>
          <a:p>
            <a:r>
              <a:rPr lang="en-US" b="1" dirty="0"/>
              <a:t>Why Bundle? </a:t>
            </a:r>
            <a:r>
              <a:rPr lang="en-US" dirty="0"/>
              <a:t>Can streamline environmental analysis &amp; permits, design, contracting, and construction; allows agencies to capitalize on economies of scale to increase efficiency; and supports greater collaboration during project delivery and construction.</a:t>
            </a:r>
          </a:p>
          <a:p>
            <a:endParaRPr lang="en-US" dirty="0"/>
          </a:p>
          <a:p>
            <a:r>
              <a:rPr lang="en-US" b="1" dirty="0"/>
              <a:t>Reduced Cost. </a:t>
            </a:r>
            <a:r>
              <a:rPr lang="en-US" dirty="0"/>
              <a:t>Bundling projects with shared features leverages design expertise and achieves economies of scale.</a:t>
            </a:r>
          </a:p>
          <a:p>
            <a:endParaRPr lang="en-US" dirty="0"/>
          </a:p>
          <a:p>
            <a:r>
              <a:rPr lang="en-US" b="1" dirty="0"/>
              <a:t>Expedited Project Delivery. </a:t>
            </a:r>
            <a:r>
              <a:rPr lang="en-US" dirty="0"/>
              <a:t>Project bundling delivers strategic program solutions by streamlining various project delivery requirements such as environmental agreements and standardized designs.</a:t>
            </a:r>
          </a:p>
          <a:p>
            <a:endParaRPr lang="en-US" dirty="0"/>
          </a:p>
          <a:p>
            <a:r>
              <a:rPr lang="en-US" b="1" dirty="0"/>
              <a:t>Contracting Efficiency. </a:t>
            </a:r>
            <a:r>
              <a:rPr lang="en-US" dirty="0"/>
              <a:t>Using a single contract award for several similar projects streamlines design and construction and saves procurement time. Bundling any projects together, improves contracting efficiency. However, bundling similar work is best whenever possible. </a:t>
            </a:r>
          </a:p>
          <a:p>
            <a:endParaRPr lang="en-US" dirty="0"/>
          </a:p>
          <a:p>
            <a:r>
              <a:rPr lang="en-US" dirty="0"/>
              <a:t>In addition, bundling can help agencies with limited staff by putting all projects together brings in professional staff under the bundling contracts, enabling the staff to oversee the design and construction vs having to individually manage each project. </a:t>
            </a:r>
          </a:p>
        </p:txBody>
      </p:sp>
      <p:sp>
        <p:nvSpPr>
          <p:cNvPr id="4" name="Slide Number Placeholder 3"/>
          <p:cNvSpPr>
            <a:spLocks noGrp="1"/>
          </p:cNvSpPr>
          <p:nvPr>
            <p:ph type="sldNum" sz="quarter" idx="5"/>
          </p:nvPr>
        </p:nvSpPr>
        <p:spPr/>
        <p:txBody>
          <a:bodyPr/>
          <a:lstStyle/>
          <a:p>
            <a:fld id="{09C9B687-F551-47B0-BB3F-D8AEB12A16ED}" type="slidenum">
              <a:rPr lang="en-US" smtClean="0"/>
              <a:t>10</a:t>
            </a:fld>
            <a:endParaRPr lang="en-US" dirty="0"/>
          </a:p>
        </p:txBody>
      </p:sp>
    </p:spTree>
    <p:extLst>
      <p:ext uri="{BB962C8B-B14F-4D97-AF65-F5344CB8AC3E}">
        <p14:creationId xmlns:p14="http://schemas.microsoft.com/office/powerpoint/2010/main" val="663070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1:00</a:t>
            </a:r>
          </a:p>
          <a:p>
            <a:pPr defTabSz="966529" eaLnBrk="1" hangingPunct="1">
              <a:defRPr/>
            </a:pPr>
            <a:r>
              <a:rPr lang="en-US" altLang="en-US" b="1" dirty="0">
                <a:solidFill>
                  <a:srgbClr val="000000"/>
                </a:solidFill>
              </a:rPr>
              <a:t>Key message: </a:t>
            </a:r>
            <a:r>
              <a:rPr lang="pt-BR" altLang="en-US" dirty="0">
                <a:solidFill>
                  <a:srgbClr val="000000"/>
                </a:solidFill>
              </a:rPr>
              <a:t>WhyProject Bundling </a:t>
            </a: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none</a:t>
            </a:r>
          </a:p>
          <a:p>
            <a:pPr defTabSz="966529" eaLnBrk="1" hangingPunct="1">
              <a:defRPr/>
            </a:pPr>
            <a:r>
              <a:rPr lang="en-US" altLang="en-US" b="1" dirty="0">
                <a:solidFill>
                  <a:srgbClr val="000000"/>
                </a:solidFill>
              </a:rPr>
              <a:t>Interaction</a:t>
            </a:r>
            <a:r>
              <a:rPr lang="en-US" altLang="en-US" dirty="0">
                <a:solidFill>
                  <a:srgbClr val="000000"/>
                </a:solidFill>
              </a:rPr>
              <a:t>: lecture</a:t>
            </a:r>
          </a:p>
          <a:p>
            <a:pPr defTabSz="966529" eaLnBrk="1" hangingPunct="1">
              <a:defRPr/>
            </a:pPr>
            <a:r>
              <a:rPr lang="en-US" altLang="en-US" b="1" dirty="0">
                <a:solidFill>
                  <a:srgbClr val="000000"/>
                </a:solidFill>
              </a:rPr>
              <a:t>Photo sources and permissions to use: </a:t>
            </a:r>
            <a:r>
              <a:rPr lang="en-US" altLang="en-US" b="1">
                <a:solidFill>
                  <a:srgbClr val="000000"/>
                </a:solidFill>
              </a:rPr>
              <a:t>National Asphalt </a:t>
            </a:r>
            <a:r>
              <a:rPr lang="en-US" altLang="en-US" b="1" dirty="0">
                <a:solidFill>
                  <a:srgbClr val="000000"/>
                </a:solidFill>
              </a:rPr>
              <a:t>Pavement Association</a:t>
            </a:r>
            <a:endParaRPr lang="en-US" altLang="en-US" dirty="0">
              <a:solidFill>
                <a:srgbClr val="000000"/>
              </a:solidFill>
            </a:endParaRPr>
          </a:p>
          <a:p>
            <a:pPr defTabSz="966529" eaLnBrk="1" hangingPunct="1">
              <a:defRPr/>
            </a:pPr>
            <a:endParaRPr lang="en-US" altLang="en-US" b="1" dirty="0">
              <a:solidFill>
                <a:srgbClr val="000000"/>
              </a:solidFill>
            </a:endParaRPr>
          </a:p>
          <a:p>
            <a:pPr defTabSz="966529" eaLnBrk="1" hangingPunct="1">
              <a:defRPr/>
            </a:pPr>
            <a:endParaRPr lang="en-US" altLang="en-US" dirty="0">
              <a:solidFill>
                <a:srgbClr val="000000"/>
              </a:solidFill>
            </a:endParaRPr>
          </a:p>
          <a:p>
            <a:pPr marL="181225" indent="-181225" defTabSz="966529" eaLnBrk="1" hangingPunct="1">
              <a:buFont typeface="Arial" panose="020B0604020202020204" pitchFamily="34" charset="0"/>
              <a:buChar char="•"/>
              <a:defRPr/>
            </a:pPr>
            <a:r>
              <a:rPr lang="en-US" altLang="en-US" dirty="0">
                <a:solidFill>
                  <a:srgbClr val="000000"/>
                </a:solidFill>
              </a:rPr>
              <a:t>Project Bundling can help increase the performance of all three legs of the construction “stool,” time, cost, and quality.  </a:t>
            </a:r>
          </a:p>
          <a:p>
            <a:pPr marL="664488" lvl="1" indent="-181225" defTabSz="966529" eaLnBrk="1" hangingPunct="1">
              <a:buFont typeface="Arial" panose="020B0604020202020204" pitchFamily="34" charset="0"/>
              <a:buChar char="•"/>
              <a:defRPr/>
            </a:pPr>
            <a:r>
              <a:rPr lang="en-US" altLang="en-US" dirty="0">
                <a:solidFill>
                  <a:srgbClr val="000000"/>
                </a:solidFill>
              </a:rPr>
              <a:t>It is intuitive that only having to do the paperwork for one contract will make that process go five times faster than for five individual projects.  </a:t>
            </a:r>
          </a:p>
          <a:p>
            <a:pPr marL="664488" lvl="1" indent="-181225" defTabSz="966529" eaLnBrk="1" hangingPunct="1">
              <a:buFont typeface="Arial" panose="020B0604020202020204" pitchFamily="34" charset="0"/>
              <a:buChar char="•"/>
              <a:defRPr/>
            </a:pPr>
            <a:r>
              <a:rPr lang="en-US" altLang="en-US" dirty="0">
                <a:solidFill>
                  <a:srgbClr val="000000"/>
                </a:solidFill>
              </a:rPr>
              <a:t>Also intuitive to anyone with the most basic understanding of economics is that purchasing the necessary materials for five projects will get one a better price than if one is buying materials for a single project.  </a:t>
            </a:r>
          </a:p>
          <a:p>
            <a:pPr marL="664488" lvl="1" indent="-181225" defTabSz="966529" eaLnBrk="1" hangingPunct="1">
              <a:buFont typeface="Arial" panose="020B0604020202020204" pitchFamily="34" charset="0"/>
              <a:buChar char="•"/>
              <a:defRPr/>
            </a:pPr>
            <a:r>
              <a:rPr lang="en-US" altLang="en-US" dirty="0">
                <a:solidFill>
                  <a:srgbClr val="000000"/>
                </a:solidFill>
              </a:rPr>
              <a:t>Finally, quality is enhanced, along with speed, as work crews perform the same projects over and over in five projects instead of for one.  </a:t>
            </a:r>
          </a:p>
          <a:p>
            <a:pPr defTabSz="966529" eaLnBrk="1" hangingPunct="1">
              <a:defRPr/>
            </a:pPr>
            <a:endParaRPr lang="en-US" altLang="en-US" dirty="0">
              <a:solidFill>
                <a:srgbClr val="000000"/>
              </a:solidFill>
            </a:endParaRPr>
          </a:p>
          <a:p>
            <a:pPr marL="181225" indent="-181225" defTabSz="966529" eaLnBrk="1" hangingPunct="1">
              <a:buFont typeface="Arial" panose="020B0604020202020204" pitchFamily="34" charset="0"/>
              <a:buChar char="•"/>
              <a:defRPr/>
            </a:pPr>
            <a:r>
              <a:rPr lang="en-US" altLang="en-US" dirty="0">
                <a:solidFill>
                  <a:srgbClr val="000000"/>
                </a:solidFill>
              </a:rPr>
              <a:t>And, of course, everything improves when the relationships between project personnel improve through familiarity; and improved relationships lead to improved collaboration.</a:t>
            </a:r>
          </a:p>
          <a:p>
            <a:pPr marL="181225" indent="-181225" defTabSz="966529" eaLnBrk="1" hangingPunct="1">
              <a:buFont typeface="Arial" panose="020B0604020202020204" pitchFamily="34" charset="0"/>
              <a:buChar char="•"/>
              <a:defRPr/>
            </a:pPr>
            <a:endParaRPr lang="en-US" altLang="en-US" dirty="0">
              <a:solidFill>
                <a:srgbClr val="000000"/>
              </a:solidFill>
            </a:endParaRPr>
          </a:p>
        </p:txBody>
      </p:sp>
      <p:sp>
        <p:nvSpPr>
          <p:cNvPr id="4" name="Slide Number Placeholder 3"/>
          <p:cNvSpPr>
            <a:spLocks noGrp="1"/>
          </p:cNvSpPr>
          <p:nvPr>
            <p:ph type="sldNum" sz="quarter" idx="10"/>
          </p:nvPr>
        </p:nvSpPr>
        <p:spPr/>
        <p:txBody>
          <a:bodyPr/>
          <a:lstStyle/>
          <a:p>
            <a:pPr>
              <a:defRPr/>
            </a:pPr>
            <a:fld id="{5D6048EA-087E-4279-B793-139EB4B39A33}" type="slidenum">
              <a:rPr lang="en-US" altLang="en-US" smtClean="0"/>
              <a:pPr>
                <a:defRPr/>
              </a:pPr>
              <a:t>11</a:t>
            </a:fld>
            <a:endParaRPr lang="en-US" altLang="en-US" dirty="0"/>
          </a:p>
        </p:txBody>
      </p:sp>
    </p:spTree>
    <p:extLst>
      <p:ext uri="{BB962C8B-B14F-4D97-AF65-F5344CB8AC3E}">
        <p14:creationId xmlns:p14="http://schemas.microsoft.com/office/powerpoint/2010/main" val="2764913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1:00</a:t>
            </a:r>
          </a:p>
          <a:p>
            <a:pPr defTabSz="966529" eaLnBrk="1" hangingPunct="1">
              <a:defRPr/>
            </a:pPr>
            <a:r>
              <a:rPr lang="en-US" altLang="en-US" b="1" dirty="0">
                <a:solidFill>
                  <a:srgbClr val="000000"/>
                </a:solidFill>
              </a:rPr>
              <a:t>Key message: </a:t>
            </a:r>
            <a:r>
              <a:rPr lang="pt-BR" altLang="en-US" dirty="0">
                <a:solidFill>
                  <a:srgbClr val="000000"/>
                </a:solidFill>
              </a:rPr>
              <a:t>Why is Project Bundling important</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See below </a:t>
            </a:r>
          </a:p>
          <a:p>
            <a:pPr defTabSz="966529" eaLnBrk="1" hangingPunct="1">
              <a:defRPr/>
            </a:pPr>
            <a:r>
              <a:rPr lang="en-US" altLang="en-US" b="1" dirty="0">
                <a:solidFill>
                  <a:srgbClr val="000000"/>
                </a:solidFill>
              </a:rPr>
              <a:t>Interaction</a:t>
            </a:r>
            <a:r>
              <a:rPr lang="en-US" altLang="en-US" dirty="0">
                <a:solidFill>
                  <a:srgbClr val="000000"/>
                </a:solidFill>
              </a:rPr>
              <a:t>: lecture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n/a</a:t>
            </a:r>
          </a:p>
          <a:p>
            <a:pPr defTabSz="966529" eaLnBrk="1" hangingPunct="1">
              <a:defRPr/>
            </a:pPr>
            <a:endParaRPr lang="en-US" altLang="en-US" b="1" dirty="0">
              <a:solidFill>
                <a:srgbClr val="000000"/>
              </a:solidFill>
            </a:endParaRPr>
          </a:p>
          <a:p>
            <a:endParaRPr lang="en-US" dirty="0"/>
          </a:p>
          <a:p>
            <a:pPr marL="181225" indent="-181225">
              <a:buFont typeface="Arial" panose="020B0604020202020204" pitchFamily="34" charset="0"/>
              <a:buChar char="•"/>
            </a:pPr>
            <a:r>
              <a:rPr lang="en-US" dirty="0"/>
              <a:t>There are several reasons that Project Bundling is important.  </a:t>
            </a:r>
          </a:p>
          <a:p>
            <a:pPr marL="664488" lvl="1" indent="-181225">
              <a:buFont typeface="Arial" panose="020B0604020202020204" pitchFamily="34" charset="0"/>
              <a:buChar char="•"/>
            </a:pPr>
            <a:r>
              <a:rPr lang="en-US" dirty="0"/>
              <a:t>First, the US infrastructure is in really bad shape, and money is scarce.</a:t>
            </a:r>
            <a:r>
              <a:rPr lang="en-US" baseline="0" dirty="0"/>
              <a:t>  </a:t>
            </a:r>
          </a:p>
          <a:p>
            <a:pPr marL="664488" lvl="1" indent="-181225">
              <a:buFont typeface="Arial" panose="020B0604020202020204" pitchFamily="34" charset="0"/>
              <a:buChar char="•"/>
            </a:pPr>
            <a:r>
              <a:rPr lang="en-US" baseline="0" dirty="0"/>
              <a:t>So, at the time when we most need to be fixing or replacing our roads and bridges, there is less money than ever by which to get it done.  </a:t>
            </a:r>
          </a:p>
          <a:p>
            <a:pPr marL="664488" lvl="1" indent="-181225">
              <a:buFont typeface="Arial" panose="020B0604020202020204" pitchFamily="34" charset="0"/>
              <a:buChar char="•"/>
            </a:pPr>
            <a:r>
              <a:rPr lang="en-US" baseline="0" dirty="0"/>
              <a:t>Whether the goal is to get projects built faster, or to get projects built more efficiently and for less money, Project Bundling can be the answer, or at least an answer.</a:t>
            </a:r>
          </a:p>
          <a:p>
            <a:endParaRPr lang="en-US" baseline="0" dirty="0"/>
          </a:p>
          <a:p>
            <a:pPr marL="181225" indent="-181225">
              <a:buFont typeface="Arial" panose="020B0604020202020204" pitchFamily="34" charset="0"/>
              <a:buChar char="•"/>
            </a:pPr>
            <a:r>
              <a:rPr lang="en-US" baseline="0" dirty="0"/>
              <a:t>In those rare circumstances when an agency has money that must be spent quickly or lost, Project Bundling can be a godsend.  </a:t>
            </a:r>
          </a:p>
          <a:p>
            <a:pPr marL="664488" lvl="1" indent="-181225">
              <a:buFont typeface="Arial" panose="020B0604020202020204" pitchFamily="34" charset="0"/>
              <a:buChar char="•"/>
            </a:pPr>
            <a:r>
              <a:rPr lang="en-US" baseline="0" dirty="0"/>
              <a:t>This sort of thing happens more often at the county or municipal level than at the state level but is sometimes a reality that must be dealt with.  </a:t>
            </a:r>
          </a:p>
          <a:p>
            <a:pPr marL="664488" lvl="1" indent="-181225">
              <a:buFont typeface="Arial" panose="020B0604020202020204" pitchFamily="34" charset="0"/>
              <a:buChar char="•"/>
            </a:pPr>
            <a:r>
              <a:rPr lang="en-US" baseline="0" dirty="0"/>
              <a:t>Teaming Project Bundling with a fast and flexible delivery system such as CM/GC can sometimes make miracles happen.</a:t>
            </a:r>
          </a:p>
          <a:p>
            <a:pPr marL="0" lvl="1"/>
            <a:endParaRPr lang="en-US" b="0" baseline="0" dirty="0"/>
          </a:p>
          <a:p>
            <a:pPr marL="0" lvl="1"/>
            <a:r>
              <a:rPr lang="en-US" b="0" baseline="0" dirty="0"/>
              <a:t>A great example of bundling importance is its use by Tribal  Nations across the country - they have experienced these types of miracles using bundling.  As in, cutting 5-year Capital Improvement Plan down to 1 year and hitting some of the highest production rates in the nation, with extremely limited staffing.  Things that were never possible prior to bundling.</a:t>
            </a:r>
          </a:p>
          <a:p>
            <a:pPr marL="0" lvl="1"/>
            <a:r>
              <a:rPr lang="en-US" b="0" baseline="0" dirty="0"/>
              <a:t>-----</a:t>
            </a:r>
          </a:p>
          <a:p>
            <a:pPr marL="0" lvl="1"/>
            <a:r>
              <a:rPr lang="en-US" b="0" baseline="0" dirty="0"/>
              <a:t>Background:</a:t>
            </a:r>
          </a:p>
          <a:p>
            <a:pPr marL="0" lvl="1"/>
            <a:r>
              <a:rPr lang="en-US" b="0" baseline="0" dirty="0"/>
              <a:t>Source: Infrastructure Report Card: https://infrastructurereportcard.org/.  Last accessed, 27 August 2021</a:t>
            </a:r>
          </a:p>
        </p:txBody>
      </p:sp>
      <p:sp>
        <p:nvSpPr>
          <p:cNvPr id="4" name="Slide Number Placeholder 3"/>
          <p:cNvSpPr>
            <a:spLocks noGrp="1"/>
          </p:cNvSpPr>
          <p:nvPr>
            <p:ph type="sldNum" sz="quarter" idx="10"/>
          </p:nvPr>
        </p:nvSpPr>
        <p:spPr/>
        <p:txBody>
          <a:bodyPr/>
          <a:lstStyle/>
          <a:p>
            <a:pPr>
              <a:defRPr/>
            </a:pPr>
            <a:fld id="{5D6048EA-087E-4279-B793-139EB4B39A33}" type="slidenum">
              <a:rPr lang="en-US" altLang="en-US" smtClean="0"/>
              <a:pPr>
                <a:defRPr/>
              </a:pPr>
              <a:t>12</a:t>
            </a:fld>
            <a:endParaRPr lang="en-US" altLang="en-US" dirty="0"/>
          </a:p>
        </p:txBody>
      </p:sp>
    </p:spTree>
    <p:extLst>
      <p:ext uri="{BB962C8B-B14F-4D97-AF65-F5344CB8AC3E}">
        <p14:creationId xmlns:p14="http://schemas.microsoft.com/office/powerpoint/2010/main" val="2761842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0:30</a:t>
            </a:r>
          </a:p>
          <a:p>
            <a:pPr defTabSz="966529" eaLnBrk="1" hangingPunct="1">
              <a:defRPr/>
            </a:pPr>
            <a:r>
              <a:rPr lang="en-US" altLang="en-US" b="1" dirty="0">
                <a:solidFill>
                  <a:srgbClr val="000000"/>
                </a:solidFill>
              </a:rPr>
              <a:t>Key message: </a:t>
            </a:r>
            <a:r>
              <a:rPr lang="pt-BR" altLang="en-US" dirty="0">
                <a:solidFill>
                  <a:srgbClr val="000000"/>
                </a:solidFill>
              </a:rPr>
              <a:t>Why is Project Bundling – savings example</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See below </a:t>
            </a:r>
          </a:p>
          <a:p>
            <a:pPr defTabSz="966529" eaLnBrk="1" hangingPunct="1">
              <a:defRPr/>
            </a:pPr>
            <a:r>
              <a:rPr lang="en-US" altLang="en-US" b="1" dirty="0">
                <a:solidFill>
                  <a:srgbClr val="000000"/>
                </a:solidFill>
              </a:rPr>
              <a:t>Interaction</a:t>
            </a:r>
            <a:r>
              <a:rPr lang="en-US" altLang="en-US" dirty="0">
                <a:solidFill>
                  <a:srgbClr val="000000"/>
                </a:solidFill>
              </a:rPr>
              <a:t>: lecture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FHWA</a:t>
            </a:r>
          </a:p>
          <a:p>
            <a:endParaRPr lang="en-US" dirty="0"/>
          </a:p>
          <a:p>
            <a:r>
              <a:rPr lang="en-US" dirty="0"/>
              <a:t>Why do agencies bundle?</a:t>
            </a:r>
          </a:p>
          <a:p>
            <a:r>
              <a:rPr lang="en-US" dirty="0"/>
              <a:t>Here are two info graphics documenting savings realized by Indiana DOT and the City of Oakwood GA.</a:t>
            </a:r>
          </a:p>
          <a:p>
            <a:r>
              <a:rPr lang="en-US" dirty="0"/>
              <a:t>INDOT’s has used advanced project bundling, utilizing machine learning to help identify appropriate bundles to save an estimate $108 Million over 4-years; that translates into an addition $108 in additional projects that can now be constructed.</a:t>
            </a:r>
          </a:p>
          <a:p>
            <a:r>
              <a:rPr lang="en-US" dirty="0"/>
              <a:t>The City of Oakwood Georgia bundled with two other neighboring cities to significantly reduce their paving project costs.</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5D6048EA-087E-4279-B793-139EB4B39A33}" type="slidenum">
              <a:rPr lang="en-US" altLang="en-US" smtClean="0"/>
              <a:pPr>
                <a:defRPr/>
              </a:pPr>
              <a:t>13</a:t>
            </a:fld>
            <a:endParaRPr lang="en-US" altLang="en-US" dirty="0"/>
          </a:p>
        </p:txBody>
      </p:sp>
    </p:spTree>
    <p:extLst>
      <p:ext uri="{BB962C8B-B14F-4D97-AF65-F5344CB8AC3E}">
        <p14:creationId xmlns:p14="http://schemas.microsoft.com/office/powerpoint/2010/main" val="3106789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0:30</a:t>
            </a:r>
          </a:p>
          <a:p>
            <a:pPr defTabSz="966529" eaLnBrk="1" hangingPunct="1">
              <a:defRPr/>
            </a:pPr>
            <a:r>
              <a:rPr lang="en-US" altLang="en-US" b="1" dirty="0">
                <a:solidFill>
                  <a:srgbClr val="000000"/>
                </a:solidFill>
              </a:rPr>
              <a:t>Key message: </a:t>
            </a:r>
            <a:r>
              <a:rPr lang="pt-BR" altLang="en-US" dirty="0">
                <a:solidFill>
                  <a:srgbClr val="000000"/>
                </a:solidFill>
              </a:rPr>
              <a:t>More on why to bundle</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none</a:t>
            </a:r>
          </a:p>
          <a:p>
            <a:pPr defTabSz="966529" eaLnBrk="1" hangingPunct="1">
              <a:defRPr/>
            </a:pPr>
            <a:r>
              <a:rPr lang="en-US" altLang="en-US" b="1" dirty="0">
                <a:solidFill>
                  <a:srgbClr val="000000"/>
                </a:solidFill>
              </a:rPr>
              <a:t>Interaction</a:t>
            </a:r>
            <a:r>
              <a:rPr lang="en-US" altLang="en-US" dirty="0">
                <a:solidFill>
                  <a:srgbClr val="000000"/>
                </a:solidFill>
              </a:rPr>
              <a:t>: lecture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n/a</a:t>
            </a:r>
          </a:p>
          <a:p>
            <a:pPr defTabSz="966529" eaLnBrk="1" hangingPunct="1">
              <a:defRPr/>
            </a:pPr>
            <a:endParaRPr lang="en-US" altLang="en-US" b="1" dirty="0">
              <a:solidFill>
                <a:srgbClr val="000000"/>
              </a:solidFill>
            </a:endParaRPr>
          </a:p>
          <a:p>
            <a:pPr defTabSz="966529" eaLnBrk="1" hangingPunct="1">
              <a:defRPr/>
            </a:pPr>
            <a:endParaRPr lang="en-US" altLang="en-US" dirty="0">
              <a:solidFill>
                <a:srgbClr val="000000"/>
              </a:solidFill>
            </a:endParaRPr>
          </a:p>
          <a:p>
            <a:pPr defTabSz="966529" eaLnBrk="1" hangingPunct="1">
              <a:defRPr/>
            </a:pPr>
            <a:r>
              <a:rPr lang="en-US" altLang="en-US" dirty="0">
                <a:solidFill>
                  <a:srgbClr val="000000"/>
                </a:solidFill>
              </a:rPr>
              <a:t>A different question than “Why should a project be part of a bundle?” - that will be discussed later.</a:t>
            </a:r>
          </a:p>
          <a:p>
            <a:pPr defTabSz="966529" eaLnBrk="1" hangingPunct="1">
              <a:defRPr/>
            </a:pPr>
            <a:endParaRPr lang="en-US" altLang="en-US" dirty="0">
              <a:solidFill>
                <a:srgbClr val="000000"/>
              </a:solidFill>
            </a:endParaRPr>
          </a:p>
          <a:p>
            <a:pPr defTabSz="966529" eaLnBrk="1" hangingPunct="1">
              <a:defRPr/>
            </a:pPr>
            <a:r>
              <a:rPr lang="en-US" altLang="en-US" dirty="0">
                <a:solidFill>
                  <a:srgbClr val="000000"/>
                </a:solidFill>
              </a:rPr>
              <a:t>This question is about standard operating procedure, tied back to an agency’s overall agency goals and objectives and how project bundling may help achieve them (the project bundling success definitions we just discussed).</a:t>
            </a:r>
          </a:p>
          <a:p>
            <a:pPr defTabSz="966529" eaLnBrk="1" hangingPunct="1">
              <a:defRPr/>
            </a:pPr>
            <a:r>
              <a:rPr lang="en-US" altLang="en-US" dirty="0">
                <a:solidFill>
                  <a:srgbClr val="000000"/>
                </a:solidFill>
              </a:rPr>
              <a:t>An agency should consider the benefits and costs of project bundling and decide whether to join the many agencies that are turning to this innovation to help deliver their maintenance and capital program (environmental permitting, design, and construction).</a:t>
            </a:r>
          </a:p>
          <a:p>
            <a:pPr defTabSz="966529" eaLnBrk="1" hangingPunct="1">
              <a:defRPr/>
            </a:pPr>
            <a:r>
              <a:rPr lang="en-US" altLang="en-US" dirty="0">
                <a:solidFill>
                  <a:srgbClr val="000000"/>
                </a:solidFill>
              </a:rPr>
              <a:t>The answer will not be the same for every agency, as each agency has goals related to their situation, no two agencies are the same, nor do any two face the same problems.</a:t>
            </a:r>
          </a:p>
        </p:txBody>
      </p:sp>
      <p:sp>
        <p:nvSpPr>
          <p:cNvPr id="4" name="Slide Number Placeholder 3"/>
          <p:cNvSpPr>
            <a:spLocks noGrp="1"/>
          </p:cNvSpPr>
          <p:nvPr>
            <p:ph type="sldNum" sz="quarter" idx="10"/>
          </p:nvPr>
        </p:nvSpPr>
        <p:spPr/>
        <p:txBody>
          <a:bodyPr/>
          <a:lstStyle/>
          <a:p>
            <a:pPr>
              <a:defRPr/>
            </a:pPr>
            <a:fld id="{5D6048EA-087E-4279-B793-139EB4B39A33}" type="slidenum">
              <a:rPr lang="en-US" altLang="en-US" smtClean="0"/>
              <a:pPr>
                <a:defRPr/>
              </a:pPr>
              <a:t>14</a:t>
            </a:fld>
            <a:endParaRPr lang="en-US" altLang="en-US" dirty="0"/>
          </a:p>
        </p:txBody>
      </p:sp>
    </p:spTree>
    <p:extLst>
      <p:ext uri="{BB962C8B-B14F-4D97-AF65-F5344CB8AC3E}">
        <p14:creationId xmlns:p14="http://schemas.microsoft.com/office/powerpoint/2010/main" val="2644772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1:00</a:t>
            </a:r>
          </a:p>
          <a:p>
            <a:pPr defTabSz="966529" eaLnBrk="1" hangingPunct="1">
              <a:defRPr/>
            </a:pPr>
            <a:r>
              <a:rPr lang="en-US" altLang="en-US" b="1" dirty="0">
                <a:solidFill>
                  <a:srgbClr val="000000"/>
                </a:solidFill>
              </a:rPr>
              <a:t>Key message: </a:t>
            </a:r>
            <a:r>
              <a:rPr lang="en-US" altLang="en-US" dirty="0">
                <a:solidFill>
                  <a:srgbClr val="000000"/>
                </a:solidFill>
              </a:rPr>
              <a:t>Defining successful project bundling</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Bridge Bundling Guidebook provides more detail</a:t>
            </a:r>
          </a:p>
          <a:p>
            <a:pPr defTabSz="966529" eaLnBrk="1" hangingPunct="1">
              <a:defRPr/>
            </a:pPr>
            <a:r>
              <a:rPr lang="en-US" altLang="en-US" b="1" dirty="0">
                <a:solidFill>
                  <a:srgbClr val="000000"/>
                </a:solidFill>
              </a:rPr>
              <a:t>Interaction</a:t>
            </a:r>
            <a:r>
              <a:rPr lang="en-US" altLang="en-US" dirty="0">
                <a:solidFill>
                  <a:srgbClr val="000000"/>
                </a:solidFill>
              </a:rPr>
              <a:t>: lecture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n/a</a:t>
            </a:r>
          </a:p>
          <a:p>
            <a:pPr defTabSz="966529" eaLnBrk="1" hangingPunct="1">
              <a:defRPr/>
            </a:pPr>
            <a:endParaRPr lang="en-US" altLang="en-US" b="1" dirty="0">
              <a:solidFill>
                <a:srgbClr val="000000"/>
              </a:solidFill>
            </a:endParaRPr>
          </a:p>
          <a:p>
            <a:pPr marL="181225" indent="-181225">
              <a:buFont typeface="Arial" panose="020B0604020202020204" pitchFamily="34" charset="0"/>
              <a:buChar char="•"/>
            </a:pPr>
            <a:r>
              <a:rPr lang="en-US" dirty="0"/>
              <a:t>Define Successful Project Bundling – what should the end state look like?</a:t>
            </a:r>
          </a:p>
          <a:p>
            <a:pPr marL="181225" indent="-181225">
              <a:buFont typeface="Arial" panose="020B0604020202020204" pitchFamily="34" charset="0"/>
              <a:buChar char="•"/>
            </a:pPr>
            <a:r>
              <a:rPr lang="en-US" dirty="0"/>
              <a:t>There are many different reasons to bundle.  Hence, there are many different measures for success.  The question is, “what do you need?”</a:t>
            </a:r>
          </a:p>
          <a:p>
            <a:pPr marL="181225" indent="-181225">
              <a:buFont typeface="Arial" panose="020B0604020202020204" pitchFamily="34" charset="0"/>
              <a:buChar char="•"/>
            </a:pPr>
            <a:r>
              <a:rPr lang="en-US" dirty="0"/>
              <a:t>Research shows that the four reasons most named for having done so, by agencies that have bundled, are related to speed, cost savings, efficiency, and quality.  </a:t>
            </a:r>
          </a:p>
          <a:p>
            <a:pPr marL="181225" indent="-181225">
              <a:buFont typeface="Arial" panose="020B0604020202020204" pitchFamily="34" charset="0"/>
              <a:buChar char="•"/>
            </a:pPr>
            <a:r>
              <a:rPr lang="en-US" dirty="0"/>
              <a:t>There are many reasons for the need for speed.  Sometimes an agency has funds with a due date by which the money must be spent or encumbered or the money is lost.  </a:t>
            </a:r>
          </a:p>
          <a:p>
            <a:pPr marL="664488" lvl="1" indent="-181225">
              <a:buFont typeface="Arial" panose="020B0604020202020204" pitchFamily="34" charset="0"/>
              <a:buChar char="•"/>
            </a:pPr>
            <a:r>
              <a:rPr lang="en-US" dirty="0"/>
              <a:t>Sometimes, facilities are in such poor repair that they are unusable.  </a:t>
            </a:r>
          </a:p>
          <a:p>
            <a:pPr marL="664488" lvl="1" indent="-181225">
              <a:buFont typeface="Arial" panose="020B0604020202020204" pitchFamily="34" charset="0"/>
              <a:buChar char="•"/>
            </a:pPr>
            <a:r>
              <a:rPr lang="en-US" dirty="0"/>
              <a:t>Sometimes important people want a thing built yesterday.  </a:t>
            </a:r>
          </a:p>
          <a:p>
            <a:pPr marL="181225" indent="-181225">
              <a:buFont typeface="Arial" panose="020B0604020202020204" pitchFamily="34" charset="0"/>
              <a:buChar char="•"/>
            </a:pPr>
            <a:r>
              <a:rPr lang="en-US" dirty="0"/>
              <a:t>If the motivation is cost savings, research and experience have shown that repetition of work tasks is a boon to all four issues—speed, cost, efficiency, and quality.  </a:t>
            </a:r>
          </a:p>
          <a:p>
            <a:pPr marL="181225" indent="-181225">
              <a:buFont typeface="Arial" panose="020B0604020202020204" pitchFamily="34" charset="0"/>
              <a:buChar char="•"/>
            </a:pPr>
            <a:r>
              <a:rPr lang="en-US" dirty="0"/>
              <a:t>Of course, as mentioned, the smaller support staff required, and economies of scale will result in cost savings. </a:t>
            </a:r>
          </a:p>
          <a:p>
            <a:pPr defTabSz="966529" eaLnBrk="1" hangingPunct="1">
              <a:defRPr/>
            </a:pPr>
            <a:endParaRPr lang="en-US" altLang="en-US" dirty="0">
              <a:solidFill>
                <a:srgbClr val="000000"/>
              </a:solidFill>
            </a:endParaRPr>
          </a:p>
        </p:txBody>
      </p:sp>
      <p:sp>
        <p:nvSpPr>
          <p:cNvPr id="4" name="Slide Number Placeholder 3"/>
          <p:cNvSpPr>
            <a:spLocks noGrp="1"/>
          </p:cNvSpPr>
          <p:nvPr>
            <p:ph type="sldNum" sz="quarter" idx="10"/>
          </p:nvPr>
        </p:nvSpPr>
        <p:spPr/>
        <p:txBody>
          <a:bodyPr/>
          <a:lstStyle/>
          <a:p>
            <a:pPr>
              <a:defRPr/>
            </a:pPr>
            <a:fld id="{5D6048EA-087E-4279-B793-139EB4B39A33}" type="slidenum">
              <a:rPr lang="en-US" altLang="en-US" smtClean="0"/>
              <a:pPr>
                <a:defRPr/>
              </a:pPr>
              <a:t>15</a:t>
            </a:fld>
            <a:endParaRPr lang="en-US" altLang="en-US" dirty="0"/>
          </a:p>
        </p:txBody>
      </p:sp>
    </p:spTree>
    <p:extLst>
      <p:ext uri="{BB962C8B-B14F-4D97-AF65-F5344CB8AC3E}">
        <p14:creationId xmlns:p14="http://schemas.microsoft.com/office/powerpoint/2010/main" val="3719600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 </a:t>
            </a:r>
            <a:endParaRPr lang="en-US" dirty="0"/>
          </a:p>
          <a:p>
            <a:pPr defTabSz="966529" eaLnBrk="1" hangingPunct="1">
              <a:defRPr/>
            </a:pPr>
            <a:r>
              <a:rPr lang="en-US" altLang="en-US" b="1" dirty="0">
                <a:solidFill>
                  <a:srgbClr val="000000"/>
                </a:solidFill>
              </a:rPr>
              <a:t>Time: </a:t>
            </a:r>
            <a:r>
              <a:rPr lang="en-US" altLang="en-US" dirty="0">
                <a:solidFill>
                  <a:srgbClr val="000000"/>
                </a:solidFill>
              </a:rPr>
              <a:t>1:00</a:t>
            </a:r>
          </a:p>
          <a:p>
            <a:pPr defTabSz="966529" eaLnBrk="1" hangingPunct="1">
              <a:defRPr/>
            </a:pPr>
            <a:r>
              <a:rPr lang="en-US" altLang="en-US" b="1" dirty="0">
                <a:solidFill>
                  <a:srgbClr val="000000"/>
                </a:solidFill>
              </a:rPr>
              <a:t>Key message: </a:t>
            </a:r>
            <a:r>
              <a:rPr lang="en-US" altLang="en-US" dirty="0">
                <a:solidFill>
                  <a:srgbClr val="000000"/>
                </a:solidFill>
              </a:rPr>
              <a:t>Additional successful project bundling definitions</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Bridge Bundling Guidebook provides more detail</a:t>
            </a:r>
          </a:p>
          <a:p>
            <a:pPr defTabSz="966529" eaLnBrk="1" hangingPunct="1">
              <a:defRPr/>
            </a:pPr>
            <a:r>
              <a:rPr lang="en-US" altLang="en-US" b="1" dirty="0">
                <a:solidFill>
                  <a:srgbClr val="000000"/>
                </a:solidFill>
              </a:rPr>
              <a:t>Interaction</a:t>
            </a:r>
            <a:r>
              <a:rPr lang="en-US" altLang="en-US" dirty="0">
                <a:solidFill>
                  <a:srgbClr val="000000"/>
                </a:solidFill>
              </a:rPr>
              <a:t>: lecture, ask question</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n/a</a:t>
            </a:r>
          </a:p>
          <a:p>
            <a:endParaRPr lang="en-US" dirty="0">
              <a:solidFill>
                <a:srgbClr val="000000"/>
              </a:solidFill>
            </a:endParaRPr>
          </a:p>
          <a:p>
            <a:r>
              <a:rPr lang="en-US" dirty="0"/>
              <a:t>Success is defined for each project or program; some goals may include - </a:t>
            </a:r>
          </a:p>
          <a:p>
            <a:pPr marL="664488" lvl="1" indent="-181225">
              <a:buFont typeface="Arial" panose="020B0604020202020204" pitchFamily="34" charset="0"/>
              <a:buChar char="•"/>
            </a:pPr>
            <a:r>
              <a:rPr lang="en-US" dirty="0"/>
              <a:t>Efficiencies: </a:t>
            </a:r>
          </a:p>
          <a:p>
            <a:pPr marL="1147753" lvl="2" indent="-181225">
              <a:buFont typeface="Arial" panose="020B0604020202020204" pitchFamily="34" charset="0"/>
              <a:buChar char="•"/>
            </a:pPr>
            <a:r>
              <a:rPr lang="en-US" dirty="0"/>
              <a:t>The fewer human resources needed the higher the efficiency – e.g., preparing one contract vs. several contracts is more efficient</a:t>
            </a:r>
          </a:p>
          <a:p>
            <a:pPr marL="1147753" lvl="2" indent="-181225">
              <a:buFont typeface="Arial" panose="020B0604020202020204" pitchFamily="34" charset="0"/>
              <a:buChar char="•"/>
            </a:pPr>
            <a:r>
              <a:rPr lang="en-US" dirty="0"/>
              <a:t>Seeking approval internal and external for one contract is more efficient than for multiple contracts.</a:t>
            </a:r>
          </a:p>
          <a:p>
            <a:pPr marL="1147753" lvl="2" indent="-181225">
              <a:buFont typeface="Arial" panose="020B0604020202020204" pitchFamily="34" charset="0"/>
              <a:buChar char="•"/>
            </a:pPr>
            <a:r>
              <a:rPr lang="en-US" dirty="0"/>
              <a:t>And then there is repetition, repetition, repetition – which leads to efficiencies and streamlined processes that should result in higher quality – the more you do an “activity” the better you become at it.</a:t>
            </a:r>
          </a:p>
          <a:p>
            <a:pPr marL="666905" lvl="2" indent="-181225">
              <a:buFont typeface="Arial" panose="020B0604020202020204" pitchFamily="34" charset="0"/>
              <a:buChar char="•"/>
            </a:pPr>
            <a:r>
              <a:rPr lang="en-US" dirty="0"/>
              <a:t>Quality:</a:t>
            </a:r>
          </a:p>
          <a:p>
            <a:pPr marL="1150170" lvl="3" indent="-181225">
              <a:buFont typeface="Arial" panose="020B0604020202020204" pitchFamily="34" charset="0"/>
              <a:buChar char="•"/>
            </a:pPr>
            <a:r>
              <a:rPr lang="en-US" dirty="0"/>
              <a:t>Again, improved quality through repetition of work – the more you do the same type of work, the better you become at it.</a:t>
            </a:r>
          </a:p>
          <a:p>
            <a:pPr defTabSz="966529" eaLnBrk="1" hangingPunct="1">
              <a:defRPr/>
            </a:pPr>
            <a:endParaRPr lang="en-US" altLang="en-US" b="1" dirty="0">
              <a:solidFill>
                <a:srgbClr val="000000"/>
              </a:solidFill>
            </a:endParaRPr>
          </a:p>
          <a:p>
            <a:pPr defTabSz="966529" eaLnBrk="1" hangingPunct="1">
              <a:defRPr/>
            </a:pPr>
            <a:r>
              <a:rPr lang="en-US" altLang="en-US" b="1" dirty="0">
                <a:solidFill>
                  <a:srgbClr val="000000"/>
                </a:solidFill>
              </a:rPr>
              <a:t>Instructor:  Go through bullets, ask the students what could some “other” success definitions include?</a:t>
            </a:r>
            <a:endParaRPr lang="en-US" altLang="en-US" dirty="0">
              <a:solidFill>
                <a:srgbClr val="000000"/>
              </a:solidFill>
            </a:endParaRPr>
          </a:p>
          <a:p>
            <a:pPr defTabSz="966529" eaLnBrk="1" hangingPunct="1">
              <a:defRPr/>
            </a:pPr>
            <a:r>
              <a:rPr lang="en-US" altLang="en-US" dirty="0">
                <a:solidFill>
                  <a:srgbClr val="000000"/>
                </a:solidFill>
              </a:rPr>
              <a:t>(For example, creating jobs/economic recovery</a:t>
            </a:r>
            <a:r>
              <a:rPr lang="en-US" dirty="0"/>
              <a:t>, broad scale safety improvements, emergency response, collaboration with other agencies, etc.)</a:t>
            </a:r>
          </a:p>
          <a:p>
            <a:pPr defTabSz="966529" eaLnBrk="1" hangingPunct="1">
              <a:defRPr/>
            </a:pPr>
            <a:r>
              <a:rPr lang="en-US" dirty="0"/>
              <a:t>From Osceola County in Florida, “we needed all of these projects off the books to build / restore our credibility as a highway department”.  Question is did we obtain this success and rapidly takes these projects off the books ahead of schedule and under budget?</a:t>
            </a:r>
          </a:p>
          <a:p>
            <a:pPr defTabSz="966529" eaLnBrk="1" hangingPunct="1">
              <a:defRPr/>
            </a:pPr>
            <a:endParaRPr lang="en-US" altLang="en-US" dirty="0">
              <a:solidFill>
                <a:srgbClr val="000000"/>
              </a:solidFill>
            </a:endParaRPr>
          </a:p>
        </p:txBody>
      </p:sp>
      <p:sp>
        <p:nvSpPr>
          <p:cNvPr id="4" name="Slide Number Placeholder 3"/>
          <p:cNvSpPr>
            <a:spLocks noGrp="1"/>
          </p:cNvSpPr>
          <p:nvPr>
            <p:ph type="sldNum" sz="quarter" idx="10"/>
          </p:nvPr>
        </p:nvSpPr>
        <p:spPr/>
        <p:txBody>
          <a:bodyPr/>
          <a:lstStyle/>
          <a:p>
            <a:pPr>
              <a:defRPr/>
            </a:pPr>
            <a:fld id="{5D6048EA-087E-4279-B793-139EB4B39A33}" type="slidenum">
              <a:rPr lang="en-US" altLang="en-US" smtClean="0"/>
              <a:pPr>
                <a:defRPr/>
              </a:pPr>
              <a:t>16</a:t>
            </a:fld>
            <a:endParaRPr lang="en-US" altLang="en-US" dirty="0"/>
          </a:p>
        </p:txBody>
      </p:sp>
    </p:spTree>
    <p:extLst>
      <p:ext uri="{BB962C8B-B14F-4D97-AF65-F5344CB8AC3E}">
        <p14:creationId xmlns:p14="http://schemas.microsoft.com/office/powerpoint/2010/main" val="3281520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1:30</a:t>
            </a:r>
          </a:p>
          <a:p>
            <a:pPr defTabSz="966529" eaLnBrk="1" hangingPunct="1">
              <a:defRPr/>
            </a:pPr>
            <a:r>
              <a:rPr lang="en-US" altLang="en-US" b="1" dirty="0">
                <a:solidFill>
                  <a:srgbClr val="000000"/>
                </a:solidFill>
              </a:rPr>
              <a:t>Key message: </a:t>
            </a:r>
            <a:r>
              <a:rPr lang="en-US" altLang="en-US" dirty="0">
                <a:solidFill>
                  <a:srgbClr val="000000"/>
                </a:solidFill>
              </a:rPr>
              <a:t>Bundling Benefits and Considerations</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See below</a:t>
            </a:r>
          </a:p>
          <a:p>
            <a:pPr defTabSz="966529" eaLnBrk="1" hangingPunct="1">
              <a:defRPr/>
            </a:pPr>
            <a:r>
              <a:rPr lang="en-US" altLang="en-US" b="1" dirty="0">
                <a:solidFill>
                  <a:srgbClr val="000000"/>
                </a:solidFill>
              </a:rPr>
              <a:t>Interaction</a:t>
            </a:r>
            <a:r>
              <a:rPr lang="en-US" altLang="en-US" dirty="0">
                <a:solidFill>
                  <a:srgbClr val="000000"/>
                </a:solidFill>
              </a:rPr>
              <a:t>: lecture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FHWA, previously approved slide BBG. </a:t>
            </a:r>
          </a:p>
          <a:p>
            <a:pPr defTabSz="966529" eaLnBrk="1" hangingPunct="1">
              <a:defRPr/>
            </a:pPr>
            <a:endParaRPr lang="en-US" altLang="en-US" dirty="0">
              <a:solidFill>
                <a:srgbClr val="000000"/>
              </a:solidFill>
            </a:endParaRPr>
          </a:p>
          <a:p>
            <a:r>
              <a:rPr lang="en-US" dirty="0"/>
              <a:t>This table summarizes the benefits and items to consider for bundling transportation infrastructure projects.  Let’s discuss a few:</a:t>
            </a:r>
          </a:p>
          <a:p>
            <a:r>
              <a:rPr lang="en-US" dirty="0"/>
              <a:t> </a:t>
            </a:r>
          </a:p>
          <a:p>
            <a:pPr marL="0" lvl="1" indent="-241632">
              <a:buAutoNum type="arabicPeriod"/>
            </a:pPr>
            <a:r>
              <a:rPr lang="en-US" dirty="0"/>
              <a:t>Bundling benefits can be much more than construction efficiencies, for example the idea of coordinating the NEPA and environmental permitting processes is an exciting opportunity to save time, money, and resources. </a:t>
            </a:r>
          </a:p>
          <a:p>
            <a:endParaRPr lang="en-US" dirty="0"/>
          </a:p>
          <a:p>
            <a:r>
              <a:rPr lang="en-US" dirty="0"/>
              <a:t>2. Agencies, or owners, working together.  This can happen anywhere, but a common example is a small town or county with limited assets of one type, where traditionally they would improve one location at a time. What if they combined their project with one from a neighboring town or county, or with one at the state level – and shared the benefits, the efficiencies by bundling their projects? It can also assist with other departments working together.  As in, a housing department may bundle projects with the roads department thereby gaining efficiencies and eliminating the need for both departments to each manage and contract their programs separately.</a:t>
            </a:r>
          </a:p>
          <a:p>
            <a:endParaRPr lang="en-US" dirty="0"/>
          </a:p>
          <a:p>
            <a:r>
              <a:rPr lang="en-US" dirty="0"/>
              <a:t>3. As for considerations, there are many.</a:t>
            </a:r>
            <a:r>
              <a:rPr lang="en-US" baseline="0" dirty="0"/>
              <a:t> </a:t>
            </a:r>
            <a:r>
              <a:rPr lang="en-US" dirty="0"/>
              <a:t> For example – are the work types being bundled similar enough to gain efficiencies?  If not so similar, are they</a:t>
            </a:r>
            <a:r>
              <a:rPr lang="en-US" baseline="0" dirty="0"/>
              <a:t> close together?  </a:t>
            </a:r>
            <a:r>
              <a:rPr lang="en-US" dirty="0"/>
              <a:t>Are they mutually dependent?</a:t>
            </a:r>
          </a:p>
          <a:p>
            <a:endParaRPr lang="en-US" dirty="0"/>
          </a:p>
          <a:p>
            <a:pPr marL="181225" indent="-181225">
              <a:buFont typeface="Arial" panose="020B0604020202020204" pitchFamily="34" charset="0"/>
              <a:buChar char="•"/>
            </a:pPr>
            <a:r>
              <a:rPr lang="en-US" dirty="0"/>
              <a:t>As an example of an advantage to bundling in construction</a:t>
            </a:r>
            <a:r>
              <a:rPr lang="en-US" baseline="0" dirty="0"/>
              <a:t> . . . </a:t>
            </a:r>
            <a:r>
              <a:rPr lang="en-US" dirty="0"/>
              <a:t>a contractor can work on a project until running into a delay, which under normal circumstances will result in inactive workers and equipment, and a claim for damages.  When working on a bundle, if a contractor is delayed by, say, a utility company failing to honor its obligations to move a line, the contractor can simply move their crews and equipment to another project within the bundle, and continue working.</a:t>
            </a:r>
          </a:p>
          <a:p>
            <a:pPr marL="181225" indent="-181225">
              <a:buFont typeface="Arial" panose="020B0604020202020204" pitchFamily="34" charset="0"/>
              <a:buChar char="•"/>
            </a:pPr>
            <a:r>
              <a:rPr lang="en-US" dirty="0"/>
              <a:t>In some cases the distance apart may be a benefit. If jobs are spread out and logistically challenging, bundling can improve efficiencies in mobilizing out to these remote sites when normally, mobilization may be too expensive to</a:t>
            </a:r>
            <a:r>
              <a:rPr lang="en-US" baseline="0" dirty="0"/>
              <a:t> warrant that project’s inclusion in the Work Plan</a:t>
            </a:r>
            <a:r>
              <a:rPr lang="en-US" dirty="0"/>
              <a:t>.</a:t>
            </a:r>
          </a:p>
          <a:p>
            <a:r>
              <a:rPr lang="en-US" dirty="0"/>
              <a:t>-----</a:t>
            </a:r>
          </a:p>
          <a:p>
            <a:r>
              <a:rPr lang="en-US" b="0" dirty="0"/>
              <a:t>Background</a:t>
            </a:r>
          </a:p>
          <a:p>
            <a:r>
              <a:rPr lang="en-US" b="0" dirty="0"/>
              <a:t>Source:  FHWA Bridge Bundling Guide, p. 19</a:t>
            </a:r>
          </a:p>
        </p:txBody>
      </p:sp>
      <p:sp>
        <p:nvSpPr>
          <p:cNvPr id="4" name="Slide Number Placeholder 3"/>
          <p:cNvSpPr>
            <a:spLocks noGrp="1"/>
          </p:cNvSpPr>
          <p:nvPr>
            <p:ph type="sldNum" sz="quarter" idx="5"/>
          </p:nvPr>
        </p:nvSpPr>
        <p:spPr/>
        <p:txBody>
          <a:bodyPr/>
          <a:lstStyle/>
          <a:p>
            <a:fld id="{09C9B687-F551-47B0-BB3F-D8AEB12A16ED}" type="slidenum">
              <a:rPr lang="en-US" smtClean="0"/>
              <a:t>17</a:t>
            </a:fld>
            <a:endParaRPr lang="en-US" dirty="0"/>
          </a:p>
        </p:txBody>
      </p:sp>
    </p:spTree>
    <p:extLst>
      <p:ext uri="{BB962C8B-B14F-4D97-AF65-F5344CB8AC3E}">
        <p14:creationId xmlns:p14="http://schemas.microsoft.com/office/powerpoint/2010/main" val="1133824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0:15</a:t>
            </a:r>
          </a:p>
          <a:p>
            <a:pPr defTabSz="966529" eaLnBrk="1" hangingPunct="1">
              <a:defRPr/>
            </a:pPr>
            <a:r>
              <a:rPr lang="en-US" altLang="en-US" b="1" dirty="0">
                <a:solidFill>
                  <a:srgbClr val="000000"/>
                </a:solidFill>
              </a:rPr>
              <a:t>Key message: </a:t>
            </a:r>
            <a:r>
              <a:rPr lang="pt-BR" altLang="en-US" dirty="0">
                <a:solidFill>
                  <a:srgbClr val="000000"/>
                </a:solidFill>
              </a:rPr>
              <a:t>Begin agenda item #3, LO #3</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Sponsored by FHWA, an EDC-5 innovation initiative</a:t>
            </a:r>
          </a:p>
          <a:p>
            <a:pPr defTabSz="966529" eaLnBrk="1" hangingPunct="1">
              <a:defRPr/>
            </a:pPr>
            <a:r>
              <a:rPr lang="en-US" altLang="en-US" b="1" dirty="0">
                <a:solidFill>
                  <a:srgbClr val="000000"/>
                </a:solidFill>
              </a:rPr>
              <a:t>Interaction</a:t>
            </a:r>
            <a:r>
              <a:rPr lang="en-US" altLang="en-US" dirty="0">
                <a:solidFill>
                  <a:srgbClr val="000000"/>
                </a:solidFill>
              </a:rPr>
              <a:t>: lecture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n/a</a:t>
            </a:r>
          </a:p>
          <a:p>
            <a:pPr defTabSz="966529">
              <a:defRPr/>
            </a:pPr>
            <a:endParaRPr lang="en-US" dirty="0">
              <a:solidFill>
                <a:srgbClr val="000000"/>
              </a:solidFill>
            </a:endParaRPr>
          </a:p>
          <a:p>
            <a:pPr marL="181225" indent="-181225">
              <a:buFont typeface="Arial" panose="020B0604020202020204" pitchFamily="34" charset="0"/>
              <a:buChar char="•"/>
            </a:pPr>
            <a:r>
              <a:rPr lang="en-US" dirty="0"/>
              <a:t>Our third agenda item</a:t>
            </a:r>
            <a:r>
              <a:rPr lang="en-US" baseline="0" dirty="0"/>
              <a:t> is ‘</a:t>
            </a:r>
            <a:r>
              <a:rPr lang="en-US" dirty="0"/>
              <a:t>how is project bundling done?”</a:t>
            </a:r>
          </a:p>
          <a:p>
            <a:pPr marL="181225" indent="-181225">
              <a:buFont typeface="Arial" panose="020B0604020202020204" pitchFamily="34" charset="0"/>
              <a:buChar char="•"/>
            </a:pPr>
            <a:r>
              <a:rPr lang="en-US" dirty="0"/>
              <a:t>Our corresponding</a:t>
            </a:r>
            <a:r>
              <a:rPr lang="en-US" baseline="0" dirty="0"/>
              <a:t> </a:t>
            </a:r>
            <a:r>
              <a:rPr lang="en-US" dirty="0"/>
              <a:t>third learning objective is</a:t>
            </a:r>
            <a:r>
              <a:rPr lang="en-US" baseline="0" dirty="0"/>
              <a:t> that each of you should soon be able to describe </a:t>
            </a:r>
            <a:r>
              <a:rPr lang="en-US" dirty="0"/>
              <a:t>how to create a project bundle.</a:t>
            </a:r>
          </a:p>
          <a:p>
            <a:pPr marL="181225" indent="-181225">
              <a:buFont typeface="Arial" panose="020B0604020202020204" pitchFamily="34" charset="0"/>
              <a:buChar char="•"/>
            </a:pPr>
            <a:r>
              <a:rPr lang="en-US" dirty="0"/>
              <a:t>There is</a:t>
            </a:r>
            <a:r>
              <a:rPr lang="en-US" baseline="0" dirty="0"/>
              <a:t> a</a:t>
            </a:r>
            <a:r>
              <a:rPr lang="en-US" dirty="0"/>
              <a:t> 10-step process that has been generated, based on data collected from research and analysis of case studies that we will discuss shortly.  </a:t>
            </a:r>
          </a:p>
          <a:p>
            <a:endParaRPr lang="en-US" dirty="0"/>
          </a:p>
        </p:txBody>
      </p:sp>
      <p:sp>
        <p:nvSpPr>
          <p:cNvPr id="4" name="Slide Number Placeholder 3"/>
          <p:cNvSpPr>
            <a:spLocks noGrp="1"/>
          </p:cNvSpPr>
          <p:nvPr>
            <p:ph type="sldNum" sz="quarter" idx="10"/>
          </p:nvPr>
        </p:nvSpPr>
        <p:spPr/>
        <p:txBody>
          <a:bodyPr/>
          <a:lstStyle/>
          <a:p>
            <a:pPr defTabSz="948507">
              <a:defRPr/>
            </a:pPr>
            <a:fld id="{09C9B687-F551-47B0-BB3F-D8AEB12A16ED}" type="slidenum">
              <a:rPr lang="en-US">
                <a:solidFill>
                  <a:srgbClr val="000000"/>
                </a:solidFill>
              </a:rPr>
              <a:pPr defTabSz="948507">
                <a:defRPr/>
              </a:pPr>
              <a:t>18</a:t>
            </a:fld>
            <a:endParaRPr lang="en-US" dirty="0">
              <a:solidFill>
                <a:srgbClr val="000000"/>
              </a:solidFill>
            </a:endParaRPr>
          </a:p>
        </p:txBody>
      </p:sp>
    </p:spTree>
    <p:extLst>
      <p:ext uri="{BB962C8B-B14F-4D97-AF65-F5344CB8AC3E}">
        <p14:creationId xmlns:p14="http://schemas.microsoft.com/office/powerpoint/2010/main" val="1478786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2:00</a:t>
            </a:r>
          </a:p>
          <a:p>
            <a:pPr defTabSz="966529" eaLnBrk="1" hangingPunct="1">
              <a:defRPr/>
            </a:pPr>
            <a:r>
              <a:rPr lang="en-US" altLang="en-US" b="1" dirty="0">
                <a:solidFill>
                  <a:srgbClr val="000000"/>
                </a:solidFill>
              </a:rPr>
              <a:t>Key message: </a:t>
            </a:r>
            <a:r>
              <a:rPr lang="pt-BR" altLang="en-US" dirty="0">
                <a:solidFill>
                  <a:srgbClr val="000000"/>
                </a:solidFill>
              </a:rPr>
              <a:t>Project Bundling Process</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Bridge Bundling Guidebook and Advanced Project Bundling: A Reference for Getting Started provide more detail. Not every step will be covered in this lecture, for those not covered, or for more detail on each step, please see the BBG and QSR and other resources listed at the end of this lecture.</a:t>
            </a:r>
          </a:p>
          <a:p>
            <a:pPr defTabSz="966529" eaLnBrk="1" hangingPunct="1">
              <a:defRPr/>
            </a:pPr>
            <a:r>
              <a:rPr lang="en-US" altLang="en-US" b="1" dirty="0">
                <a:solidFill>
                  <a:srgbClr val="000000"/>
                </a:solidFill>
              </a:rPr>
              <a:t>Interaction</a:t>
            </a:r>
            <a:r>
              <a:rPr lang="en-US" altLang="en-US" dirty="0">
                <a:solidFill>
                  <a:srgbClr val="000000"/>
                </a:solidFill>
              </a:rPr>
              <a:t>: lecture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FHWA, previously approved slide EDC-5 </a:t>
            </a:r>
          </a:p>
          <a:p>
            <a:pPr defTabSz="966529">
              <a:defRPr/>
            </a:pPr>
            <a:endParaRPr lang="en-US" dirty="0">
              <a:solidFill>
                <a:srgbClr val="000000"/>
              </a:solidFill>
            </a:endParaRPr>
          </a:p>
          <a:p>
            <a:pPr defTabSz="948507">
              <a:defRPr/>
            </a:pPr>
            <a:r>
              <a:rPr lang="en-US" dirty="0">
                <a:solidFill>
                  <a:srgbClr val="000000"/>
                </a:solidFill>
              </a:rPr>
              <a:t>Bundling involves a 10-step process that includes steps that are not necessarily consecutive.  Typically, it is an iterative process. the more successful programs tend to follow these 10 steps.  Even if informally. </a:t>
            </a:r>
          </a:p>
          <a:p>
            <a:pPr defTabSz="948507">
              <a:defRPr/>
            </a:pPr>
            <a:endParaRPr lang="en-US" dirty="0">
              <a:solidFill>
                <a:srgbClr val="000000"/>
              </a:solidFill>
            </a:endParaRPr>
          </a:p>
          <a:p>
            <a:pPr defTabSz="948507">
              <a:defRPr/>
            </a:pPr>
            <a:r>
              <a:rPr lang="en-US" dirty="0">
                <a:solidFill>
                  <a:srgbClr val="000000"/>
                </a:solidFill>
              </a:rPr>
              <a:t>1. Deciding what success looks like in your specific situation is the first step.</a:t>
            </a:r>
          </a:p>
          <a:p>
            <a:pPr defTabSz="948507">
              <a:defRPr/>
            </a:pPr>
            <a:r>
              <a:rPr lang="en-US" dirty="0">
                <a:solidFill>
                  <a:srgbClr val="000000"/>
                </a:solidFill>
              </a:rPr>
              <a:t>2. Every bundling project starts with describing the project goals and objectives, an iterative process that is modified as detailed information becomes available. </a:t>
            </a:r>
          </a:p>
          <a:p>
            <a:pPr defTabSz="948507">
              <a:defRPr/>
            </a:pPr>
            <a:r>
              <a:rPr lang="en-US" dirty="0">
                <a:solidFill>
                  <a:srgbClr val="000000"/>
                </a:solidFill>
              </a:rPr>
              <a:t>3. Identifying potential funding sources or financing options (note there is a difference between funding and financing. Financing is the act of obtaining or furnishing money. Funding is money provided, especially by an organization or government, for a particular purpose. )</a:t>
            </a:r>
          </a:p>
          <a:p>
            <a:pPr defTabSz="948507">
              <a:defRPr/>
            </a:pPr>
            <a:r>
              <a:rPr lang="en-US" dirty="0">
                <a:solidFill>
                  <a:srgbClr val="000000"/>
                </a:solidFill>
              </a:rPr>
              <a:t>4. With the goals identified, a guiding coalition can be established, and a project manager selected.  </a:t>
            </a:r>
          </a:p>
          <a:p>
            <a:pPr defTabSz="948507">
              <a:defRPr/>
            </a:pPr>
            <a:r>
              <a:rPr lang="en-US" dirty="0">
                <a:solidFill>
                  <a:srgbClr val="000000"/>
                </a:solidFill>
              </a:rPr>
              <a:t>5. Moving forward, the process is dependent on understanding the opportunities and threats to achieving the goals and objectives. An initial risk assessment should be conducted, resulting in a risk register that should be updated through the life of the project. Preparing a communication plan outlining stakeholder (internal and external) engagement is beneficial. Identifying the necessary or available funds (existing budgets, new Federal or State sources, or seeking private equity through a P3 arrangement) is obviously critical to placing a limit on the scope of work. Technical issues need to be addressed, including project selection criteria, design standards to be met, ROW to be procured, the environmental approval process, and third-party coordination. </a:t>
            </a:r>
          </a:p>
          <a:p>
            <a:pPr defTabSz="948507">
              <a:defRPr/>
            </a:pPr>
            <a:r>
              <a:rPr lang="en-US" dirty="0">
                <a:solidFill>
                  <a:srgbClr val="000000"/>
                </a:solidFill>
              </a:rPr>
              <a:t>6. A critical step is identifying projects that would fit together.  Work types: recall the more similar the work types the more efficiencies you are likely to gain (ask why this is!)</a:t>
            </a:r>
          </a:p>
          <a:p>
            <a:pPr defTabSz="948507">
              <a:defRPr/>
            </a:pPr>
            <a:r>
              <a:rPr lang="en-US" dirty="0">
                <a:solidFill>
                  <a:srgbClr val="000000"/>
                </a:solidFill>
              </a:rPr>
              <a:t>7. Based on an updated risk analysis, a project delivery system (e.g., D-B-B, IDIQ, CM/GC, D-B, or P3) must be selected. An analysis of the different project delivery systems and selecting the most appropriate system to meet your project goals is essential. The procurement methodology also must be determined (low bid, best value, or QBS). Consideration should be given to incorporating the ATC process in the procurement. There are tools available to help agencies with selection appropriate project delivery methods – such as the FHWA CASE tool (Contracting Alternatives Suitability Evaluator) and the Colorado DOT’s PDSM (Project Delivery Selection Matrix).</a:t>
            </a:r>
          </a:p>
          <a:p>
            <a:pPr defTabSz="948507">
              <a:defRPr/>
            </a:pPr>
            <a:r>
              <a:rPr lang="en-US" dirty="0">
                <a:solidFill>
                  <a:srgbClr val="000000"/>
                </a:solidFill>
              </a:rPr>
              <a:t>8. Bundling environmental reviews, preliminary design, permitting actions can also be very beneficial. For example, seeking Section 106 approval for a group of bridge projects, is likely to be less effort than individual reviews.</a:t>
            </a:r>
          </a:p>
          <a:p>
            <a:pPr defTabSz="948507">
              <a:defRPr/>
            </a:pPr>
            <a:r>
              <a:rPr lang="en-US" dirty="0">
                <a:solidFill>
                  <a:srgbClr val="000000"/>
                </a:solidFill>
              </a:rPr>
              <a:t>9. Now, it’s time to go to construction.  Let’s assemble our bundle and let the contract! How QA will be conducted, and civil rights requirements must be incorporated into the contract documents. </a:t>
            </a:r>
          </a:p>
          <a:p>
            <a:pPr defTabSz="948507">
              <a:defRPr/>
            </a:pPr>
            <a:r>
              <a:rPr lang="en-US" dirty="0">
                <a:solidFill>
                  <a:srgbClr val="000000"/>
                </a:solidFill>
              </a:rPr>
              <a:t>10. As the post-award activities commence and progress, an updated risk assessment can help an agency determine where its resources can best be used. Finally, closing-out the project and capturing lessons learned for future projects is vital to continuous improvement and optimization of the bundling program.</a:t>
            </a:r>
          </a:p>
          <a:p>
            <a:pPr defTabSz="948507">
              <a:defRPr/>
            </a:pPr>
            <a:endParaRPr lang="en-US"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09C9B687-F551-47B0-BB3F-D8AEB12A16ED}" type="slidenum">
              <a:rPr lang="en-US" smtClean="0"/>
              <a:t>19</a:t>
            </a:fld>
            <a:endParaRPr lang="en-US" dirty="0"/>
          </a:p>
        </p:txBody>
      </p:sp>
    </p:spTree>
    <p:extLst>
      <p:ext uri="{BB962C8B-B14F-4D97-AF65-F5344CB8AC3E}">
        <p14:creationId xmlns:p14="http://schemas.microsoft.com/office/powerpoint/2010/main" val="3209472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D6048EA-087E-4279-B793-139EB4B39A33}" type="slidenum">
              <a:rPr lang="en-US" altLang="en-US" smtClean="0"/>
              <a:pPr>
                <a:defRPr/>
              </a:pPr>
              <a:t>2</a:t>
            </a:fld>
            <a:endParaRPr lang="en-US" altLang="en-US" dirty="0"/>
          </a:p>
        </p:txBody>
      </p:sp>
    </p:spTree>
    <p:extLst>
      <p:ext uri="{BB962C8B-B14F-4D97-AF65-F5344CB8AC3E}">
        <p14:creationId xmlns:p14="http://schemas.microsoft.com/office/powerpoint/2010/main" val="1512124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0:30</a:t>
            </a:r>
          </a:p>
          <a:p>
            <a:pPr defTabSz="966529" eaLnBrk="1" hangingPunct="1">
              <a:defRPr/>
            </a:pPr>
            <a:r>
              <a:rPr lang="en-US" altLang="en-US" b="1" dirty="0">
                <a:solidFill>
                  <a:srgbClr val="000000"/>
                </a:solidFill>
              </a:rPr>
              <a:t>Key message: </a:t>
            </a:r>
            <a:r>
              <a:rPr lang="pt-BR" altLang="en-US" dirty="0">
                <a:solidFill>
                  <a:srgbClr val="000000"/>
                </a:solidFill>
              </a:rPr>
              <a:t>Process step 1 – defining success</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Bridge Bundling Guidebook provides more detail</a:t>
            </a:r>
          </a:p>
          <a:p>
            <a:pPr defTabSz="966529" eaLnBrk="1" hangingPunct="1">
              <a:defRPr/>
            </a:pPr>
            <a:r>
              <a:rPr lang="en-US" altLang="en-US" b="1" dirty="0">
                <a:solidFill>
                  <a:srgbClr val="000000"/>
                </a:solidFill>
              </a:rPr>
              <a:t>Interaction</a:t>
            </a:r>
            <a:r>
              <a:rPr lang="en-US" altLang="en-US" dirty="0">
                <a:solidFill>
                  <a:srgbClr val="000000"/>
                </a:solidFill>
              </a:rPr>
              <a:t>: lecture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FHWA, previously approved slide EDC-5 </a:t>
            </a:r>
          </a:p>
          <a:p>
            <a:pPr defTabSz="966529" eaLnBrk="1" hangingPunct="1">
              <a:defRPr/>
            </a:pPr>
            <a:endParaRPr lang="en-US" altLang="en-US" b="1" dirty="0">
              <a:solidFill>
                <a:srgbClr val="000000"/>
              </a:solidFill>
            </a:endParaRPr>
          </a:p>
          <a:p>
            <a:pPr marL="181225" indent="-181225">
              <a:buFont typeface="Arial" panose="020B0604020202020204" pitchFamily="34" charset="0"/>
              <a:buChar char="•"/>
            </a:pPr>
            <a:r>
              <a:rPr lang="en-US" dirty="0"/>
              <a:t>Project bundling is a proven, effective way to both extend the life of fair- and good-condition highways and bridges, and to reduce the number of roads and bridges in poor condition, particularly when coupled with alternative contracting</a:t>
            </a:r>
            <a:r>
              <a:rPr lang="en-US" baseline="0" dirty="0"/>
              <a:t> methods</a:t>
            </a:r>
            <a:r>
              <a:rPr lang="en-US" dirty="0"/>
              <a:t> or a finance strategy. </a:t>
            </a:r>
          </a:p>
          <a:p>
            <a:pPr marL="181225" indent="-181225">
              <a:buFont typeface="Arial" panose="020B0604020202020204" pitchFamily="34" charset="0"/>
              <a:buChar char="•"/>
            </a:pPr>
            <a:r>
              <a:rPr lang="en-US" dirty="0"/>
              <a:t>This step involves you deciding in advance what outcome means success to you for your bundle (i.e., to your organization).</a:t>
            </a:r>
          </a:p>
          <a:p>
            <a:pPr marL="181225" indent="-181225">
              <a:buFont typeface="Arial" panose="020B0604020202020204" pitchFamily="34" charset="0"/>
              <a:buChar char="•"/>
            </a:pPr>
            <a:r>
              <a:rPr lang="en-US" dirty="0"/>
              <a:t>Defining success for a project bundle should be consistently understood from the project manger to agency leadership to stakeholders. This assures that different perspectives and program requirements are met. </a:t>
            </a:r>
          </a:p>
          <a:p>
            <a:pPr marL="181225" indent="-181225">
              <a:buFont typeface="Arial" panose="020B0604020202020204" pitchFamily="34" charset="0"/>
              <a:buChar char="•"/>
            </a:pPr>
            <a:endParaRPr lang="en-US" dirty="0"/>
          </a:p>
          <a:p>
            <a:r>
              <a:rPr lang="en-US" dirty="0"/>
              <a:t>Agenda item #3 will go into more detail and provide case studies of successful bundled projects.</a:t>
            </a:r>
          </a:p>
          <a:p>
            <a:pPr marL="0" lvl="1"/>
            <a:endParaRPr lang="en-US" dirty="0"/>
          </a:p>
          <a:p>
            <a:pPr marL="181225" lvl="1" indent="-18122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966529" fontAlgn="auto">
              <a:spcBef>
                <a:spcPts val="0"/>
              </a:spcBef>
              <a:spcAft>
                <a:spcPts val="0"/>
              </a:spcAft>
              <a:defRPr/>
            </a:pPr>
            <a:fld id="{3094117A-E550-4236-A98D-0A7945B95B1E}" type="slidenum">
              <a:rPr lang="en-US">
                <a:solidFill>
                  <a:prstClr val="black"/>
                </a:solidFill>
                <a:latin typeface="Calibri"/>
              </a:rPr>
              <a:pPr defTabSz="966529" fontAlgn="auto">
                <a:spcBef>
                  <a:spcPts val="0"/>
                </a:spcBef>
                <a:spcAft>
                  <a:spcPts val="0"/>
                </a:spcAft>
                <a:defRPr/>
              </a:pPr>
              <a:t>20</a:t>
            </a:fld>
            <a:endParaRPr lang="en-US" dirty="0">
              <a:solidFill>
                <a:prstClr val="black"/>
              </a:solidFill>
              <a:latin typeface="Calibri"/>
            </a:endParaRPr>
          </a:p>
        </p:txBody>
      </p:sp>
      <p:sp>
        <p:nvSpPr>
          <p:cNvPr id="5" name="Date Placeholder 4">
            <a:extLst>
              <a:ext uri="{FF2B5EF4-FFF2-40B4-BE49-F238E27FC236}">
                <a16:creationId xmlns:a16="http://schemas.microsoft.com/office/drawing/2014/main" id="{E58429FA-F318-4506-BF5D-411274537D43}"/>
              </a:ext>
            </a:extLst>
          </p:cNvPr>
          <p:cNvSpPr>
            <a:spLocks noGrp="1"/>
          </p:cNvSpPr>
          <p:nvPr>
            <p:ph type="dt" idx="1"/>
          </p:nvPr>
        </p:nvSpPr>
        <p:spPr/>
        <p:txBody>
          <a:bodyPr/>
          <a:lstStyle/>
          <a:p>
            <a:pPr defTabSz="966529" fontAlgn="auto">
              <a:spcBef>
                <a:spcPts val="0"/>
              </a:spcBef>
              <a:spcAft>
                <a:spcPts val="0"/>
              </a:spcAft>
              <a:defRPr/>
            </a:pPr>
            <a:r>
              <a:rPr lang="en-US" dirty="0">
                <a:solidFill>
                  <a:prstClr val="black"/>
                </a:solidFill>
                <a:latin typeface="Calibri"/>
              </a:rPr>
              <a:t>8/18/2020</a:t>
            </a:r>
          </a:p>
        </p:txBody>
      </p:sp>
    </p:spTree>
    <p:extLst>
      <p:ext uri="{BB962C8B-B14F-4D97-AF65-F5344CB8AC3E}">
        <p14:creationId xmlns:p14="http://schemas.microsoft.com/office/powerpoint/2010/main" val="6249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0:30</a:t>
            </a:r>
          </a:p>
          <a:p>
            <a:pPr defTabSz="966529" eaLnBrk="1" hangingPunct="1">
              <a:defRPr/>
            </a:pPr>
            <a:r>
              <a:rPr lang="en-US" altLang="en-US" b="1" dirty="0">
                <a:solidFill>
                  <a:srgbClr val="000000"/>
                </a:solidFill>
              </a:rPr>
              <a:t>Key message: </a:t>
            </a:r>
            <a:r>
              <a:rPr lang="pt-BR" altLang="en-US" dirty="0">
                <a:solidFill>
                  <a:srgbClr val="000000"/>
                </a:solidFill>
              </a:rPr>
              <a:t>Potential Success Indicators</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Bridge Bundling Guidebook provides more detail</a:t>
            </a:r>
          </a:p>
          <a:p>
            <a:pPr defTabSz="966529" eaLnBrk="1" hangingPunct="1">
              <a:defRPr/>
            </a:pPr>
            <a:r>
              <a:rPr lang="en-US" altLang="en-US" b="1" dirty="0">
                <a:solidFill>
                  <a:srgbClr val="000000"/>
                </a:solidFill>
              </a:rPr>
              <a:t>Interaction</a:t>
            </a:r>
            <a:r>
              <a:rPr lang="en-US" altLang="en-US" dirty="0">
                <a:solidFill>
                  <a:srgbClr val="000000"/>
                </a:solidFill>
              </a:rPr>
              <a:t>: lecture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n/a</a:t>
            </a:r>
          </a:p>
          <a:p>
            <a:endParaRPr lang="en-US" dirty="0"/>
          </a:p>
          <a:p>
            <a:endParaRPr lang="en-US" dirty="0"/>
          </a:p>
          <a:p>
            <a:r>
              <a:rPr lang="en-US" dirty="0"/>
              <a:t>This slide provides examples of potential indicators of project bundling success.</a:t>
            </a:r>
          </a:p>
          <a:p>
            <a:endParaRPr lang="en-US" dirty="0"/>
          </a:p>
          <a:p>
            <a:r>
              <a:rPr lang="en-US" dirty="0"/>
              <a:t>In summary, project bundling is a proven, effective way to both extend the life of fair- and good-condition assets and to reduce the number of assets in poor condition, particularly when coupled with Alternative Contracting Methods or a finance strategy. </a:t>
            </a:r>
          </a:p>
          <a:p>
            <a:r>
              <a:rPr lang="en-US" dirty="0"/>
              <a:t>It can be used for all types of projects, including preservation and preventive maintenance, rehabilitations, and replacement. </a:t>
            </a:r>
          </a:p>
          <a:p>
            <a:r>
              <a:rPr lang="en-US" dirty="0"/>
              <a:t>This will be demonstrated later in the presentation using several case studies as part of learning objective #3.</a:t>
            </a:r>
          </a:p>
          <a:p>
            <a:endParaRPr lang="en-US" dirty="0"/>
          </a:p>
        </p:txBody>
      </p:sp>
      <p:sp>
        <p:nvSpPr>
          <p:cNvPr id="4" name="Slide Number Placeholder 3"/>
          <p:cNvSpPr>
            <a:spLocks noGrp="1"/>
          </p:cNvSpPr>
          <p:nvPr>
            <p:ph type="sldNum" sz="quarter" idx="5"/>
          </p:nvPr>
        </p:nvSpPr>
        <p:spPr/>
        <p:txBody>
          <a:bodyPr/>
          <a:lstStyle/>
          <a:p>
            <a:pPr>
              <a:defRPr/>
            </a:pPr>
            <a:fld id="{5D6048EA-087E-4279-B793-139EB4B39A33}" type="slidenum">
              <a:rPr lang="en-US" altLang="en-US" smtClean="0"/>
              <a:pPr>
                <a:defRPr/>
              </a:pPr>
              <a:t>21</a:t>
            </a:fld>
            <a:endParaRPr lang="en-US" altLang="en-US" dirty="0"/>
          </a:p>
        </p:txBody>
      </p:sp>
    </p:spTree>
    <p:extLst>
      <p:ext uri="{BB962C8B-B14F-4D97-AF65-F5344CB8AC3E}">
        <p14:creationId xmlns:p14="http://schemas.microsoft.com/office/powerpoint/2010/main" val="2853152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1:30</a:t>
            </a:r>
          </a:p>
          <a:p>
            <a:pPr defTabSz="966529" eaLnBrk="1" hangingPunct="1">
              <a:defRPr/>
            </a:pPr>
            <a:r>
              <a:rPr lang="en-US" altLang="en-US" b="1" dirty="0">
                <a:solidFill>
                  <a:srgbClr val="000000"/>
                </a:solidFill>
              </a:rPr>
              <a:t>Key message: </a:t>
            </a:r>
            <a:r>
              <a:rPr lang="pt-BR" altLang="en-US" dirty="0">
                <a:solidFill>
                  <a:srgbClr val="000000"/>
                </a:solidFill>
              </a:rPr>
              <a:t>Process step 2 – </a:t>
            </a:r>
            <a:r>
              <a:rPr lang="en-US" altLang="en-US" dirty="0">
                <a:solidFill>
                  <a:srgbClr val="000000"/>
                </a:solidFill>
              </a:rPr>
              <a:t>Determine goals &amp; objectives for the bundle </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Bridge Bundling Guidebook provides more detail</a:t>
            </a:r>
          </a:p>
          <a:p>
            <a:pPr defTabSz="966529" eaLnBrk="1" hangingPunct="1">
              <a:defRPr/>
            </a:pPr>
            <a:r>
              <a:rPr lang="en-US" altLang="en-US" b="1" dirty="0">
                <a:solidFill>
                  <a:srgbClr val="000000"/>
                </a:solidFill>
              </a:rPr>
              <a:t>Interaction</a:t>
            </a:r>
            <a:r>
              <a:rPr lang="en-US" altLang="en-US" dirty="0">
                <a:solidFill>
                  <a:srgbClr val="000000"/>
                </a:solidFill>
              </a:rPr>
              <a:t>: lecture, ask students for potential goals and objectives (see below for potential responses or items to start the conversation)</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FHWA, previously approved slide EDC-5 </a:t>
            </a:r>
          </a:p>
          <a:p>
            <a:pPr defTabSz="966529" eaLnBrk="1" hangingPunct="1">
              <a:defRPr/>
            </a:pPr>
            <a:endParaRPr lang="en-US" altLang="en-US" b="1" dirty="0">
              <a:solidFill>
                <a:srgbClr val="000000"/>
              </a:solidFill>
            </a:endParaRPr>
          </a:p>
          <a:p>
            <a:endParaRPr lang="en-US" dirty="0"/>
          </a:p>
          <a:p>
            <a:r>
              <a:rPr lang="en-US" dirty="0"/>
              <a:t>Step 2:</a:t>
            </a:r>
          </a:p>
          <a:p>
            <a:pPr marL="181225" indent="-181225">
              <a:buFont typeface="Arial" panose="020B0604020202020204" pitchFamily="34" charset="0"/>
              <a:buChar char="•"/>
            </a:pPr>
            <a:r>
              <a:rPr lang="en-US" dirty="0"/>
              <a:t>An important first step toward taking advantage of bundling’s benefits is establishing the bundling goals and objectives of the project or program. (in addition to other project goals).</a:t>
            </a:r>
          </a:p>
          <a:p>
            <a:pPr marL="181225" indent="-181225">
              <a:buFont typeface="Arial" panose="020B0604020202020204" pitchFamily="34" charset="0"/>
              <a:buChar char="•"/>
            </a:pPr>
            <a:r>
              <a:rPr lang="en-US" dirty="0"/>
              <a:t>Without clearly defined goals and objectives, subsequent steps will be difficult or impossible. </a:t>
            </a:r>
          </a:p>
          <a:p>
            <a:pPr marL="181225" indent="-181225">
              <a:buFont typeface="Arial" panose="020B0604020202020204" pitchFamily="34" charset="0"/>
              <a:buChar char="•"/>
            </a:pPr>
            <a:r>
              <a:rPr lang="en-US" dirty="0"/>
              <a:t>As the project or program progresses, there may be a need to reevaluate or refine the goals and objectives—this iterative process is common. </a:t>
            </a:r>
          </a:p>
          <a:p>
            <a:pPr marL="181225" indent="-181225">
              <a:buFont typeface="Arial" panose="020B0604020202020204" pitchFamily="34" charset="0"/>
              <a:buChar char="•"/>
            </a:pPr>
            <a:r>
              <a:rPr lang="en-US" dirty="0"/>
              <a:t>This step in the process should result in a documented list of goals and objectives to share with the project</a:t>
            </a:r>
            <a:r>
              <a:rPr lang="en-US" baseline="0" dirty="0"/>
              <a:t> </a:t>
            </a:r>
            <a:r>
              <a:rPr lang="en-US" dirty="0"/>
              <a:t>bundling team and stakeholders.</a:t>
            </a:r>
          </a:p>
          <a:p>
            <a:pPr marL="664488" lvl="1" indent="-181225">
              <a:buFont typeface="Arial" panose="020B0604020202020204" pitchFamily="34" charset="0"/>
              <a:buChar char="•"/>
            </a:pPr>
            <a:r>
              <a:rPr lang="en-US" dirty="0"/>
              <a:t>This</a:t>
            </a:r>
            <a:r>
              <a:rPr lang="en-US" baseline="0" dirty="0"/>
              <a:t> process should work the same whether for repair, rehabilitation, or replacement.</a:t>
            </a:r>
            <a:r>
              <a:rPr lang="en-US" dirty="0"/>
              <a:t> </a:t>
            </a:r>
          </a:p>
          <a:p>
            <a:pPr marL="181225" indent="-181225">
              <a:buFont typeface="Arial" panose="020B0604020202020204" pitchFamily="34" charset="0"/>
              <a:buChar char="•"/>
            </a:pPr>
            <a:r>
              <a:rPr lang="en-US" dirty="0"/>
              <a:t>Both the benefits and challenges of project</a:t>
            </a:r>
            <a:r>
              <a:rPr lang="en-US" baseline="0" dirty="0"/>
              <a:t> </a:t>
            </a:r>
            <a:r>
              <a:rPr lang="en-US" dirty="0"/>
              <a:t> bundling will depend on an agency’s goals. </a:t>
            </a:r>
          </a:p>
          <a:p>
            <a:pPr marL="181225" indent="-181225">
              <a:buFont typeface="Arial" panose="020B0604020202020204" pitchFamily="34" charset="0"/>
              <a:buChar char="•"/>
            </a:pPr>
            <a:r>
              <a:rPr lang="en-US" dirty="0"/>
              <a:t>Benefits may include:</a:t>
            </a:r>
          </a:p>
          <a:p>
            <a:pPr marL="664488" lvl="1" indent="-181225">
              <a:buFont typeface="Arial" panose="020B0604020202020204" pitchFamily="34" charset="0"/>
              <a:buChar char="•"/>
            </a:pPr>
            <a:r>
              <a:rPr lang="en-US" dirty="0"/>
              <a:t>Improving asset management, </a:t>
            </a:r>
          </a:p>
          <a:p>
            <a:pPr marL="664488" lvl="1" indent="-181225">
              <a:buFont typeface="Arial" panose="020B0604020202020204" pitchFamily="34" charset="0"/>
              <a:buChar char="•"/>
            </a:pPr>
            <a:r>
              <a:rPr lang="en-US" dirty="0"/>
              <a:t>saving money, </a:t>
            </a:r>
          </a:p>
          <a:p>
            <a:pPr marL="664488" lvl="1" indent="-181225">
              <a:buFont typeface="Arial" panose="020B0604020202020204" pitchFamily="34" charset="0"/>
              <a:buChar char="•"/>
            </a:pPr>
            <a:r>
              <a:rPr lang="en-US" dirty="0"/>
              <a:t>expediting project delivery, </a:t>
            </a:r>
          </a:p>
          <a:p>
            <a:pPr marL="664488" lvl="1" indent="-181225">
              <a:buFont typeface="Arial" panose="020B0604020202020204" pitchFamily="34" charset="0"/>
              <a:buChar char="•"/>
            </a:pPr>
            <a:r>
              <a:rPr lang="en-US" dirty="0"/>
              <a:t>coordinating construction staging, and/or reducing the workload of agency staff. </a:t>
            </a:r>
          </a:p>
          <a:p>
            <a:pPr marL="181225" indent="-181225">
              <a:buFont typeface="Arial" panose="020B0604020202020204" pitchFamily="34" charset="0"/>
              <a:buChar char="•"/>
            </a:pPr>
            <a:r>
              <a:rPr lang="en-US" dirty="0"/>
              <a:t>Challenges that may need to be addressed include:</a:t>
            </a:r>
          </a:p>
          <a:p>
            <a:pPr marL="664488" lvl="1" indent="-181225">
              <a:buFont typeface="Arial" panose="020B0604020202020204" pitchFamily="34" charset="0"/>
              <a:buChar char="•"/>
            </a:pPr>
            <a:r>
              <a:rPr lang="en-US" dirty="0"/>
              <a:t>finance costs, </a:t>
            </a:r>
          </a:p>
          <a:p>
            <a:pPr marL="664488" lvl="1" indent="-181225">
              <a:buFont typeface="Arial" panose="020B0604020202020204" pitchFamily="34" charset="0"/>
              <a:buChar char="•"/>
            </a:pPr>
            <a:r>
              <a:rPr lang="en-US" dirty="0"/>
              <a:t>state contracting and procurement restrictions, </a:t>
            </a:r>
          </a:p>
          <a:p>
            <a:pPr marL="664488" lvl="1" indent="-181225">
              <a:buFont typeface="Arial" panose="020B0604020202020204" pitchFamily="34" charset="0"/>
              <a:buChar char="•"/>
            </a:pPr>
            <a:r>
              <a:rPr lang="en-US" dirty="0"/>
              <a:t>meeting Federal requirements if Federal funds are used, and </a:t>
            </a:r>
          </a:p>
          <a:p>
            <a:pPr marL="664488" lvl="1" indent="-181225">
              <a:buFont typeface="Arial" panose="020B0604020202020204" pitchFamily="34" charset="0"/>
              <a:buChar char="•"/>
            </a:pPr>
            <a:r>
              <a:rPr lang="en-US" dirty="0"/>
              <a:t>the capacity of local industry to keep up with the size and pace of large bundles.</a:t>
            </a:r>
          </a:p>
          <a:p>
            <a:endParaRPr lang="en-US" dirty="0"/>
          </a:p>
          <a:p>
            <a:r>
              <a:rPr lang="en-US" b="1" dirty="0"/>
              <a:t>[Instructor:</a:t>
            </a:r>
            <a:r>
              <a:rPr lang="en-US" b="1" baseline="0" dirty="0"/>
              <a:t>  </a:t>
            </a:r>
            <a:r>
              <a:rPr lang="en-US" b="1" dirty="0"/>
              <a:t>Ask students for potential goals and objectives]</a:t>
            </a:r>
          </a:p>
          <a:p>
            <a:r>
              <a:rPr lang="en-US" b="0" dirty="0"/>
              <a:t>Note to the students - To be truly effective, goals need to be measurable and then they need to be tracked.  Saying we want a successful project is near worthless but saying we want a project to come in 20% under budget and with zero change orders and delays means something. In other words, actual goals will have detail and they will be “SMART” (Specific, Measurable, Attainable, Relevant, and Time-Bound)</a:t>
            </a:r>
          </a:p>
          <a:p>
            <a:endParaRPr lang="en-US" b="1" dirty="0"/>
          </a:p>
          <a:p>
            <a:r>
              <a:rPr lang="en-US" b="1" dirty="0"/>
              <a:t>[Instructor:  Do not take the time to read the lists below.  They can be used as examples to get the discussion started,</a:t>
            </a:r>
            <a:r>
              <a:rPr lang="en-US" b="1" baseline="0" dirty="0"/>
              <a:t> or to help the students understand the kind of thing we’re looking for]</a:t>
            </a:r>
            <a:endParaRPr lang="en-US" b="1" dirty="0"/>
          </a:p>
          <a:p>
            <a:r>
              <a:rPr lang="en-US" dirty="0"/>
              <a:t>Some possible goals and objectives</a:t>
            </a:r>
            <a:r>
              <a:rPr lang="en-US" baseline="0" dirty="0"/>
              <a:t> . . . </a:t>
            </a:r>
            <a:r>
              <a:rPr lang="en-US" dirty="0"/>
              <a:t>your bundle project may have one or more of these</a:t>
            </a:r>
            <a:r>
              <a:rPr lang="en-US" baseline="0" dirty="0"/>
              <a:t> . . . </a:t>
            </a:r>
            <a:r>
              <a:rPr lang="en-US" dirty="0"/>
              <a:t>Achieve performance goals</a:t>
            </a:r>
          </a:p>
          <a:p>
            <a:pPr marL="241632" indent="-241632">
              <a:buFont typeface="+mj-lt"/>
              <a:buAutoNum type="arabicPeriod"/>
            </a:pPr>
            <a:r>
              <a:rPr lang="en-US" dirty="0"/>
              <a:t>Save time</a:t>
            </a:r>
          </a:p>
          <a:p>
            <a:pPr marL="241632" indent="-241632">
              <a:buFont typeface="+mj-lt"/>
              <a:buAutoNum type="arabicPeriod"/>
            </a:pPr>
            <a:r>
              <a:rPr lang="en-US" dirty="0"/>
              <a:t>Save design costs</a:t>
            </a:r>
          </a:p>
          <a:p>
            <a:pPr marL="241632" indent="-241632">
              <a:buFont typeface="+mj-lt"/>
              <a:buAutoNum type="arabicPeriod"/>
            </a:pPr>
            <a:r>
              <a:rPr lang="en-US" dirty="0"/>
              <a:t>Save construction costs</a:t>
            </a:r>
          </a:p>
          <a:p>
            <a:pPr marL="241632" indent="-241632">
              <a:buFont typeface="+mj-lt"/>
              <a:buAutoNum type="arabicPeriod"/>
            </a:pPr>
            <a:r>
              <a:rPr lang="en-US" dirty="0"/>
              <a:t>Take advantage of economies of scale</a:t>
            </a:r>
          </a:p>
          <a:p>
            <a:pPr marL="241632" indent="-241632">
              <a:buFont typeface="+mj-lt"/>
              <a:buAutoNum type="arabicPeriod"/>
            </a:pPr>
            <a:r>
              <a:rPr lang="en-US" dirty="0"/>
              <a:t>Take advantage of available funding</a:t>
            </a:r>
          </a:p>
          <a:p>
            <a:pPr marL="241632" indent="-241632">
              <a:buFont typeface="+mj-lt"/>
              <a:buAutoNum type="arabicPeriod"/>
            </a:pPr>
            <a:r>
              <a:rPr lang="en-US" dirty="0"/>
              <a:t>Take advantage of financing</a:t>
            </a:r>
          </a:p>
          <a:p>
            <a:pPr marL="241632" indent="-241632">
              <a:buFont typeface="+mj-lt"/>
              <a:buAutoNum type="arabicPeriod"/>
            </a:pPr>
            <a:r>
              <a:rPr lang="en-US" dirty="0"/>
              <a:t>Deploy innovation</a:t>
            </a:r>
          </a:p>
          <a:p>
            <a:pPr marL="241632" indent="-241632">
              <a:buFont typeface="+mj-lt"/>
              <a:buAutoNum type="arabicPeriod"/>
            </a:pPr>
            <a:r>
              <a:rPr lang="en-US" dirty="0"/>
              <a:t>Expedite project delivery </a:t>
            </a:r>
          </a:p>
          <a:p>
            <a:pPr marL="241632" indent="-241632">
              <a:buFont typeface="+mj-lt"/>
              <a:buAutoNum type="arabicPeriod"/>
            </a:pPr>
            <a:r>
              <a:rPr lang="en-US" dirty="0"/>
              <a:t>Utilize alternative contracting methods</a:t>
            </a:r>
          </a:p>
          <a:p>
            <a:pPr marL="241632" indent="-241632">
              <a:buFont typeface="+mj-lt"/>
              <a:buAutoNum type="arabicPeriod"/>
            </a:pPr>
            <a:r>
              <a:rPr lang="en-US" dirty="0"/>
              <a:t>Coordinate construction staging – reduce public disruption</a:t>
            </a:r>
          </a:p>
          <a:p>
            <a:pPr marL="241632" indent="-241632">
              <a:buFont typeface="+mj-lt"/>
              <a:buAutoNum type="arabicPeriod"/>
            </a:pPr>
            <a:r>
              <a:rPr lang="en-US" dirty="0"/>
              <a:t>Start construction of multiple bridges simultaneously</a:t>
            </a:r>
          </a:p>
          <a:p>
            <a:pPr marL="241632" indent="-241632">
              <a:buFont typeface="+mj-lt"/>
              <a:buAutoNum type="arabicPeriod"/>
            </a:pPr>
            <a:r>
              <a:rPr lang="en-US" dirty="0"/>
              <a:t>Maintain bridges in good and fair condition</a:t>
            </a:r>
          </a:p>
          <a:p>
            <a:pPr marL="241632" indent="-241632">
              <a:buFont typeface="+mj-lt"/>
              <a:buAutoNum type="arabicPeriod"/>
            </a:pPr>
            <a:r>
              <a:rPr lang="en-US" dirty="0"/>
              <a:t>Improve bridges in fair condition to good condition</a:t>
            </a:r>
          </a:p>
          <a:p>
            <a:pPr marL="241632" indent="-241632">
              <a:buFont typeface="+mj-lt"/>
              <a:buAutoNum type="arabicPeriod"/>
            </a:pPr>
            <a:r>
              <a:rPr lang="en-US" dirty="0"/>
              <a:t>Reduce bridges in poor condition</a:t>
            </a:r>
          </a:p>
          <a:p>
            <a:pPr marL="241632" indent="-241632">
              <a:buFont typeface="+mj-lt"/>
              <a:buAutoNum type="arabicPeriod"/>
            </a:pPr>
            <a:r>
              <a:rPr lang="en-US" dirty="0"/>
              <a:t>Improve locally owned bridge conditions</a:t>
            </a:r>
          </a:p>
          <a:p>
            <a:pPr marL="241632" indent="-241632">
              <a:buFont typeface="+mj-lt"/>
              <a:buAutoNum type="arabicPeriod"/>
            </a:pPr>
            <a:r>
              <a:rPr lang="en-US" dirty="0"/>
              <a:t>Improve surrounding land value, economic benefits</a:t>
            </a:r>
          </a:p>
          <a:p>
            <a:pPr marL="241632" indent="-241632">
              <a:buFont typeface="+mj-lt"/>
              <a:buAutoNum type="arabicPeriod"/>
            </a:pPr>
            <a:r>
              <a:rPr lang="en-US" dirty="0"/>
              <a:t>Partner with other agencies to achieve efficiencies</a:t>
            </a:r>
          </a:p>
          <a:p>
            <a:pPr marL="241632" indent="-241632">
              <a:buFont typeface="+mj-lt"/>
              <a:buAutoNum type="arabicPeriod"/>
            </a:pPr>
            <a:r>
              <a:rPr lang="en-US" dirty="0"/>
              <a:t>Create jobs in the construction industry</a:t>
            </a:r>
          </a:p>
          <a:p>
            <a:pPr marL="241632" indent="-241632">
              <a:buFont typeface="+mj-lt"/>
              <a:buAutoNum type="arabicPeriod"/>
            </a:pPr>
            <a:r>
              <a:rPr lang="en-US" dirty="0"/>
              <a:t>Increase pool of bridge contractors in a geographic area</a:t>
            </a:r>
          </a:p>
          <a:p>
            <a:pPr marL="241632" indent="-241632">
              <a:buFont typeface="+mj-lt"/>
              <a:buAutoNum type="arabicPeriod"/>
            </a:pPr>
            <a:r>
              <a:rPr lang="en-US" dirty="0"/>
              <a:t>Create opportunities for small and disadvantaged businesses</a:t>
            </a:r>
          </a:p>
          <a:p>
            <a:pPr marL="241632" indent="-241632">
              <a:buFont typeface="+mj-lt"/>
              <a:buAutoNum type="arabicPeriod"/>
            </a:pPr>
            <a:r>
              <a:rPr lang="en-US" dirty="0"/>
              <a:t>Create on-the-job training opportunities</a:t>
            </a:r>
          </a:p>
          <a:p>
            <a:endParaRPr lang="en-US" dirty="0"/>
          </a:p>
          <a:p>
            <a:endParaRPr lang="en-US" dirty="0"/>
          </a:p>
        </p:txBody>
      </p:sp>
      <p:sp>
        <p:nvSpPr>
          <p:cNvPr id="4" name="Slide Number Placeholder 3"/>
          <p:cNvSpPr>
            <a:spLocks noGrp="1"/>
          </p:cNvSpPr>
          <p:nvPr>
            <p:ph type="sldNum" sz="quarter" idx="10"/>
          </p:nvPr>
        </p:nvSpPr>
        <p:spPr/>
        <p:txBody>
          <a:bodyPr/>
          <a:lstStyle/>
          <a:p>
            <a:pPr defTabSz="966529" fontAlgn="auto">
              <a:spcBef>
                <a:spcPts val="0"/>
              </a:spcBef>
              <a:spcAft>
                <a:spcPts val="0"/>
              </a:spcAft>
              <a:defRPr/>
            </a:pPr>
            <a:fld id="{3094117A-E550-4236-A98D-0A7945B95B1E}" type="slidenum">
              <a:rPr lang="en-US">
                <a:solidFill>
                  <a:prstClr val="black"/>
                </a:solidFill>
                <a:latin typeface="Calibri"/>
              </a:rPr>
              <a:pPr defTabSz="966529" fontAlgn="auto">
                <a:spcBef>
                  <a:spcPts val="0"/>
                </a:spcBef>
                <a:spcAft>
                  <a:spcPts val="0"/>
                </a:spcAft>
                <a:defRPr/>
              </a:pPr>
              <a:t>22</a:t>
            </a:fld>
            <a:endParaRPr lang="en-US" dirty="0">
              <a:solidFill>
                <a:prstClr val="black"/>
              </a:solidFill>
              <a:latin typeface="Calibri"/>
            </a:endParaRPr>
          </a:p>
        </p:txBody>
      </p:sp>
      <p:sp>
        <p:nvSpPr>
          <p:cNvPr id="5" name="Date Placeholder 4">
            <a:extLst>
              <a:ext uri="{FF2B5EF4-FFF2-40B4-BE49-F238E27FC236}">
                <a16:creationId xmlns:a16="http://schemas.microsoft.com/office/drawing/2014/main" id="{07CA57CD-740A-4C04-ABD5-1E36ADCA3086}"/>
              </a:ext>
            </a:extLst>
          </p:cNvPr>
          <p:cNvSpPr>
            <a:spLocks noGrp="1"/>
          </p:cNvSpPr>
          <p:nvPr>
            <p:ph type="dt" idx="1"/>
          </p:nvPr>
        </p:nvSpPr>
        <p:spPr/>
        <p:txBody>
          <a:bodyPr/>
          <a:lstStyle/>
          <a:p>
            <a:pPr defTabSz="966529" fontAlgn="auto">
              <a:spcBef>
                <a:spcPts val="0"/>
              </a:spcBef>
              <a:spcAft>
                <a:spcPts val="0"/>
              </a:spcAft>
              <a:defRPr/>
            </a:pPr>
            <a:r>
              <a:rPr lang="en-US" dirty="0">
                <a:solidFill>
                  <a:prstClr val="black"/>
                </a:solidFill>
                <a:latin typeface="Calibri"/>
              </a:rPr>
              <a:t>8/18/2020</a:t>
            </a:r>
          </a:p>
        </p:txBody>
      </p:sp>
    </p:spTree>
    <p:extLst>
      <p:ext uri="{BB962C8B-B14F-4D97-AF65-F5344CB8AC3E}">
        <p14:creationId xmlns:p14="http://schemas.microsoft.com/office/powerpoint/2010/main" val="3565901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 </a:t>
            </a:r>
            <a:r>
              <a:rPr lang="en-US" dirty="0"/>
              <a:t>0:30</a:t>
            </a:r>
          </a:p>
          <a:p>
            <a:r>
              <a:rPr lang="en-US" b="1" dirty="0"/>
              <a:t>Key message: </a:t>
            </a:r>
            <a:r>
              <a:rPr lang="en-US" dirty="0"/>
              <a:t>Potential bundling goals and objectives</a:t>
            </a:r>
          </a:p>
          <a:p>
            <a:r>
              <a:rPr lang="en-US" b="1" dirty="0"/>
              <a:t>Delivery: </a:t>
            </a:r>
            <a:r>
              <a:rPr lang="en-US" dirty="0"/>
              <a:t>Reference list on slide – do not read list; read instructor notes</a:t>
            </a:r>
          </a:p>
          <a:p>
            <a:r>
              <a:rPr lang="en-US" b="1" dirty="0"/>
              <a:t>Background Information: </a:t>
            </a:r>
            <a:r>
              <a:rPr lang="en-US" dirty="0"/>
              <a:t>Bridge Bundling Guidebook provides more detail</a:t>
            </a:r>
          </a:p>
          <a:p>
            <a:r>
              <a:rPr lang="en-US" b="1" dirty="0"/>
              <a:t>Interaction: </a:t>
            </a:r>
            <a:r>
              <a:rPr lang="en-US" dirty="0"/>
              <a:t>lecture</a:t>
            </a:r>
          </a:p>
          <a:p>
            <a:r>
              <a:rPr lang="en-US" b="1" dirty="0"/>
              <a:t>Photo sources and permissions to use: </a:t>
            </a:r>
            <a:r>
              <a:rPr lang="en-US" dirty="0"/>
              <a:t>n/a</a:t>
            </a:r>
          </a:p>
          <a:p>
            <a:endParaRPr lang="en-US" dirty="0"/>
          </a:p>
          <a:p>
            <a:endParaRPr lang="en-US" dirty="0"/>
          </a:p>
          <a:p>
            <a:r>
              <a:rPr lang="en-US" dirty="0"/>
              <a:t>Public agencies create bundled projects because of the benefits that can be realized through the process. </a:t>
            </a:r>
          </a:p>
          <a:p>
            <a:r>
              <a:rPr lang="en-US" dirty="0"/>
              <a:t>For some agencies, bundling may be beneficial because of a need to address preservation/preventive maintenance of assets in good and fair condition or to reduce assets in poor condition quickly. </a:t>
            </a:r>
          </a:p>
          <a:p>
            <a:r>
              <a:rPr lang="en-US" dirty="0"/>
              <a:t>For other agencies, it may be due to insufficient staff, a sudden increase in funding, or an obligation deadline, or it may be to address a critical corridor or leverage other funding and financing strategies. </a:t>
            </a:r>
          </a:p>
          <a:p>
            <a:r>
              <a:rPr lang="en-US" dirty="0"/>
              <a:t>For nearly all agencies', increased efficiency is the primary reason for bundling—increased efficiency in planning, project management, design, procurement, and construction.</a:t>
            </a:r>
          </a:p>
          <a:p>
            <a:endParaRPr lang="en-US" dirty="0"/>
          </a:p>
          <a:p>
            <a:r>
              <a:rPr lang="en-US" dirty="0"/>
              <a:t>A DOT, LPA, or other highway asset owner can use bundling to achieve one or more goals; some of the common goals, not listed in any order, are shown on this slide.</a:t>
            </a:r>
          </a:p>
          <a:p>
            <a:endParaRPr lang="en-US" dirty="0"/>
          </a:p>
        </p:txBody>
      </p:sp>
      <p:sp>
        <p:nvSpPr>
          <p:cNvPr id="4" name="Slide Number Placeholder 3"/>
          <p:cNvSpPr>
            <a:spLocks noGrp="1"/>
          </p:cNvSpPr>
          <p:nvPr>
            <p:ph type="sldNum" sz="quarter" idx="5"/>
          </p:nvPr>
        </p:nvSpPr>
        <p:spPr/>
        <p:txBody>
          <a:bodyPr/>
          <a:lstStyle/>
          <a:p>
            <a:pPr>
              <a:defRPr/>
            </a:pPr>
            <a:fld id="{5D6048EA-087E-4279-B793-139EB4B39A33}" type="slidenum">
              <a:rPr lang="en-US" altLang="en-US" smtClean="0"/>
              <a:pPr>
                <a:defRPr/>
              </a:pPr>
              <a:t>23</a:t>
            </a:fld>
            <a:endParaRPr lang="en-US" altLang="en-US" dirty="0"/>
          </a:p>
        </p:txBody>
      </p:sp>
    </p:spTree>
    <p:extLst>
      <p:ext uri="{BB962C8B-B14F-4D97-AF65-F5344CB8AC3E}">
        <p14:creationId xmlns:p14="http://schemas.microsoft.com/office/powerpoint/2010/main" val="1955247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1" dirty="0">
                <a:solidFill>
                  <a:srgbClr val="000000"/>
                </a:solidFill>
              </a:rPr>
              <a:t>Time: </a:t>
            </a:r>
            <a:r>
              <a:rPr lang="en-US" dirty="0">
                <a:solidFill>
                  <a:srgbClr val="000000"/>
                </a:solidFill>
              </a:rPr>
              <a:t>0:30</a:t>
            </a:r>
          </a:p>
          <a:p>
            <a:pPr defTabSz="948507">
              <a:defRPr/>
            </a:pPr>
            <a:r>
              <a:rPr lang="en-US" b="1" dirty="0">
                <a:solidFill>
                  <a:srgbClr val="000000"/>
                </a:solidFill>
              </a:rPr>
              <a:t>Key message: </a:t>
            </a:r>
            <a:r>
              <a:rPr lang="en-US" dirty="0">
                <a:solidFill>
                  <a:srgbClr val="000000"/>
                </a:solidFill>
              </a:rPr>
              <a:t>Additional potential bundling goals and objectives</a:t>
            </a:r>
          </a:p>
          <a:p>
            <a:pPr defTabSz="948507">
              <a:defRPr/>
            </a:pPr>
            <a:r>
              <a:rPr lang="en-US" b="1" dirty="0">
                <a:solidFill>
                  <a:srgbClr val="000000"/>
                </a:solidFill>
              </a:rPr>
              <a:t>Delivery: </a:t>
            </a:r>
            <a:r>
              <a:rPr lang="en-US" dirty="0">
                <a:solidFill>
                  <a:srgbClr val="000000"/>
                </a:solidFill>
              </a:rPr>
              <a:t>Reference list on slide – do not read list; read instructor notes</a:t>
            </a:r>
          </a:p>
          <a:p>
            <a:pPr defTabSz="948507">
              <a:defRPr/>
            </a:pPr>
            <a:r>
              <a:rPr lang="en-US" b="1" dirty="0">
                <a:solidFill>
                  <a:srgbClr val="000000"/>
                </a:solidFill>
              </a:rPr>
              <a:t>Background Information: </a:t>
            </a:r>
            <a:r>
              <a:rPr lang="en-US" dirty="0">
                <a:solidFill>
                  <a:srgbClr val="000000"/>
                </a:solidFill>
              </a:rPr>
              <a:t>Bridge Bundling Guidebook provides more detail</a:t>
            </a:r>
          </a:p>
          <a:p>
            <a:pPr defTabSz="948507">
              <a:defRPr/>
            </a:pPr>
            <a:r>
              <a:rPr lang="en-US" b="1" dirty="0">
                <a:solidFill>
                  <a:srgbClr val="000000"/>
                </a:solidFill>
              </a:rPr>
              <a:t>Interaction: </a:t>
            </a:r>
            <a:r>
              <a:rPr lang="en-US" dirty="0">
                <a:solidFill>
                  <a:srgbClr val="000000"/>
                </a:solidFill>
              </a:rPr>
              <a:t>lecture</a:t>
            </a:r>
          </a:p>
          <a:p>
            <a:pPr defTabSz="948507">
              <a:defRPr/>
            </a:pPr>
            <a:r>
              <a:rPr lang="en-US" b="1" dirty="0">
                <a:solidFill>
                  <a:srgbClr val="000000"/>
                </a:solidFill>
              </a:rPr>
              <a:t>Photo sources and permissions to use: </a:t>
            </a:r>
            <a:r>
              <a:rPr lang="en-US" dirty="0">
                <a:solidFill>
                  <a:srgbClr val="000000"/>
                </a:solidFill>
              </a:rPr>
              <a:t>n/a</a:t>
            </a:r>
          </a:p>
          <a:p>
            <a:endParaRPr lang="en-US" dirty="0"/>
          </a:p>
          <a:p>
            <a:endParaRPr lang="en-US" dirty="0"/>
          </a:p>
          <a:p>
            <a:r>
              <a:rPr lang="en-US" dirty="0"/>
              <a:t>…and the list of potential bundled project goals and objectives continues on this slide.</a:t>
            </a:r>
          </a:p>
          <a:p>
            <a:endParaRPr lang="en-US" dirty="0"/>
          </a:p>
          <a:p>
            <a:r>
              <a:rPr lang="en-US" dirty="0"/>
              <a:t>As you tell there are many reasons, or objectives, why an agency could consider bundling.</a:t>
            </a:r>
          </a:p>
          <a:p>
            <a:endParaRPr lang="en-US" dirty="0"/>
          </a:p>
          <a:p>
            <a:r>
              <a:rPr lang="en-US" dirty="0"/>
              <a:t>And this list is  by no means inclusive.</a:t>
            </a:r>
          </a:p>
          <a:p>
            <a:endParaRPr lang="en-US" dirty="0"/>
          </a:p>
          <a:p>
            <a:r>
              <a:rPr lang="en-US" dirty="0"/>
              <a:t>(Ask students if they can think of other reasons why bundling could be considered.)</a:t>
            </a:r>
          </a:p>
          <a:p>
            <a:endParaRPr lang="en-US" dirty="0"/>
          </a:p>
        </p:txBody>
      </p:sp>
      <p:sp>
        <p:nvSpPr>
          <p:cNvPr id="4" name="Slide Number Placeholder 3"/>
          <p:cNvSpPr>
            <a:spLocks noGrp="1"/>
          </p:cNvSpPr>
          <p:nvPr>
            <p:ph type="sldNum" sz="quarter" idx="5"/>
          </p:nvPr>
        </p:nvSpPr>
        <p:spPr/>
        <p:txBody>
          <a:bodyPr/>
          <a:lstStyle/>
          <a:p>
            <a:pPr>
              <a:defRPr/>
            </a:pPr>
            <a:fld id="{5D6048EA-087E-4279-B793-139EB4B39A33}" type="slidenum">
              <a:rPr lang="en-US" altLang="en-US" smtClean="0"/>
              <a:pPr>
                <a:defRPr/>
              </a:pPr>
              <a:t>24</a:t>
            </a:fld>
            <a:endParaRPr lang="en-US" altLang="en-US" dirty="0"/>
          </a:p>
        </p:txBody>
      </p:sp>
    </p:spTree>
    <p:extLst>
      <p:ext uri="{BB962C8B-B14F-4D97-AF65-F5344CB8AC3E}">
        <p14:creationId xmlns:p14="http://schemas.microsoft.com/office/powerpoint/2010/main" val="40485017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1:00</a:t>
            </a:r>
          </a:p>
          <a:p>
            <a:pPr defTabSz="966529" eaLnBrk="1" hangingPunct="1">
              <a:defRPr/>
            </a:pPr>
            <a:r>
              <a:rPr lang="en-US" altLang="en-US" b="1" dirty="0">
                <a:solidFill>
                  <a:srgbClr val="000000"/>
                </a:solidFill>
              </a:rPr>
              <a:t>Key message: </a:t>
            </a:r>
            <a:r>
              <a:rPr lang="pt-BR" altLang="en-US" dirty="0">
                <a:solidFill>
                  <a:srgbClr val="000000"/>
                </a:solidFill>
              </a:rPr>
              <a:t>Process step 4 – </a:t>
            </a:r>
            <a:r>
              <a:rPr lang="en-US" altLang="en-US" dirty="0">
                <a:solidFill>
                  <a:srgbClr val="000000"/>
                </a:solidFill>
              </a:rPr>
              <a:t>Build a coalition &amp; outreach</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Bridge Bundling Guidebook provides more detail</a:t>
            </a:r>
          </a:p>
          <a:p>
            <a:pPr defTabSz="966529" eaLnBrk="1" hangingPunct="1">
              <a:defRPr/>
            </a:pPr>
            <a:r>
              <a:rPr lang="en-US" altLang="en-US" b="1" dirty="0">
                <a:solidFill>
                  <a:srgbClr val="000000"/>
                </a:solidFill>
              </a:rPr>
              <a:t>Interaction</a:t>
            </a:r>
            <a:r>
              <a:rPr lang="en-US" altLang="en-US" dirty="0">
                <a:solidFill>
                  <a:srgbClr val="000000"/>
                </a:solidFill>
              </a:rPr>
              <a:t>: lecture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FHWA, previously approved slide EDC-5 </a:t>
            </a:r>
          </a:p>
          <a:p>
            <a:pPr defTabSz="966529">
              <a:defRPr/>
            </a:pPr>
            <a:endParaRPr lang="en-US" dirty="0">
              <a:solidFill>
                <a:srgbClr val="000000"/>
              </a:solidFill>
            </a:endParaRPr>
          </a:p>
          <a:p>
            <a:pPr defTabSz="966529">
              <a:defRPr/>
            </a:pPr>
            <a:r>
              <a:rPr lang="en-US" dirty="0">
                <a:solidFill>
                  <a:srgbClr val="000000"/>
                </a:solidFill>
              </a:rPr>
              <a:t>Step 3 in the process – “identifying funding or financing for the bundle” is not covered in this lecture, because this step must be taken with any project—and there are many options.  I do encourage you to read this chapter in the Bridge Bundling Guidebook, as it provides a great overview of all the options to be considered. Without funding all else is an exercise in futility.  No funding, can equal no program. </a:t>
            </a:r>
          </a:p>
          <a:p>
            <a:pPr defTabSz="966529">
              <a:defRPr/>
            </a:pPr>
            <a:endParaRPr lang="en-US" dirty="0">
              <a:solidFill>
                <a:srgbClr val="000000"/>
              </a:solidFill>
            </a:endParaRPr>
          </a:p>
          <a:p>
            <a:r>
              <a:rPr lang="en-US" dirty="0"/>
              <a:t>Step 4: </a:t>
            </a:r>
          </a:p>
          <a:p>
            <a:pPr marL="181225" indent="-181225">
              <a:buFont typeface="Arial" panose="020B0604020202020204" pitchFamily="34" charset="0"/>
              <a:buChar char="•"/>
            </a:pPr>
            <a:r>
              <a:rPr lang="en-US" dirty="0"/>
              <a:t>Building an internal coalition – a group of subject matter experts to advise and better ensure all issues are addressed - is key.</a:t>
            </a:r>
          </a:p>
          <a:p>
            <a:pPr marL="181225" indent="-181225">
              <a:buFont typeface="Arial" panose="020B0604020202020204" pitchFamily="34" charset="0"/>
              <a:buChar char="•"/>
            </a:pPr>
            <a:r>
              <a:rPr lang="en-US" dirty="0"/>
              <a:t>Public agencies should also engage stakeholders early in the process to gain support for a bundled project or program (external coalition). </a:t>
            </a:r>
          </a:p>
          <a:p>
            <a:pPr marL="181225" indent="-181225">
              <a:buFont typeface="Arial" panose="020B0604020202020204" pitchFamily="34" charset="0"/>
              <a:buChar char="•"/>
            </a:pPr>
            <a:r>
              <a:rPr lang="en-US" dirty="0"/>
              <a:t>This may include outreach to internal organizations, and external organizations such as elected officials, construction industry, design industry, other stakeholders, and the public. </a:t>
            </a:r>
          </a:p>
          <a:p>
            <a:pPr marL="664488" lvl="1" indent="-181225">
              <a:buFont typeface="Arial" panose="020B0604020202020204" pitchFamily="34" charset="0"/>
              <a:buChar char="•"/>
            </a:pPr>
            <a:r>
              <a:rPr lang="en-US" dirty="0"/>
              <a:t>Outreach may involve anything from simple notification to intense training.</a:t>
            </a:r>
          </a:p>
          <a:p>
            <a:pPr marL="181225" indent="-181225">
              <a:buFont typeface="Arial" panose="020B0604020202020204" pitchFamily="34" charset="0"/>
              <a:buChar char="•"/>
            </a:pPr>
            <a:r>
              <a:rPr lang="en-US" dirty="0"/>
              <a:t>A documented communication plan that describes the specific organizations needed for project support and those affected by it, as well as the recommended content, type, methods, and frequency of communication, should be prepared during this step in the project bundling process. </a:t>
            </a:r>
          </a:p>
          <a:p>
            <a:endParaRPr lang="en-US" dirty="0"/>
          </a:p>
          <a:p>
            <a:pPr marL="181225" indent="-181225">
              <a:buFont typeface="Arial" panose="020B0604020202020204" pitchFamily="34" charset="0"/>
              <a:buChar char="•"/>
            </a:pPr>
            <a:r>
              <a:rPr lang="en-US" dirty="0"/>
              <a:t>A communication plan can be developed that describes the specific organizations needed for:</a:t>
            </a:r>
          </a:p>
          <a:p>
            <a:pPr marL="664488" lvl="1" indent="-181225">
              <a:buFont typeface="Arial" panose="020B0604020202020204" pitchFamily="34" charset="0"/>
              <a:buChar char="•"/>
            </a:pPr>
            <a:r>
              <a:rPr lang="en-US" dirty="0"/>
              <a:t>Support of an agency’s  bundling project and those affected by it</a:t>
            </a:r>
          </a:p>
          <a:p>
            <a:pPr marL="664488" lvl="1" indent="-181225">
              <a:buFont typeface="Arial" panose="020B0604020202020204" pitchFamily="34" charset="0"/>
              <a:buChar char="•"/>
            </a:pPr>
            <a:r>
              <a:rPr lang="en-US" dirty="0"/>
              <a:t>Recommended content, type, </a:t>
            </a:r>
          </a:p>
          <a:p>
            <a:pPr marL="664488" lvl="1" indent="-181225">
              <a:buFont typeface="Arial" panose="020B0604020202020204" pitchFamily="34" charset="0"/>
              <a:buChar char="•"/>
            </a:pPr>
            <a:r>
              <a:rPr lang="en-US" dirty="0"/>
              <a:t>Methods, and frequency of communication. </a:t>
            </a:r>
          </a:p>
          <a:p>
            <a:pPr marL="181225" indent="-181225">
              <a:buFont typeface="Arial" panose="020B0604020202020204" pitchFamily="34" charset="0"/>
              <a:buChar char="•"/>
            </a:pPr>
            <a:r>
              <a:rPr lang="en-US" dirty="0"/>
              <a:t>This tool will enable the project team to quickly see and understand the groups involved, who is responsible for communication, and how communication should be conducted.</a:t>
            </a:r>
          </a:p>
          <a:p>
            <a:endParaRPr lang="en-US" dirty="0"/>
          </a:p>
          <a:p>
            <a:r>
              <a:rPr lang="en-US" dirty="0"/>
              <a:t>Step 5 on risk management is described in detail in the BBG and appendix and other resources listed at the end of this presentation – this step can be its own course, encourage everyone if not familiar with risk management to learn more about this process.</a:t>
            </a:r>
          </a:p>
        </p:txBody>
      </p:sp>
      <p:sp>
        <p:nvSpPr>
          <p:cNvPr id="4" name="Slide Number Placeholder 3"/>
          <p:cNvSpPr>
            <a:spLocks noGrp="1"/>
          </p:cNvSpPr>
          <p:nvPr>
            <p:ph type="sldNum" sz="quarter" idx="10"/>
          </p:nvPr>
        </p:nvSpPr>
        <p:spPr/>
        <p:txBody>
          <a:bodyPr/>
          <a:lstStyle/>
          <a:p>
            <a:pPr defTabSz="966529" fontAlgn="auto">
              <a:spcBef>
                <a:spcPts val="0"/>
              </a:spcBef>
              <a:spcAft>
                <a:spcPts val="0"/>
              </a:spcAft>
              <a:defRPr/>
            </a:pPr>
            <a:fld id="{3094117A-E550-4236-A98D-0A7945B95B1E}" type="slidenum">
              <a:rPr lang="en-US">
                <a:solidFill>
                  <a:prstClr val="black"/>
                </a:solidFill>
                <a:latin typeface="Calibri"/>
              </a:rPr>
              <a:pPr defTabSz="966529" fontAlgn="auto">
                <a:spcBef>
                  <a:spcPts val="0"/>
                </a:spcBef>
                <a:spcAft>
                  <a:spcPts val="0"/>
                </a:spcAft>
                <a:defRPr/>
              </a:pPr>
              <a:t>25</a:t>
            </a:fld>
            <a:endParaRPr lang="en-US" dirty="0">
              <a:solidFill>
                <a:prstClr val="black"/>
              </a:solidFill>
              <a:latin typeface="Calibri"/>
            </a:endParaRPr>
          </a:p>
        </p:txBody>
      </p:sp>
      <p:sp>
        <p:nvSpPr>
          <p:cNvPr id="5" name="Date Placeholder 4">
            <a:extLst>
              <a:ext uri="{FF2B5EF4-FFF2-40B4-BE49-F238E27FC236}">
                <a16:creationId xmlns:a16="http://schemas.microsoft.com/office/drawing/2014/main" id="{A1C5027E-77AC-444D-A720-419216550C15}"/>
              </a:ext>
            </a:extLst>
          </p:cNvPr>
          <p:cNvSpPr>
            <a:spLocks noGrp="1"/>
          </p:cNvSpPr>
          <p:nvPr>
            <p:ph type="dt" idx="1"/>
          </p:nvPr>
        </p:nvSpPr>
        <p:spPr/>
        <p:txBody>
          <a:bodyPr/>
          <a:lstStyle/>
          <a:p>
            <a:pPr defTabSz="966529" fontAlgn="auto">
              <a:spcBef>
                <a:spcPts val="0"/>
              </a:spcBef>
              <a:spcAft>
                <a:spcPts val="0"/>
              </a:spcAft>
              <a:defRPr/>
            </a:pPr>
            <a:r>
              <a:rPr lang="en-US" dirty="0">
                <a:solidFill>
                  <a:prstClr val="black"/>
                </a:solidFill>
                <a:latin typeface="Calibri"/>
              </a:rPr>
              <a:t>8/18/2020</a:t>
            </a:r>
          </a:p>
        </p:txBody>
      </p:sp>
    </p:spTree>
    <p:extLst>
      <p:ext uri="{BB962C8B-B14F-4D97-AF65-F5344CB8AC3E}">
        <p14:creationId xmlns:p14="http://schemas.microsoft.com/office/powerpoint/2010/main" val="2672877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0:30</a:t>
            </a:r>
          </a:p>
          <a:p>
            <a:pPr defTabSz="966529" eaLnBrk="1" hangingPunct="1">
              <a:defRPr/>
            </a:pPr>
            <a:r>
              <a:rPr lang="en-US" altLang="en-US" b="1" dirty="0">
                <a:solidFill>
                  <a:srgbClr val="000000"/>
                </a:solidFill>
              </a:rPr>
              <a:t>Key message: </a:t>
            </a:r>
            <a:r>
              <a:rPr lang="pt-BR" altLang="en-US" dirty="0">
                <a:solidFill>
                  <a:srgbClr val="000000"/>
                </a:solidFill>
              </a:rPr>
              <a:t>Process step 6 – </a:t>
            </a:r>
            <a:r>
              <a:rPr lang="en-US" altLang="en-US" dirty="0">
                <a:solidFill>
                  <a:srgbClr val="000000"/>
                </a:solidFill>
              </a:rPr>
              <a:t>Select projects for bundle </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Bridge Bundling Guidebook provides more detail</a:t>
            </a:r>
          </a:p>
          <a:p>
            <a:pPr defTabSz="966529" eaLnBrk="1" hangingPunct="1">
              <a:defRPr/>
            </a:pPr>
            <a:r>
              <a:rPr lang="en-US" altLang="en-US" b="1" dirty="0">
                <a:solidFill>
                  <a:srgbClr val="000000"/>
                </a:solidFill>
              </a:rPr>
              <a:t>Interaction</a:t>
            </a:r>
            <a:r>
              <a:rPr lang="en-US" altLang="en-US" dirty="0">
                <a:solidFill>
                  <a:srgbClr val="000000"/>
                </a:solidFill>
              </a:rPr>
              <a:t>: lecture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FHWA, previously approved slide EDC-5 </a:t>
            </a:r>
          </a:p>
          <a:p>
            <a:pPr defTabSz="966529">
              <a:defRPr/>
            </a:pPr>
            <a:endParaRPr lang="en-US" dirty="0">
              <a:solidFill>
                <a:srgbClr val="000000"/>
              </a:solidFill>
            </a:endParaRPr>
          </a:p>
          <a:p>
            <a:pPr defTabSz="966529">
              <a:defRPr/>
            </a:pPr>
            <a:r>
              <a:rPr lang="en-US" dirty="0">
                <a:solidFill>
                  <a:srgbClr val="000000"/>
                </a:solidFill>
              </a:rPr>
              <a:t>Step 6 – selecting projects to be included in a bundle</a:t>
            </a:r>
          </a:p>
          <a:p>
            <a:pPr defTabSz="966529">
              <a:defRPr/>
            </a:pPr>
            <a:r>
              <a:rPr lang="en-US" dirty="0">
                <a:solidFill>
                  <a:srgbClr val="000000"/>
                </a:solidFill>
              </a:rPr>
              <a:t>Once a public agency has decided to bundle projects and has established desired project bundle goals, it will then decide the size of the bundle project. </a:t>
            </a:r>
          </a:p>
          <a:p>
            <a:pPr defTabSz="966529">
              <a:defRPr/>
            </a:pPr>
            <a:r>
              <a:rPr lang="en-US" dirty="0">
                <a:solidFill>
                  <a:srgbClr val="000000"/>
                </a:solidFill>
              </a:rPr>
              <a:t>There is no one-size-fits-all approach to project bundling. </a:t>
            </a:r>
          </a:p>
          <a:p>
            <a:pPr defTabSz="966529">
              <a:defRPr/>
            </a:pPr>
            <a:r>
              <a:rPr lang="en-US" dirty="0">
                <a:solidFill>
                  <a:srgbClr val="000000"/>
                </a:solidFill>
              </a:rPr>
              <a:t>The size of a bridge bundle can vary widely depending on goals, funding or financing available, agency capacity, timeframe, and availability of contractors to construct the bundle project. </a:t>
            </a:r>
          </a:p>
          <a:p>
            <a:pPr defTabSz="966529">
              <a:defRPr/>
            </a:pPr>
            <a:r>
              <a:rPr lang="en-US" dirty="0">
                <a:solidFill>
                  <a:srgbClr val="000000"/>
                </a:solidFill>
              </a:rPr>
              <a:t>Bundling contracts prepared by agencies have ranged from 2 to 558 locations. </a:t>
            </a:r>
          </a:p>
          <a:p>
            <a:pPr defTabSz="966529">
              <a:defRPr/>
            </a:pPr>
            <a:endParaRPr lang="en-US" dirty="0">
              <a:solidFill>
                <a:srgbClr val="000000"/>
              </a:solidFill>
            </a:endParaRPr>
          </a:p>
          <a:p>
            <a:pPr defTabSz="966529">
              <a:defRPr/>
            </a:pPr>
            <a:r>
              <a:rPr lang="en-US" dirty="0">
                <a:solidFill>
                  <a:srgbClr val="000000"/>
                </a:solidFill>
              </a:rPr>
              <a:t>Agencies can identify candidate projects for bundling by employing selection criteria that meet specific project or program goals while considering an agency’s risk analysis. </a:t>
            </a:r>
          </a:p>
          <a:p>
            <a:pPr defTabSz="966529">
              <a:defRPr/>
            </a:pPr>
            <a:r>
              <a:rPr lang="en-US" dirty="0">
                <a:solidFill>
                  <a:srgbClr val="000000"/>
                </a:solidFill>
              </a:rPr>
              <a:t>These criteria include industry capacity, project timeframe, environmental permitting, utilities and ROW, bridge size, and geographic location and proximity. </a:t>
            </a:r>
          </a:p>
          <a:p>
            <a:pPr defTabSz="966529">
              <a:defRPr/>
            </a:pPr>
            <a:r>
              <a:rPr lang="en-US" dirty="0">
                <a:solidFill>
                  <a:srgbClr val="000000"/>
                </a:solidFill>
              </a:rPr>
              <a:t>Tools to assist in identifying candidates for bundling include a selection matrix, ranges of contract sizes and contract durations, and a table of potential screening criteria – we will discuss these next.</a:t>
            </a:r>
          </a:p>
        </p:txBody>
      </p:sp>
      <p:sp>
        <p:nvSpPr>
          <p:cNvPr id="4" name="Slide Number Placeholder 3"/>
          <p:cNvSpPr>
            <a:spLocks noGrp="1"/>
          </p:cNvSpPr>
          <p:nvPr>
            <p:ph type="sldNum" sz="quarter" idx="10"/>
          </p:nvPr>
        </p:nvSpPr>
        <p:spPr/>
        <p:txBody>
          <a:bodyPr/>
          <a:lstStyle/>
          <a:p>
            <a:pPr defTabSz="966529" fontAlgn="auto">
              <a:spcBef>
                <a:spcPts val="0"/>
              </a:spcBef>
              <a:spcAft>
                <a:spcPts val="0"/>
              </a:spcAft>
              <a:defRPr/>
            </a:pPr>
            <a:fld id="{3094117A-E550-4236-A98D-0A7945B95B1E}" type="slidenum">
              <a:rPr lang="en-US">
                <a:solidFill>
                  <a:prstClr val="black"/>
                </a:solidFill>
                <a:latin typeface="Calibri"/>
              </a:rPr>
              <a:pPr defTabSz="966529" fontAlgn="auto">
                <a:spcBef>
                  <a:spcPts val="0"/>
                </a:spcBef>
                <a:spcAft>
                  <a:spcPts val="0"/>
                </a:spcAft>
                <a:defRPr/>
              </a:pPr>
              <a:t>26</a:t>
            </a:fld>
            <a:endParaRPr lang="en-US" dirty="0">
              <a:solidFill>
                <a:prstClr val="black"/>
              </a:solidFill>
              <a:latin typeface="Calibri"/>
            </a:endParaRPr>
          </a:p>
        </p:txBody>
      </p:sp>
      <p:sp>
        <p:nvSpPr>
          <p:cNvPr id="5" name="Date Placeholder 4">
            <a:extLst>
              <a:ext uri="{FF2B5EF4-FFF2-40B4-BE49-F238E27FC236}">
                <a16:creationId xmlns:a16="http://schemas.microsoft.com/office/drawing/2014/main" id="{A1C5027E-77AC-444D-A720-419216550C15}"/>
              </a:ext>
            </a:extLst>
          </p:cNvPr>
          <p:cNvSpPr>
            <a:spLocks noGrp="1"/>
          </p:cNvSpPr>
          <p:nvPr>
            <p:ph type="dt" idx="1"/>
          </p:nvPr>
        </p:nvSpPr>
        <p:spPr/>
        <p:txBody>
          <a:bodyPr/>
          <a:lstStyle/>
          <a:p>
            <a:pPr defTabSz="966529" fontAlgn="auto">
              <a:spcBef>
                <a:spcPts val="0"/>
              </a:spcBef>
              <a:spcAft>
                <a:spcPts val="0"/>
              </a:spcAft>
              <a:defRPr/>
            </a:pPr>
            <a:r>
              <a:rPr lang="en-US" dirty="0">
                <a:solidFill>
                  <a:prstClr val="black"/>
                </a:solidFill>
                <a:latin typeface="Calibri"/>
              </a:rPr>
              <a:t>8/18/2020</a:t>
            </a:r>
          </a:p>
        </p:txBody>
      </p:sp>
    </p:spTree>
    <p:extLst>
      <p:ext uri="{BB962C8B-B14F-4D97-AF65-F5344CB8AC3E}">
        <p14:creationId xmlns:p14="http://schemas.microsoft.com/office/powerpoint/2010/main" val="1115238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0:30</a:t>
            </a:r>
          </a:p>
          <a:p>
            <a:pPr defTabSz="966529" eaLnBrk="1" hangingPunct="1">
              <a:defRPr/>
            </a:pPr>
            <a:r>
              <a:rPr lang="en-US" altLang="en-US" b="1" dirty="0">
                <a:solidFill>
                  <a:srgbClr val="000000"/>
                </a:solidFill>
              </a:rPr>
              <a:t>Key message: </a:t>
            </a:r>
            <a:r>
              <a:rPr lang="en-US" altLang="en-US" dirty="0">
                <a:solidFill>
                  <a:srgbClr val="000000"/>
                </a:solidFill>
              </a:rPr>
              <a:t>Why should a project be part of a bundle</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Bridge Bundling Guidebook provides more detail</a:t>
            </a:r>
          </a:p>
          <a:p>
            <a:pPr defTabSz="966529" eaLnBrk="1" hangingPunct="1">
              <a:defRPr/>
            </a:pPr>
            <a:r>
              <a:rPr lang="en-US" altLang="en-US" b="1" dirty="0">
                <a:solidFill>
                  <a:srgbClr val="000000"/>
                </a:solidFill>
              </a:rPr>
              <a:t>Interaction</a:t>
            </a:r>
            <a:r>
              <a:rPr lang="en-US" altLang="en-US" dirty="0">
                <a:solidFill>
                  <a:srgbClr val="000000"/>
                </a:solidFill>
              </a:rPr>
              <a:t>: lecture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n/a</a:t>
            </a:r>
          </a:p>
          <a:p>
            <a:pPr defTabSz="966529" eaLnBrk="1" hangingPunct="1">
              <a:defRPr/>
            </a:pPr>
            <a:endParaRPr lang="en-US" altLang="en-US" dirty="0">
              <a:solidFill>
                <a:srgbClr val="000000"/>
              </a:solidFill>
            </a:endParaRPr>
          </a:p>
          <a:p>
            <a:pPr marL="181225" indent="-181225" defTabSz="966529" eaLnBrk="1" hangingPunct="1">
              <a:buFont typeface="Arial" panose="020B0604020202020204" pitchFamily="34" charset="0"/>
              <a:buChar char="•"/>
              <a:defRPr/>
            </a:pPr>
            <a:r>
              <a:rPr lang="en-US" altLang="en-US" dirty="0">
                <a:solidFill>
                  <a:srgbClr val="000000"/>
                </a:solidFill>
              </a:rPr>
              <a:t>An agency should never create a project bundle just to say they did. Goal is certainly not to find a bundle for every project in the work program</a:t>
            </a:r>
          </a:p>
          <a:p>
            <a:pPr marL="181225" indent="-181225" defTabSz="966529" eaLnBrk="1" hangingPunct="1">
              <a:buFont typeface="Arial" panose="020B0604020202020204" pitchFamily="34" charset="0"/>
              <a:buChar char="•"/>
              <a:defRPr/>
            </a:pPr>
            <a:r>
              <a:rPr lang="en-US" altLang="en-US" dirty="0">
                <a:solidFill>
                  <a:srgbClr val="000000"/>
                </a:solidFill>
              </a:rPr>
              <a:t>A project bundle should be strategic. Think “bundle to solve an organization’s problem” </a:t>
            </a:r>
          </a:p>
          <a:p>
            <a:pPr marL="181225" indent="-181225" defTabSz="966529" eaLnBrk="1" hangingPunct="1">
              <a:buFont typeface="Arial" panose="020B0604020202020204" pitchFamily="34" charset="0"/>
              <a:buChar char="•"/>
              <a:defRPr/>
            </a:pPr>
            <a:r>
              <a:rPr lang="en-US" altLang="en-US" dirty="0">
                <a:solidFill>
                  <a:srgbClr val="000000"/>
                </a:solidFill>
              </a:rPr>
              <a:t>The goal is NOT to make as many bundles as we can.  Nor is it to bundle as many projects as we can.</a:t>
            </a:r>
          </a:p>
          <a:p>
            <a:pPr marL="181225" indent="-181225" defTabSz="966529" eaLnBrk="1" hangingPunct="1">
              <a:buFont typeface="Arial" panose="020B0604020202020204" pitchFamily="34" charset="0"/>
              <a:buChar char="•"/>
              <a:defRPr/>
            </a:pPr>
            <a:r>
              <a:rPr lang="en-US" altLang="en-US" dirty="0">
                <a:solidFill>
                  <a:srgbClr val="000000"/>
                </a:solidFill>
              </a:rPr>
              <a:t>The key questions are: </a:t>
            </a:r>
          </a:p>
          <a:p>
            <a:pPr marL="664488" lvl="1" indent="-181225" defTabSz="966529" eaLnBrk="1" hangingPunct="1">
              <a:buFont typeface="Arial" panose="020B0604020202020204" pitchFamily="34" charset="0"/>
              <a:buChar char="•"/>
              <a:defRPr/>
            </a:pPr>
            <a:r>
              <a:rPr lang="en-US" altLang="en-US" dirty="0">
                <a:solidFill>
                  <a:srgbClr val="000000"/>
                </a:solidFill>
              </a:rPr>
              <a:t>Will placing this project in a bundle make this project more efficient?</a:t>
            </a:r>
          </a:p>
          <a:p>
            <a:pPr marL="664488" lvl="1" indent="-181225" defTabSz="966529" eaLnBrk="1" hangingPunct="1">
              <a:buFont typeface="Arial" panose="020B0604020202020204" pitchFamily="34" charset="0"/>
              <a:buChar char="•"/>
              <a:defRPr/>
            </a:pPr>
            <a:r>
              <a:rPr lang="en-US" altLang="en-US" dirty="0">
                <a:solidFill>
                  <a:srgbClr val="000000"/>
                </a:solidFill>
              </a:rPr>
              <a:t>Will placing this project in a bundle make the other projects in the bundle more efficient?</a:t>
            </a:r>
          </a:p>
          <a:p>
            <a:pPr marL="664488" lvl="1" indent="-181225" defTabSz="966529" eaLnBrk="1" hangingPunct="1">
              <a:buFont typeface="Arial" panose="020B0604020202020204" pitchFamily="34" charset="0"/>
              <a:buChar char="•"/>
              <a:defRPr/>
            </a:pPr>
            <a:r>
              <a:rPr lang="en-US" altLang="en-US" dirty="0">
                <a:solidFill>
                  <a:srgbClr val="000000"/>
                </a:solidFill>
              </a:rPr>
              <a:t>Will placing this project in a bundle make this project </a:t>
            </a:r>
            <a:r>
              <a:rPr lang="en-US" dirty="0"/>
              <a:t>more attractive to more bidders?  In other words, will more bidders be interested in bidding on this project as a stand-alone project, or as part of a bundle?</a:t>
            </a:r>
          </a:p>
          <a:p>
            <a:pPr marL="0" lvl="1" defTabSz="966529" eaLnBrk="1" hangingPunct="1">
              <a:defRPr/>
            </a:pPr>
            <a:r>
              <a:rPr lang="en-US" dirty="0"/>
              <a:t>Note, there’s exceptions to every rule.  As in, oftentimes a problematic project can be added to an otherwise text book bundling package in order to use the power of the team and the efficiencies in the other bundled projects to get it designed and constructed. One example is a project that costs more to mobilize than the work itself.  This would be a good one include in the bundle because the other projects can buffer the mobilization.</a:t>
            </a:r>
          </a:p>
        </p:txBody>
      </p:sp>
      <p:sp>
        <p:nvSpPr>
          <p:cNvPr id="4" name="Slide Number Placeholder 3"/>
          <p:cNvSpPr>
            <a:spLocks noGrp="1"/>
          </p:cNvSpPr>
          <p:nvPr>
            <p:ph type="sldNum" sz="quarter" idx="10"/>
          </p:nvPr>
        </p:nvSpPr>
        <p:spPr/>
        <p:txBody>
          <a:bodyPr/>
          <a:lstStyle/>
          <a:p>
            <a:pPr>
              <a:defRPr/>
            </a:pPr>
            <a:fld id="{5D6048EA-087E-4279-B793-139EB4B39A33}" type="slidenum">
              <a:rPr lang="en-US" altLang="en-US" smtClean="0"/>
              <a:pPr>
                <a:defRPr/>
              </a:pPr>
              <a:t>27</a:t>
            </a:fld>
            <a:endParaRPr lang="en-US" altLang="en-US" dirty="0"/>
          </a:p>
        </p:txBody>
      </p:sp>
    </p:spTree>
    <p:extLst>
      <p:ext uri="{BB962C8B-B14F-4D97-AF65-F5344CB8AC3E}">
        <p14:creationId xmlns:p14="http://schemas.microsoft.com/office/powerpoint/2010/main" val="22780603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1:00</a:t>
            </a:r>
          </a:p>
          <a:p>
            <a:pPr defTabSz="966529" eaLnBrk="1" hangingPunct="1">
              <a:defRPr/>
            </a:pPr>
            <a:r>
              <a:rPr lang="en-US" altLang="en-US" b="1" dirty="0">
                <a:solidFill>
                  <a:srgbClr val="000000"/>
                </a:solidFill>
              </a:rPr>
              <a:t>Key message: </a:t>
            </a:r>
            <a:r>
              <a:rPr lang="en-US" altLang="en-US" dirty="0">
                <a:solidFill>
                  <a:srgbClr val="000000"/>
                </a:solidFill>
              </a:rPr>
              <a:t>Project selection criteria</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Bridge Bundling Guidebook provides more detail</a:t>
            </a:r>
          </a:p>
          <a:p>
            <a:pPr defTabSz="966529" eaLnBrk="1" hangingPunct="1">
              <a:defRPr/>
            </a:pPr>
            <a:r>
              <a:rPr lang="en-US" altLang="en-US" b="1" dirty="0">
                <a:solidFill>
                  <a:srgbClr val="000000"/>
                </a:solidFill>
              </a:rPr>
              <a:t>Interaction</a:t>
            </a:r>
            <a:r>
              <a:rPr lang="en-US" altLang="en-US" dirty="0">
                <a:solidFill>
                  <a:srgbClr val="000000"/>
                </a:solidFill>
              </a:rPr>
              <a:t>: lecture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n/a</a:t>
            </a:r>
          </a:p>
          <a:p>
            <a:endParaRPr lang="en-US" dirty="0"/>
          </a:p>
          <a:p>
            <a:pPr marL="181225" indent="-181225">
              <a:buFont typeface="Arial" panose="020B0604020202020204" pitchFamily="34" charset="0"/>
              <a:buChar char="•"/>
            </a:pPr>
            <a:r>
              <a:rPr lang="en-US" dirty="0"/>
              <a:t>One</a:t>
            </a:r>
            <a:r>
              <a:rPr lang="en-US" baseline="0" dirty="0"/>
              <a:t> of the more obvious considerations is geographic proximity.  This certainly offers many advantages for those wishing to bundle projects, but it is far from the only consideration.  Many successful bundles have been forged without this characteristic, as long as getting from one project to another is not too onerous, or distant locations are not scheduled to be worked on at the same time.</a:t>
            </a:r>
          </a:p>
          <a:p>
            <a:pPr marL="181225" indent="-181225">
              <a:buFont typeface="Arial" panose="020B0604020202020204" pitchFamily="34" charset="0"/>
              <a:buChar char="•"/>
            </a:pPr>
            <a:r>
              <a:rPr lang="en-US" baseline="0" dirty="0"/>
              <a:t>Similar project size and project type can also be ties that bind projects together into successful bundles.  Let’s look at these points individually.</a:t>
            </a:r>
          </a:p>
          <a:p>
            <a:pPr marL="664488" lvl="1" indent="-181225">
              <a:buFont typeface="Arial" panose="020B0604020202020204" pitchFamily="34" charset="0"/>
              <a:buChar char="•"/>
            </a:pPr>
            <a:r>
              <a:rPr lang="en-US" baseline="0" dirty="0"/>
              <a:t>Geographic Location / Proximity</a:t>
            </a:r>
          </a:p>
          <a:p>
            <a:pPr marL="1147753" lvl="2" indent="-181225">
              <a:buFont typeface="Arial" panose="020B0604020202020204" pitchFamily="34" charset="0"/>
              <a:buChar char="•"/>
            </a:pPr>
            <a:r>
              <a:rPr lang="en-US" baseline="0" dirty="0"/>
              <a:t>Can reduce Mobilization costs</a:t>
            </a:r>
          </a:p>
          <a:p>
            <a:pPr marL="1147753" lvl="2" indent="-181225">
              <a:buFont typeface="Arial" panose="020B0604020202020204" pitchFamily="34" charset="0"/>
              <a:buChar char="•"/>
            </a:pPr>
            <a:r>
              <a:rPr lang="en-US" baseline="0" dirty="0"/>
              <a:t>Can reduce Inspection costs</a:t>
            </a:r>
          </a:p>
          <a:p>
            <a:pPr marL="664488" lvl="1" indent="-181225">
              <a:buFont typeface="Arial" panose="020B0604020202020204" pitchFamily="34" charset="0"/>
              <a:buChar char="•"/>
            </a:pPr>
            <a:r>
              <a:rPr lang="en-US" baseline="0" dirty="0"/>
              <a:t>Similar Road Type</a:t>
            </a:r>
          </a:p>
          <a:p>
            <a:pPr marL="1147753" lvl="2" indent="-181225">
              <a:buFont typeface="Arial" panose="020B0604020202020204" pitchFamily="34" charset="0"/>
              <a:buChar char="•"/>
            </a:pPr>
            <a:r>
              <a:rPr lang="en-US" baseline="0" dirty="0"/>
              <a:t>Can result in construction efficiencies through task repetition and similar work zone control setup </a:t>
            </a:r>
          </a:p>
          <a:p>
            <a:pPr marL="664488" lvl="1" indent="-181225">
              <a:buFont typeface="Arial" panose="020B0604020202020204" pitchFamily="34" charset="0"/>
              <a:buChar char="•"/>
            </a:pPr>
            <a:r>
              <a:rPr lang="en-US" baseline="0" dirty="0"/>
              <a:t>Similar Bridge Size</a:t>
            </a:r>
          </a:p>
          <a:p>
            <a:pPr marL="1147753" lvl="2" indent="-181225">
              <a:buFont typeface="Arial" panose="020B0604020202020204" pitchFamily="34" charset="0"/>
              <a:buChar char="•"/>
            </a:pPr>
            <a:r>
              <a:rPr lang="en-US" baseline="0" dirty="0"/>
              <a:t>Reduces complications</a:t>
            </a:r>
          </a:p>
          <a:p>
            <a:pPr marL="664488" lvl="1" indent="-181225">
              <a:buFont typeface="Arial" panose="020B0604020202020204" pitchFamily="34" charset="0"/>
              <a:buChar char="•"/>
            </a:pPr>
            <a:r>
              <a:rPr lang="en-US" baseline="0" dirty="0"/>
              <a:t>Similar Bridge Type</a:t>
            </a:r>
          </a:p>
          <a:p>
            <a:pPr marL="1147753" lvl="2" indent="-181225">
              <a:buFont typeface="Arial" panose="020B0604020202020204" pitchFamily="34" charset="0"/>
              <a:buChar char="•"/>
            </a:pPr>
            <a:r>
              <a:rPr lang="en-US" baseline="0" dirty="0"/>
              <a:t>Also increases efficiency through repetition and reduces complications</a:t>
            </a:r>
          </a:p>
          <a:p>
            <a:pPr marL="1147753" lvl="2" indent="-181225">
              <a:buFont typeface="Arial" panose="020B0604020202020204" pitchFamily="34" charset="0"/>
              <a:buChar char="•"/>
            </a:pPr>
            <a:r>
              <a:rPr lang="en-US" baseline="0" dirty="0"/>
              <a:t>Less need for different designs and construction means and methods</a:t>
            </a:r>
          </a:p>
        </p:txBody>
      </p:sp>
      <p:sp>
        <p:nvSpPr>
          <p:cNvPr id="4" name="Slide Number Placeholder 3"/>
          <p:cNvSpPr>
            <a:spLocks noGrp="1"/>
          </p:cNvSpPr>
          <p:nvPr>
            <p:ph type="sldNum" sz="quarter" idx="10"/>
          </p:nvPr>
        </p:nvSpPr>
        <p:spPr/>
        <p:txBody>
          <a:bodyPr/>
          <a:lstStyle/>
          <a:p>
            <a:pPr>
              <a:defRPr/>
            </a:pPr>
            <a:fld id="{5D6048EA-087E-4279-B793-139EB4B39A33}" type="slidenum">
              <a:rPr lang="en-US" altLang="en-US" smtClean="0"/>
              <a:pPr>
                <a:defRPr/>
              </a:pPr>
              <a:t>28</a:t>
            </a:fld>
            <a:endParaRPr lang="en-US" altLang="en-US" dirty="0"/>
          </a:p>
        </p:txBody>
      </p:sp>
    </p:spTree>
    <p:extLst>
      <p:ext uri="{BB962C8B-B14F-4D97-AF65-F5344CB8AC3E}">
        <p14:creationId xmlns:p14="http://schemas.microsoft.com/office/powerpoint/2010/main" val="665829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1:00</a:t>
            </a:r>
          </a:p>
          <a:p>
            <a:pPr defTabSz="966529" eaLnBrk="1" hangingPunct="1">
              <a:defRPr/>
            </a:pPr>
            <a:r>
              <a:rPr lang="en-US" altLang="en-US" b="1" dirty="0">
                <a:solidFill>
                  <a:srgbClr val="000000"/>
                </a:solidFill>
              </a:rPr>
              <a:t>Key message: </a:t>
            </a:r>
            <a:r>
              <a:rPr lang="en-US" altLang="en-US" dirty="0">
                <a:solidFill>
                  <a:srgbClr val="000000"/>
                </a:solidFill>
              </a:rPr>
              <a:t>Additional project selection criteria</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Bridge Bundling Guidebook provides more detail</a:t>
            </a:r>
          </a:p>
          <a:p>
            <a:pPr defTabSz="966529" eaLnBrk="1" hangingPunct="1">
              <a:defRPr/>
            </a:pPr>
            <a:r>
              <a:rPr lang="en-US" altLang="en-US" b="1" dirty="0">
                <a:solidFill>
                  <a:srgbClr val="000000"/>
                </a:solidFill>
              </a:rPr>
              <a:t>Interaction</a:t>
            </a:r>
            <a:r>
              <a:rPr lang="en-US" altLang="en-US" dirty="0">
                <a:solidFill>
                  <a:srgbClr val="000000"/>
                </a:solidFill>
              </a:rPr>
              <a:t>: lecture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n/a</a:t>
            </a:r>
          </a:p>
          <a:p>
            <a:pPr defTabSz="966529" eaLnBrk="1" hangingPunct="1">
              <a:defRPr/>
            </a:pPr>
            <a:endParaRPr lang="en-US" altLang="en-US" dirty="0">
              <a:solidFill>
                <a:srgbClr val="000000"/>
              </a:solidFill>
            </a:endParaRPr>
          </a:p>
          <a:p>
            <a:pPr marL="181225" indent="-181225">
              <a:buFont typeface="Arial" panose="020B0604020202020204" pitchFamily="34" charset="0"/>
              <a:buChar char="•"/>
            </a:pPr>
            <a:r>
              <a:rPr lang="en-US" baseline="0" dirty="0"/>
              <a:t>Narrowing the focus enables one to consider a work type (preservation, rehabilitation, replacement/new) within a project type (e.g., pavement, bridge, safety). </a:t>
            </a:r>
          </a:p>
          <a:p>
            <a:pPr marL="181225" indent="-181225">
              <a:buFont typeface="Arial" panose="020B0604020202020204" pitchFamily="34" charset="0"/>
              <a:buChar char="•"/>
            </a:pPr>
            <a:r>
              <a:rPr lang="en-US" baseline="0" dirty="0"/>
              <a:t>Examples of this would be:</a:t>
            </a:r>
          </a:p>
          <a:p>
            <a:pPr marL="664488" lvl="1" indent="-181225">
              <a:buFont typeface="Arial" panose="020B0604020202020204" pitchFamily="34" charset="0"/>
              <a:buChar char="•"/>
            </a:pPr>
            <a:r>
              <a:rPr lang="en-US" baseline="0" dirty="0"/>
              <a:t>Preservation of bridges</a:t>
            </a:r>
          </a:p>
          <a:p>
            <a:pPr marL="664488" lvl="1" indent="-181225">
              <a:buFont typeface="Arial" panose="020B0604020202020204" pitchFamily="34" charset="0"/>
              <a:buChar char="•"/>
            </a:pPr>
            <a:r>
              <a:rPr lang="en-US" baseline="0" dirty="0"/>
              <a:t>Preservation of roads</a:t>
            </a:r>
          </a:p>
          <a:p>
            <a:pPr marL="664488" lvl="1" indent="-181225">
              <a:buFont typeface="Arial" panose="020B0604020202020204" pitchFamily="34" charset="0"/>
              <a:buChar char="•"/>
            </a:pPr>
            <a:r>
              <a:rPr lang="en-US" baseline="0" dirty="0"/>
              <a:t>Rehabilitation of bridges</a:t>
            </a:r>
          </a:p>
          <a:p>
            <a:pPr marL="664488" lvl="1" indent="-181225">
              <a:buFont typeface="Arial" panose="020B0604020202020204" pitchFamily="34" charset="0"/>
              <a:buChar char="•"/>
            </a:pPr>
            <a:r>
              <a:rPr lang="en-US" baseline="0" dirty="0"/>
              <a:t>Rehabilitation of roads</a:t>
            </a:r>
          </a:p>
          <a:p>
            <a:pPr marL="664488" lvl="1" indent="-181225">
              <a:buFont typeface="Arial" panose="020B0604020202020204" pitchFamily="34" charset="0"/>
              <a:buChar char="•"/>
            </a:pPr>
            <a:r>
              <a:rPr lang="en-US" baseline="0" dirty="0"/>
              <a:t>Replacement of bridges</a:t>
            </a:r>
          </a:p>
          <a:p>
            <a:pPr marL="664488" lvl="1" indent="-181225">
              <a:buFont typeface="Arial" panose="020B0604020202020204" pitchFamily="34" charset="0"/>
              <a:buChar char="•"/>
            </a:pPr>
            <a:r>
              <a:rPr lang="en-US" baseline="0" dirty="0"/>
              <a:t>Replacement of roads</a:t>
            </a:r>
          </a:p>
          <a:p>
            <a:pPr marL="664488" lvl="1" indent="-181225">
              <a:buFont typeface="Arial" panose="020B0604020202020204" pitchFamily="34" charset="0"/>
              <a:buChar char="•"/>
            </a:pPr>
            <a:r>
              <a:rPr lang="en-US" baseline="0" dirty="0"/>
              <a:t>Expansion of bridges</a:t>
            </a:r>
          </a:p>
          <a:p>
            <a:pPr marL="664488" lvl="1" indent="-181225">
              <a:buFont typeface="Arial" panose="020B0604020202020204" pitchFamily="34" charset="0"/>
              <a:buChar char="•"/>
            </a:pPr>
            <a:r>
              <a:rPr lang="en-US" baseline="0" dirty="0"/>
              <a:t>Expansion of roads</a:t>
            </a:r>
          </a:p>
          <a:p>
            <a:pPr marL="181225" indent="-181225">
              <a:buFont typeface="Arial" panose="020B0604020202020204" pitchFamily="34" charset="0"/>
              <a:buChar char="•"/>
            </a:pPr>
            <a:r>
              <a:rPr lang="en-US" b="0" baseline="0" dirty="0"/>
              <a:t>Please note that the factors on the last two slides do not comprise an exhaustive list.  </a:t>
            </a:r>
          </a:p>
          <a:p>
            <a:pPr marL="181225" indent="-181225">
              <a:buFont typeface="Arial" panose="020B0604020202020204" pitchFamily="34" charset="0"/>
              <a:buChar char="•"/>
            </a:pPr>
            <a:r>
              <a:rPr lang="en-US" baseline="0" dirty="0"/>
              <a:t>Funding can also serve as the basis for successful bundling.</a:t>
            </a:r>
          </a:p>
          <a:p>
            <a:pPr marL="664488" lvl="1" indent="-181225">
              <a:buFont typeface="Arial" panose="020B0604020202020204" pitchFamily="34" charset="0"/>
              <a:buChar char="•"/>
            </a:pPr>
            <a:r>
              <a:rPr lang="en-US" baseline="0" dirty="0"/>
              <a:t>If projects within an agency’s Work Plan are funded by several different sources, it might prove convenient to bundle projects being funded by the same source.</a:t>
            </a:r>
          </a:p>
          <a:p>
            <a:pPr marL="664488" lvl="1" indent="-181225">
              <a:buFont typeface="Arial" panose="020B0604020202020204" pitchFamily="34" charset="0"/>
              <a:buChar char="•"/>
            </a:pPr>
            <a:r>
              <a:rPr lang="en-US" baseline="0" dirty="0"/>
              <a:t>Also, if some of the projects in a work plan are funded, and some are not, it can be prudent to go ahead with the funded projects as a bundle, and do the others later as a second bundle, or individually.</a:t>
            </a:r>
          </a:p>
          <a:p>
            <a:pPr marL="181225" indent="-181225">
              <a:buFont typeface="Arial" panose="020B0604020202020204" pitchFamily="34" charset="0"/>
              <a:buChar char="•"/>
            </a:pPr>
            <a:r>
              <a:rPr lang="en-US" baseline="0" dirty="0"/>
              <a:t>Another foundation on which to build a bundle is the twin processes of NEPA and the Environmental Permitting.</a:t>
            </a:r>
          </a:p>
          <a:p>
            <a:pPr marL="664488" lvl="1" indent="-181225">
              <a:buFont typeface="Arial" panose="020B0604020202020204" pitchFamily="34" charset="0"/>
              <a:buChar char="•"/>
            </a:pPr>
            <a:r>
              <a:rPr lang="en-US" baseline="0" dirty="0"/>
              <a:t>These processes can be time consuming and complicated, the prospect of addressing for several projects all at once can prove to be strong incentive to bundle projects.</a:t>
            </a:r>
          </a:p>
          <a:p>
            <a:pPr marL="181225" indent="-181225">
              <a:buFont typeface="Arial" panose="020B0604020202020204" pitchFamily="34" charset="0"/>
              <a:buChar char="•"/>
            </a:pPr>
            <a:r>
              <a:rPr lang="en-US" baseline="0" dirty="0"/>
              <a:t>Any of these reasons to bundle projects are good reasons.  Each can theoretically add efficiency to the contracting and construction processes, and these are the overriding goals of project bundling.</a:t>
            </a:r>
          </a:p>
          <a:p>
            <a:pPr marL="181225" indent="-181225" defTabSz="966529">
              <a:buFont typeface="Arial" panose="020B0604020202020204" pitchFamily="34" charset="0"/>
              <a:buChar char="•"/>
              <a:defRPr/>
            </a:pPr>
            <a:r>
              <a:rPr lang="en-US" b="0" baseline="0" dirty="0"/>
              <a:t>While Bundling has been shown to be at its most effective if the projects in the bundle are all of the same type, even this is not essential.  </a:t>
            </a:r>
          </a:p>
          <a:p>
            <a:pPr marL="664488" lvl="1" indent="-181225" defTabSz="966529">
              <a:buFont typeface="Arial" panose="020B0604020202020204" pitchFamily="34" charset="0"/>
              <a:buChar char="•"/>
              <a:defRPr/>
            </a:pPr>
            <a:r>
              <a:rPr lang="en-US" b="0" baseline="0" dirty="0"/>
              <a:t>The idea of bundling road projects with bridge projects should not be dismissed out of hand, if doing so would help solve a problem for the agency. </a:t>
            </a:r>
          </a:p>
          <a:p>
            <a:pPr marL="664488" lvl="1" indent="-181225" defTabSz="966529">
              <a:buFont typeface="Arial" panose="020B0604020202020204" pitchFamily="34" charset="0"/>
              <a:buChar char="•"/>
              <a:defRPr/>
            </a:pPr>
            <a:r>
              <a:rPr lang="en-US" b="0" baseline="0" dirty="0"/>
              <a:t>Neither should the idea of bundling rehabilitation projects with replacement projects, or expansion projects be dismissed out of hand, if doing so would help solve a problem for the agency. </a:t>
            </a:r>
          </a:p>
          <a:p>
            <a:pPr marL="664488" lvl="1" indent="-181225" defTabSz="966529">
              <a:buFont typeface="Arial" panose="020B0604020202020204" pitchFamily="34" charset="0"/>
              <a:buChar char="•"/>
              <a:defRPr/>
            </a:pPr>
            <a:r>
              <a:rPr lang="en-US" b="0" baseline="0" dirty="0"/>
              <a:t>New construction projects can also be successfully bundled.</a:t>
            </a:r>
          </a:p>
          <a:p>
            <a:pPr marL="664488" lvl="1" indent="-181225" defTabSz="966529">
              <a:buFont typeface="Arial" panose="020B0604020202020204" pitchFamily="34" charset="0"/>
              <a:buChar char="•"/>
              <a:defRPr/>
            </a:pPr>
            <a:r>
              <a:rPr lang="en-US" b="0" baseline="0" dirty="0"/>
              <a:t>Indian Tribes have even been very successful bundling vertical and horizontal projects, new and not-new, in the same contract.</a:t>
            </a:r>
          </a:p>
          <a:p>
            <a:pPr marL="664488" lvl="1" indent="-181225" defTabSz="966529">
              <a:buFont typeface="Arial" panose="020B0604020202020204" pitchFamily="34" charset="0"/>
              <a:buChar char="•"/>
              <a:defRPr/>
            </a:pPr>
            <a:endParaRPr lang="en-US" b="0" baseline="0" dirty="0"/>
          </a:p>
          <a:p>
            <a:pPr marL="0" lvl="1" defTabSz="966529">
              <a:defRPr/>
            </a:pPr>
            <a:r>
              <a:rPr lang="en-US" b="0" baseline="0" dirty="0"/>
              <a:t>A</a:t>
            </a:r>
            <a:r>
              <a:rPr lang="en-US" baseline="0" dirty="0"/>
              <a:t>gain, there are exceptions to every rule.  One exception may be a local agency include both funded and unfunded.  Reason being the team can get it shovel ready which oftentimes makes it eligible for funding and gives the PB team something to target once all of the other projects are completed. On the tribal note, well said, consider adding: funded and not funded, logistically challenging, projects without enough budget needing the savings from other projects, etc.</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5D6048EA-087E-4279-B793-139EB4B39A33}" type="slidenum">
              <a:rPr lang="en-US" altLang="en-US" smtClean="0"/>
              <a:pPr>
                <a:defRPr/>
              </a:pPr>
              <a:t>29</a:t>
            </a:fld>
            <a:endParaRPr lang="en-US" altLang="en-US" dirty="0"/>
          </a:p>
        </p:txBody>
      </p:sp>
    </p:spTree>
    <p:extLst>
      <p:ext uri="{BB962C8B-B14F-4D97-AF65-F5344CB8AC3E}">
        <p14:creationId xmlns:p14="http://schemas.microsoft.com/office/powerpoint/2010/main" val="778825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0:30</a:t>
            </a:r>
          </a:p>
          <a:p>
            <a:pPr defTabSz="966529" eaLnBrk="1" hangingPunct="1">
              <a:defRPr/>
            </a:pPr>
            <a:r>
              <a:rPr lang="en-US" altLang="en-US" b="1" dirty="0">
                <a:solidFill>
                  <a:srgbClr val="000000"/>
                </a:solidFill>
              </a:rPr>
              <a:t>Key message: </a:t>
            </a:r>
            <a:r>
              <a:rPr lang="en-US" altLang="en-US" dirty="0">
                <a:solidFill>
                  <a:srgbClr val="000000"/>
                </a:solidFill>
              </a:rPr>
              <a:t>Lecture agenda</a:t>
            </a:r>
          </a:p>
          <a:p>
            <a:pPr defTabSz="966529" eaLnBrk="1" hangingPunct="1">
              <a:defRPr/>
            </a:pPr>
            <a:r>
              <a:rPr lang="en-US" altLang="en-US" b="1" dirty="0">
                <a:solidFill>
                  <a:srgbClr val="000000"/>
                </a:solidFill>
              </a:rPr>
              <a:t>Delivery: </a:t>
            </a:r>
            <a:r>
              <a:rPr lang="en-US" altLang="en-US" dirty="0">
                <a:solidFill>
                  <a:srgbClr val="000000"/>
                </a:solidFill>
              </a:rPr>
              <a:t>Explain agenda items, 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Sponsored by FHWA, an EDC-5 innovation initiative</a:t>
            </a:r>
          </a:p>
          <a:p>
            <a:pPr defTabSz="966529" eaLnBrk="1" hangingPunct="1">
              <a:defRPr/>
            </a:pPr>
            <a:r>
              <a:rPr lang="en-US" altLang="en-US" b="1" dirty="0">
                <a:solidFill>
                  <a:srgbClr val="000000"/>
                </a:solidFill>
              </a:rPr>
              <a:t>Interaction</a:t>
            </a:r>
            <a:r>
              <a:rPr lang="en-US" altLang="en-US" dirty="0">
                <a:solidFill>
                  <a:srgbClr val="000000"/>
                </a:solidFill>
              </a:rPr>
              <a:t>: lecture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n/a</a:t>
            </a:r>
          </a:p>
          <a:p>
            <a:pPr defTabSz="966529" eaLnBrk="1" hangingPunct="1">
              <a:defRPr/>
            </a:pPr>
            <a:endParaRPr lang="en-US" altLang="en-US" b="1" dirty="0">
              <a:solidFill>
                <a:srgbClr val="000000"/>
              </a:solidFill>
            </a:endParaRPr>
          </a:p>
          <a:p>
            <a:pPr marL="181225" indent="-181225">
              <a:buFont typeface="Arial" panose="020B0604020202020204" pitchFamily="34" charset="0"/>
              <a:buChar char="•"/>
            </a:pPr>
            <a:r>
              <a:rPr lang="en-US" dirty="0"/>
              <a:t>The agenda for this course follows these learning objectives and is based on answering the following questions: </a:t>
            </a:r>
          </a:p>
          <a:p>
            <a:pPr marL="181225" indent="-181225">
              <a:buFont typeface="Arial" panose="020B0604020202020204" pitchFamily="34" charset="0"/>
              <a:buChar char="•"/>
            </a:pPr>
            <a:r>
              <a:rPr lang="en-US" dirty="0"/>
              <a:t>What is project bundling?</a:t>
            </a:r>
          </a:p>
          <a:p>
            <a:pPr marL="181225" indent="-181225">
              <a:buFont typeface="Arial" panose="020B0604020202020204" pitchFamily="34" charset="0"/>
              <a:buChar char="•"/>
            </a:pPr>
            <a:r>
              <a:rPr lang="en-US" dirty="0"/>
              <a:t>Why should you consider Project Bundling?</a:t>
            </a:r>
          </a:p>
          <a:p>
            <a:pPr marL="181225" indent="-181225">
              <a:buFont typeface="Arial" panose="020B0604020202020204" pitchFamily="34" charset="0"/>
              <a:buChar char="•"/>
            </a:pPr>
            <a:r>
              <a:rPr lang="en-US" dirty="0"/>
              <a:t>If your agency wants to bundle projects, what steps would</a:t>
            </a:r>
            <a:r>
              <a:rPr lang="en-US" baseline="0" dirty="0"/>
              <a:t> they</a:t>
            </a:r>
            <a:r>
              <a:rPr lang="en-US" dirty="0"/>
              <a:t> follow? The how.</a:t>
            </a:r>
          </a:p>
          <a:p>
            <a:pPr marL="181225" indent="-181225">
              <a:buFont typeface="Arial" panose="020B0604020202020204" pitchFamily="34" charset="0"/>
              <a:buChar char="•"/>
            </a:pPr>
            <a:r>
              <a:rPr lang="en-US" dirty="0"/>
              <a:t>Examples using case studies.</a:t>
            </a:r>
          </a:p>
          <a:p>
            <a:pPr marL="181225" indent="-181225">
              <a:buFont typeface="Arial" panose="020B0604020202020204" pitchFamily="34" charset="0"/>
              <a:buChar char="•"/>
            </a:pPr>
            <a:r>
              <a:rPr lang="en-US" dirty="0"/>
              <a:t>Where can you get more help, i.e. what resources are available to you to create your project bundle, or bundling program?</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5D6048EA-087E-4279-B793-139EB4B39A33}" type="slidenum">
              <a:rPr lang="en-US" altLang="en-US" smtClean="0"/>
              <a:pPr>
                <a:defRPr/>
              </a:pPr>
              <a:t>3</a:t>
            </a:fld>
            <a:endParaRPr lang="en-US" altLang="en-US" dirty="0"/>
          </a:p>
        </p:txBody>
      </p:sp>
    </p:spTree>
    <p:extLst>
      <p:ext uri="{BB962C8B-B14F-4D97-AF65-F5344CB8AC3E}">
        <p14:creationId xmlns:p14="http://schemas.microsoft.com/office/powerpoint/2010/main" val="23921216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0:30</a:t>
            </a:r>
          </a:p>
          <a:p>
            <a:pPr defTabSz="966529" eaLnBrk="1" hangingPunct="1">
              <a:defRPr/>
            </a:pPr>
            <a:r>
              <a:rPr lang="en-US" altLang="en-US" b="1" dirty="0">
                <a:solidFill>
                  <a:srgbClr val="000000"/>
                </a:solidFill>
              </a:rPr>
              <a:t>Key message: </a:t>
            </a:r>
            <a:r>
              <a:rPr lang="pt-BR" altLang="en-US" dirty="0">
                <a:solidFill>
                  <a:srgbClr val="000000"/>
                </a:solidFill>
              </a:rPr>
              <a:t>Process step 7– </a:t>
            </a:r>
            <a:r>
              <a:rPr lang="en-US" altLang="en-US" dirty="0">
                <a:solidFill>
                  <a:srgbClr val="000000"/>
                </a:solidFill>
              </a:rPr>
              <a:t>select project delivery method</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Bridge Bundling Guidebook provides more detail</a:t>
            </a:r>
          </a:p>
          <a:p>
            <a:pPr defTabSz="966529" eaLnBrk="1" hangingPunct="1">
              <a:defRPr/>
            </a:pPr>
            <a:r>
              <a:rPr lang="en-US" altLang="en-US" b="1" dirty="0">
                <a:solidFill>
                  <a:srgbClr val="000000"/>
                </a:solidFill>
              </a:rPr>
              <a:t>Interaction</a:t>
            </a:r>
            <a:r>
              <a:rPr lang="en-US" altLang="en-US" dirty="0">
                <a:solidFill>
                  <a:srgbClr val="000000"/>
                </a:solidFill>
              </a:rPr>
              <a:t>: ask students to describe different project delivery methods (to see what the now), lecture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FHWA, previously approved slide EDC-5 </a:t>
            </a:r>
          </a:p>
          <a:p>
            <a:pPr defTabSz="966529" eaLnBrk="1" hangingPunct="1">
              <a:defRPr/>
            </a:pPr>
            <a:endParaRPr lang="en-US" dirty="0"/>
          </a:p>
          <a:p>
            <a:r>
              <a:rPr lang="en-US" dirty="0"/>
              <a:t>Due to time constraints, the last step we are going to cover in this lecture is step 7 – selecting a delivery method.</a:t>
            </a:r>
          </a:p>
          <a:p>
            <a:r>
              <a:rPr lang="en-US" dirty="0"/>
              <a:t>Steps 8-10 – environmental review, preliminary design, contract letting process, and quality assurance, project close-out, and celebrating your successes are detailed in the BBG.</a:t>
            </a:r>
          </a:p>
          <a:p>
            <a:endParaRPr lang="en-US" dirty="0"/>
          </a:p>
          <a:p>
            <a:r>
              <a:rPr lang="en-US" dirty="0"/>
              <a:t>Ask students to list different project delivery methods to gauge their understanding (e.g. D-B-B, IDIQ, CM/GC, D-B, PDB, P3).</a:t>
            </a:r>
          </a:p>
          <a:p>
            <a:endParaRPr lang="en-US" dirty="0"/>
          </a:p>
          <a:p>
            <a:r>
              <a:rPr lang="en-US" dirty="0"/>
              <a:t>Step 7:</a:t>
            </a:r>
          </a:p>
          <a:p>
            <a:pPr marL="181225" indent="-181225">
              <a:buFont typeface="Arial" panose="020B0604020202020204" pitchFamily="34" charset="0"/>
              <a:buChar char="•"/>
            </a:pPr>
            <a:r>
              <a:rPr lang="en-US" dirty="0"/>
              <a:t>All project delivery methods have been used successfully for project bundling. Success is often determined by selecting an appropriate delivery method for that bundle. Most common are design-bid build (D-B-B), </a:t>
            </a:r>
            <a:r>
              <a:rPr lang="it-IT" dirty="0"/>
              <a:t>Indefinite Delivery Indefinite Quantity (IDIQ)</a:t>
            </a:r>
            <a:r>
              <a:rPr lang="en-US" dirty="0"/>
              <a:t>, and design-build (D-B) project delivery methods</a:t>
            </a:r>
          </a:p>
          <a:p>
            <a:pPr marL="181225" indent="-181225">
              <a:buFont typeface="Arial" panose="020B0604020202020204" pitchFamily="34" charset="0"/>
              <a:buChar char="•"/>
            </a:pPr>
            <a:r>
              <a:rPr lang="en-US" dirty="0"/>
              <a:t>Another ACM that seems tailor-made for Project</a:t>
            </a:r>
            <a:r>
              <a:rPr lang="en-US" baseline="0" dirty="0"/>
              <a:t> Bundling and </a:t>
            </a:r>
            <a:r>
              <a:rPr lang="en-US" dirty="0"/>
              <a:t>is proving useful for agencies in delivering project-bundled contracts is CM/GC.</a:t>
            </a:r>
          </a:p>
          <a:p>
            <a:pPr marL="181225" indent="-181225">
              <a:buFont typeface="Arial" panose="020B0604020202020204" pitchFamily="34" charset="0"/>
              <a:buChar char="•"/>
            </a:pPr>
            <a:r>
              <a:rPr lang="en-US" dirty="0"/>
              <a:t>There have also been large scale public private partnership (P3s) used to deliver bundling programs.</a:t>
            </a:r>
          </a:p>
          <a:p>
            <a:pPr marL="181225" indent="-181225">
              <a:buFont typeface="Arial" panose="020B0604020202020204" pitchFamily="34" charset="0"/>
              <a:buChar char="•"/>
            </a:pPr>
            <a:r>
              <a:rPr lang="en-US" dirty="0"/>
              <a:t>Understanding the different project delivery and procurement methods that are available, and the benefits and disadvantages of each, will help agencies to select the most appropriate methods to meet goals and objectives. </a:t>
            </a:r>
          </a:p>
          <a:p>
            <a:pPr marL="664488" lvl="1" indent="-181225">
              <a:buFont typeface="Arial" panose="020B0604020202020204" pitchFamily="34" charset="0"/>
              <a:buChar char="•"/>
            </a:pPr>
            <a:r>
              <a:rPr lang="en-US" dirty="0"/>
              <a:t>Helpful tools include tables that readily show the strengths, weaknesses and characteristics of all candidate delivery systems and procurement methods.</a:t>
            </a:r>
          </a:p>
          <a:p>
            <a:pPr marL="181225" indent="-181225">
              <a:buFont typeface="Arial" panose="020B0604020202020204" pitchFamily="34" charset="0"/>
              <a:buChar char="•"/>
            </a:pPr>
            <a:r>
              <a:rPr lang="en-US" dirty="0"/>
              <a:t>Many factors will come into play in making this determination, for example, the funding or financing strategy and risk analysis will provide critical input into the decision. There have been several good tools developed that are available to assist agencies in selecting a delivery method.</a:t>
            </a:r>
            <a:r>
              <a:rPr lang="en-US" baseline="0" dirty="0"/>
              <a:t>  </a:t>
            </a:r>
          </a:p>
          <a:p>
            <a:pPr marL="181225" indent="-181225">
              <a:buFont typeface="Arial" panose="020B0604020202020204" pitchFamily="34" charset="0"/>
              <a:buChar char="•"/>
            </a:pPr>
            <a:r>
              <a:rPr lang="en-US" dirty="0"/>
              <a:t>There are tools available to help agencies with selection appropriate project delivery methods – such as the FHWA’s CASE tool (Contracting Alternatives Suitability Evaluator) and the Colorado DOT’s PDSM (Project Delivery Selection Matrix).</a:t>
            </a:r>
          </a:p>
          <a:p>
            <a:pPr marL="181225" indent="-181225">
              <a:buFont typeface="Arial" panose="020B0604020202020204" pitchFamily="34" charset="0"/>
              <a:buChar char="•"/>
            </a:pPr>
            <a:r>
              <a:rPr lang="en-US" dirty="0"/>
              <a:t>This is the last step that will be</a:t>
            </a:r>
            <a:r>
              <a:rPr lang="en-US" baseline="0" dirty="0"/>
              <a:t> highlighted.  </a:t>
            </a:r>
            <a:r>
              <a:rPr lang="en-US" dirty="0"/>
              <a:t>The steps not highlighted in this presentation were not highlighted because they</a:t>
            </a:r>
            <a:r>
              <a:rPr lang="en-US" baseline="0" dirty="0"/>
              <a:t> are steps that must be taken for any project in much the same manner as they would e taken in a bundling project.</a:t>
            </a:r>
            <a:endParaRPr lang="en-US" dirty="0"/>
          </a:p>
          <a:p>
            <a:endParaRPr lang="en-US" dirty="0"/>
          </a:p>
        </p:txBody>
      </p:sp>
      <p:sp>
        <p:nvSpPr>
          <p:cNvPr id="4" name="Slide Number Placeholder 3"/>
          <p:cNvSpPr>
            <a:spLocks noGrp="1"/>
          </p:cNvSpPr>
          <p:nvPr>
            <p:ph type="sldNum" sz="quarter" idx="10"/>
          </p:nvPr>
        </p:nvSpPr>
        <p:spPr/>
        <p:txBody>
          <a:bodyPr/>
          <a:lstStyle/>
          <a:p>
            <a:pPr defTabSz="966529" fontAlgn="auto">
              <a:spcBef>
                <a:spcPts val="0"/>
              </a:spcBef>
              <a:spcAft>
                <a:spcPts val="0"/>
              </a:spcAft>
              <a:defRPr/>
            </a:pPr>
            <a:fld id="{3094117A-E550-4236-A98D-0A7945B95B1E}" type="slidenum">
              <a:rPr lang="en-US">
                <a:solidFill>
                  <a:prstClr val="black"/>
                </a:solidFill>
                <a:latin typeface="Calibri"/>
              </a:rPr>
              <a:pPr defTabSz="966529" fontAlgn="auto">
                <a:spcBef>
                  <a:spcPts val="0"/>
                </a:spcBef>
                <a:spcAft>
                  <a:spcPts val="0"/>
                </a:spcAft>
                <a:defRPr/>
              </a:pPr>
              <a:t>30</a:t>
            </a:fld>
            <a:endParaRPr lang="en-US" dirty="0">
              <a:solidFill>
                <a:prstClr val="black"/>
              </a:solidFill>
              <a:latin typeface="Calibri"/>
            </a:endParaRPr>
          </a:p>
        </p:txBody>
      </p:sp>
      <p:sp>
        <p:nvSpPr>
          <p:cNvPr id="5" name="Date Placeholder 4">
            <a:extLst>
              <a:ext uri="{FF2B5EF4-FFF2-40B4-BE49-F238E27FC236}">
                <a16:creationId xmlns:a16="http://schemas.microsoft.com/office/drawing/2014/main" id="{A0EFBF35-DC52-41B6-BDF3-256EE4EF9183}"/>
              </a:ext>
            </a:extLst>
          </p:cNvPr>
          <p:cNvSpPr>
            <a:spLocks noGrp="1"/>
          </p:cNvSpPr>
          <p:nvPr>
            <p:ph type="dt" idx="1"/>
          </p:nvPr>
        </p:nvSpPr>
        <p:spPr/>
        <p:txBody>
          <a:bodyPr/>
          <a:lstStyle/>
          <a:p>
            <a:pPr defTabSz="966529" fontAlgn="auto">
              <a:spcBef>
                <a:spcPts val="0"/>
              </a:spcBef>
              <a:spcAft>
                <a:spcPts val="0"/>
              </a:spcAft>
              <a:defRPr/>
            </a:pPr>
            <a:r>
              <a:rPr lang="en-US" dirty="0">
                <a:solidFill>
                  <a:prstClr val="black"/>
                </a:solidFill>
                <a:latin typeface="Calibri"/>
              </a:rPr>
              <a:t>8/18/2020</a:t>
            </a:r>
          </a:p>
        </p:txBody>
      </p:sp>
    </p:spTree>
    <p:extLst>
      <p:ext uri="{BB962C8B-B14F-4D97-AF65-F5344CB8AC3E}">
        <p14:creationId xmlns:p14="http://schemas.microsoft.com/office/powerpoint/2010/main" val="1781025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0:30</a:t>
            </a:r>
          </a:p>
          <a:p>
            <a:pPr defTabSz="966529" eaLnBrk="1" hangingPunct="1">
              <a:defRPr/>
            </a:pPr>
            <a:r>
              <a:rPr lang="en-US" altLang="en-US" b="1" dirty="0">
                <a:solidFill>
                  <a:srgbClr val="000000"/>
                </a:solidFill>
              </a:rPr>
              <a:t>Key message: </a:t>
            </a:r>
            <a:r>
              <a:rPr lang="en-US" altLang="en-US" dirty="0">
                <a:solidFill>
                  <a:srgbClr val="000000"/>
                </a:solidFill>
              </a:rPr>
              <a:t>Project delivery methods</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Bridge Bundling Guidebook provides more detail</a:t>
            </a:r>
          </a:p>
          <a:p>
            <a:pPr defTabSz="966529" eaLnBrk="1" hangingPunct="1">
              <a:defRPr/>
            </a:pPr>
            <a:r>
              <a:rPr lang="en-US" altLang="en-US" b="1" dirty="0">
                <a:solidFill>
                  <a:srgbClr val="000000"/>
                </a:solidFill>
              </a:rPr>
              <a:t>Interaction</a:t>
            </a:r>
            <a:r>
              <a:rPr lang="en-US" altLang="en-US" dirty="0">
                <a:solidFill>
                  <a:srgbClr val="000000"/>
                </a:solidFill>
              </a:rPr>
              <a:t>: lecture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n/a</a:t>
            </a:r>
          </a:p>
          <a:p>
            <a:endParaRPr lang="en-US" dirty="0"/>
          </a:p>
          <a:p>
            <a:pPr marL="181225" indent="-181225">
              <a:buFont typeface="Arial" panose="020B0604020202020204" pitchFamily="34" charset="0"/>
              <a:buChar char="•"/>
            </a:pPr>
            <a:r>
              <a:rPr lang="en-US" dirty="0"/>
              <a:t>The good news is that Project Bundling works with any Project Delivery Method</a:t>
            </a:r>
          </a:p>
          <a:p>
            <a:pPr marL="181225" indent="-181225">
              <a:buFont typeface="Arial" panose="020B0604020202020204" pitchFamily="34" charset="0"/>
              <a:buChar char="•"/>
            </a:pPr>
            <a:r>
              <a:rPr lang="en-US" dirty="0"/>
              <a:t>D-B-B stays popular as most people understand it, has a long history, and well-defined roles. </a:t>
            </a:r>
          </a:p>
          <a:p>
            <a:pPr marL="181225" indent="-181225">
              <a:buFont typeface="Arial" panose="020B0604020202020204" pitchFamily="34" charset="0"/>
              <a:buChar char="•"/>
            </a:pPr>
            <a:r>
              <a:rPr lang="en-US" dirty="0"/>
              <a:t>CM/GC is relatively new and is gaining approval from owners.  </a:t>
            </a:r>
          </a:p>
          <a:p>
            <a:pPr marL="483265" lvl="1" indent="-181225">
              <a:buFont typeface="Arial" panose="020B0604020202020204" pitchFamily="34" charset="0"/>
              <a:buChar char="•"/>
            </a:pPr>
            <a:r>
              <a:rPr lang="en-US" dirty="0"/>
              <a:t>The benefits are documented in an FHWA TechBrief, “Alternative Contracting Method Performance in U.S. Highway Construction” (FHWA-HRT-17-100), which shows CM/GC is outperforming both D-B-B and D-B in cost and schedule savings. </a:t>
            </a:r>
          </a:p>
          <a:p>
            <a:pPr marL="483265" lvl="1" indent="-181225">
              <a:buFont typeface="Arial" panose="020B0604020202020204" pitchFamily="34" charset="0"/>
              <a:buChar char="•"/>
            </a:pPr>
            <a:r>
              <a:rPr lang="en-US" dirty="0"/>
              <a:t>CM/GC is not only a good tool for replacement bundles, but it can also be very effective for bundling rehabilitation projects, where the complete scope of the work is often undefined.</a:t>
            </a:r>
          </a:p>
          <a:p>
            <a:pPr marL="483265" lvl="1" indent="-181225">
              <a:buFont typeface="Arial" panose="020B0604020202020204" pitchFamily="34" charset="0"/>
              <a:buChar char="•"/>
            </a:pPr>
            <a:r>
              <a:rPr lang="en-US" dirty="0"/>
              <a:t>CM/GC is the only delivery system that has accommodated different types of vertical construction and different types of horizontal construction under the same bundled contract.</a:t>
            </a:r>
          </a:p>
          <a:p>
            <a:pPr marL="483265" lvl="1" indent="-181225">
              <a:buFont typeface="Arial" panose="020B0604020202020204" pitchFamily="34" charset="0"/>
              <a:buChar char="•"/>
            </a:pPr>
            <a:r>
              <a:rPr lang="en-US" dirty="0"/>
              <a:t>CM/GC is the only delivery system that requires no criteria or prescribed  drawings or special provisions from the owner prior to</a:t>
            </a:r>
            <a:r>
              <a:rPr lang="en-US" baseline="0" dirty="0"/>
              <a:t> letting.</a:t>
            </a:r>
            <a:endParaRPr lang="en-US" dirty="0"/>
          </a:p>
          <a:p>
            <a:pPr marL="483265" lvl="1" indent="-181225">
              <a:buFont typeface="Arial" panose="020B0604020202020204" pitchFamily="34" charset="0"/>
              <a:buChar char="•"/>
            </a:pPr>
            <a:r>
              <a:rPr lang="en-US" dirty="0"/>
              <a:t>CM/GC’s been used successfully with 6 Federal </a:t>
            </a:r>
            <a:r>
              <a:rPr lang="en-US" b="1" dirty="0"/>
              <a:t>Bundling </a:t>
            </a:r>
            <a:r>
              <a:rPr lang="en-US" dirty="0"/>
              <a:t>Pilots.</a:t>
            </a:r>
          </a:p>
          <a:p>
            <a:pPr marL="181225" indent="-181225">
              <a:buFont typeface="Arial" panose="020B0604020202020204" pitchFamily="34" charset="0"/>
              <a:buChar char="•"/>
            </a:pPr>
            <a:r>
              <a:rPr lang="en-US" dirty="0"/>
              <a:t>Design-Build has proven very effective for bundling, provides more contractor flexibility than D-B-B</a:t>
            </a:r>
          </a:p>
          <a:p>
            <a:pPr marL="181225" indent="-181225">
              <a:buFont typeface="Arial" panose="020B0604020202020204" pitchFamily="34" charset="0"/>
              <a:buChar char="•"/>
            </a:pPr>
            <a:r>
              <a:rPr lang="en-US" dirty="0"/>
              <a:t>Public-Private-Partnerships offer the advantage of outside funding; projects are typically delivered using D-B under the P3 concessionaire direction – therefore has the same advantages and disadvantages as D-B</a:t>
            </a:r>
          </a:p>
          <a:p>
            <a:endParaRPr lang="en-US" dirty="0"/>
          </a:p>
        </p:txBody>
      </p:sp>
      <p:sp>
        <p:nvSpPr>
          <p:cNvPr id="4" name="Slide Number Placeholder 3"/>
          <p:cNvSpPr>
            <a:spLocks noGrp="1"/>
          </p:cNvSpPr>
          <p:nvPr>
            <p:ph type="sldNum" sz="quarter" idx="10"/>
          </p:nvPr>
        </p:nvSpPr>
        <p:spPr/>
        <p:txBody>
          <a:bodyPr/>
          <a:lstStyle/>
          <a:p>
            <a:pPr>
              <a:defRPr/>
            </a:pPr>
            <a:fld id="{5D6048EA-087E-4279-B793-139EB4B39A33}" type="slidenum">
              <a:rPr lang="en-US" altLang="en-US" smtClean="0"/>
              <a:pPr>
                <a:defRPr/>
              </a:pPr>
              <a:t>31</a:t>
            </a:fld>
            <a:endParaRPr lang="en-US" altLang="en-US" dirty="0"/>
          </a:p>
        </p:txBody>
      </p:sp>
    </p:spTree>
    <p:extLst>
      <p:ext uri="{BB962C8B-B14F-4D97-AF65-F5344CB8AC3E}">
        <p14:creationId xmlns:p14="http://schemas.microsoft.com/office/powerpoint/2010/main" val="2687270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0:45</a:t>
            </a:r>
          </a:p>
          <a:p>
            <a:pPr defTabSz="966529" eaLnBrk="1" hangingPunct="1">
              <a:defRPr/>
            </a:pPr>
            <a:r>
              <a:rPr lang="en-US" altLang="en-US" b="1" dirty="0">
                <a:solidFill>
                  <a:srgbClr val="000000"/>
                </a:solidFill>
              </a:rPr>
              <a:t>Key message: </a:t>
            </a:r>
            <a:r>
              <a:rPr lang="en-US" altLang="en-US" dirty="0">
                <a:solidFill>
                  <a:srgbClr val="000000"/>
                </a:solidFill>
              </a:rPr>
              <a:t>Project delivery methods</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Bridge Bundling Guidebook provides more detail</a:t>
            </a:r>
          </a:p>
          <a:p>
            <a:pPr defTabSz="966529" eaLnBrk="1" hangingPunct="1">
              <a:defRPr/>
            </a:pPr>
            <a:r>
              <a:rPr lang="en-US" altLang="en-US" b="1" dirty="0">
                <a:solidFill>
                  <a:srgbClr val="000000"/>
                </a:solidFill>
              </a:rPr>
              <a:t>Interaction</a:t>
            </a:r>
            <a:r>
              <a:rPr lang="en-US" altLang="en-US" dirty="0">
                <a:solidFill>
                  <a:srgbClr val="000000"/>
                </a:solidFill>
              </a:rPr>
              <a:t>: lecture, pause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FHWA, previously approved slide BBG. </a:t>
            </a:r>
          </a:p>
          <a:p>
            <a:pPr defTabSz="966529" eaLnBrk="1" hangingPunct="1">
              <a:defRPr/>
            </a:pPr>
            <a:endParaRPr lang="en-US" dirty="0">
              <a:solidFill>
                <a:srgbClr val="000000"/>
              </a:solidFill>
            </a:endParaRPr>
          </a:p>
          <a:p>
            <a:pPr marL="181225" indent="-181225">
              <a:buFont typeface="Arial" panose="020B0604020202020204" pitchFamily="34" charset="0"/>
              <a:buChar char="•"/>
            </a:pPr>
            <a:r>
              <a:rPr lang="en-US" dirty="0"/>
              <a:t>These are organization charts for the four most-used construction project delivery systems: </a:t>
            </a:r>
          </a:p>
          <a:p>
            <a:pPr marL="664488" lvl="1" indent="-181225" defTabSz="966529">
              <a:buFont typeface="Arial" panose="020B0604020202020204" pitchFamily="34" charset="0"/>
              <a:buChar char="•"/>
              <a:defRPr/>
            </a:pPr>
            <a:r>
              <a:rPr lang="en-US" dirty="0">
                <a:solidFill>
                  <a:prstClr val="black"/>
                </a:solidFill>
                <a:latin typeface="Calibri"/>
              </a:rPr>
              <a:t>D-B-B, </a:t>
            </a:r>
          </a:p>
          <a:p>
            <a:pPr marL="664488" lvl="1" indent="-181225" defTabSz="966529">
              <a:buFont typeface="Arial" panose="020B0604020202020204" pitchFamily="34" charset="0"/>
              <a:buChar char="•"/>
              <a:defRPr/>
            </a:pPr>
            <a:r>
              <a:rPr lang="en-US" dirty="0">
                <a:solidFill>
                  <a:prstClr val="black"/>
                </a:solidFill>
                <a:latin typeface="Calibri"/>
              </a:rPr>
              <a:t>Indefinite Delivery/Indefinite Quantity (IDIQ), </a:t>
            </a:r>
          </a:p>
          <a:p>
            <a:pPr marL="664488" lvl="1" indent="-181225" defTabSz="966529">
              <a:buFont typeface="Arial" panose="020B0604020202020204" pitchFamily="34" charset="0"/>
              <a:buChar char="•"/>
              <a:defRPr/>
            </a:pPr>
            <a:r>
              <a:rPr lang="en-US" dirty="0">
                <a:solidFill>
                  <a:prstClr val="black"/>
                </a:solidFill>
                <a:latin typeface="Calibri"/>
              </a:rPr>
              <a:t>CM/GC</a:t>
            </a:r>
          </a:p>
          <a:p>
            <a:pPr marL="664488" lvl="1" indent="-181225" defTabSz="966529">
              <a:buFont typeface="Arial" panose="020B0604020202020204" pitchFamily="34" charset="0"/>
              <a:buChar char="•"/>
              <a:defRPr/>
            </a:pPr>
            <a:r>
              <a:rPr lang="en-US" dirty="0">
                <a:solidFill>
                  <a:prstClr val="black"/>
                </a:solidFill>
                <a:latin typeface="Calibri"/>
              </a:rPr>
              <a:t>D-B, </a:t>
            </a:r>
          </a:p>
          <a:p>
            <a:pPr marL="664488" lvl="1" indent="-181225" defTabSz="966529">
              <a:buFont typeface="Arial" panose="020B0604020202020204" pitchFamily="34" charset="0"/>
              <a:buChar char="•"/>
              <a:defRPr/>
            </a:pPr>
            <a:r>
              <a:rPr lang="en-US" dirty="0">
                <a:solidFill>
                  <a:prstClr val="black"/>
                </a:solidFill>
                <a:latin typeface="Calibri"/>
              </a:rPr>
              <a:t>P3s (DBFOMT).</a:t>
            </a:r>
            <a:r>
              <a:rPr lang="en-US" dirty="0"/>
              <a:t> </a:t>
            </a:r>
          </a:p>
          <a:p>
            <a:pPr marL="181225" indent="-181225" defTabSz="966529">
              <a:buFont typeface="Arial" panose="020B0604020202020204" pitchFamily="34" charset="0"/>
              <a:buChar char="•"/>
              <a:defRPr/>
            </a:pPr>
            <a:r>
              <a:rPr lang="en-US" dirty="0">
                <a:solidFill>
                  <a:prstClr val="black"/>
                </a:solidFill>
                <a:latin typeface="Calibri"/>
              </a:rPr>
              <a:t>IDIQ project delivery (aka job order contracting, aka open-end contracts, aka push-button contracts) has been used effectively for years for bundling preservation and maintenance projects of all sorts. </a:t>
            </a:r>
          </a:p>
          <a:p>
            <a:endParaRPr lang="en-US" b="1" dirty="0">
              <a:solidFill>
                <a:srgbClr val="FF0000"/>
              </a:solidFill>
            </a:endParaRPr>
          </a:p>
          <a:p>
            <a:r>
              <a:rPr lang="en-US" b="1" dirty="0">
                <a:solidFill>
                  <a:srgbClr val="FF0000"/>
                </a:solidFill>
              </a:rPr>
              <a:t>Instructor:</a:t>
            </a:r>
            <a:r>
              <a:rPr lang="en-US" b="1" baseline="0" dirty="0">
                <a:solidFill>
                  <a:srgbClr val="FF0000"/>
                </a:solidFill>
              </a:rPr>
              <a:t>  Pause for a few seconds to let the class take in the diagram.</a:t>
            </a:r>
            <a:endParaRPr lang="en-US" b="1"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09C9B687-F551-47B0-BB3F-D8AEB12A16ED}" type="slidenum">
              <a:rPr lang="en-US" smtClean="0"/>
              <a:t>32</a:t>
            </a:fld>
            <a:endParaRPr lang="en-US" dirty="0"/>
          </a:p>
        </p:txBody>
      </p:sp>
    </p:spTree>
    <p:extLst>
      <p:ext uri="{BB962C8B-B14F-4D97-AF65-F5344CB8AC3E}">
        <p14:creationId xmlns:p14="http://schemas.microsoft.com/office/powerpoint/2010/main" val="27506996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0:45</a:t>
            </a:r>
          </a:p>
          <a:p>
            <a:pPr defTabSz="966529" eaLnBrk="1" hangingPunct="1">
              <a:defRPr/>
            </a:pPr>
            <a:r>
              <a:rPr lang="en-US" altLang="en-US" b="1" dirty="0">
                <a:solidFill>
                  <a:srgbClr val="000000"/>
                </a:solidFill>
              </a:rPr>
              <a:t>Key message: </a:t>
            </a:r>
            <a:r>
              <a:rPr lang="en-US" altLang="en-US" dirty="0">
                <a:solidFill>
                  <a:srgbClr val="000000"/>
                </a:solidFill>
              </a:rPr>
              <a:t>Risk allocation by project delivery method</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Bridge Bundling Guidebook provides more detail</a:t>
            </a:r>
          </a:p>
          <a:p>
            <a:pPr defTabSz="966529" eaLnBrk="1" hangingPunct="1">
              <a:defRPr/>
            </a:pPr>
            <a:r>
              <a:rPr lang="en-US" altLang="en-US" b="1" dirty="0">
                <a:solidFill>
                  <a:srgbClr val="000000"/>
                </a:solidFill>
              </a:rPr>
              <a:t>Interaction</a:t>
            </a:r>
            <a:r>
              <a:rPr lang="en-US" altLang="en-US" dirty="0">
                <a:solidFill>
                  <a:srgbClr val="000000"/>
                </a:solidFill>
              </a:rPr>
              <a:t>: lecture, pause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FHWA, previously approved slide BBG. </a:t>
            </a:r>
          </a:p>
          <a:p>
            <a:pPr defTabSz="966529" eaLnBrk="1" hangingPunct="1">
              <a:defRPr/>
            </a:pPr>
            <a:endParaRPr lang="en-US" altLang="en-US" b="1" dirty="0">
              <a:solidFill>
                <a:srgbClr val="000000"/>
              </a:solidFill>
            </a:endParaRPr>
          </a:p>
          <a:p>
            <a:pPr defTabSz="966529" eaLnBrk="1" hangingPunct="1">
              <a:defRPr/>
            </a:pPr>
            <a:endParaRPr lang="en-US" altLang="en-US" b="1" dirty="0">
              <a:solidFill>
                <a:srgbClr val="000000"/>
              </a:solidFill>
            </a:endParaRPr>
          </a:p>
          <a:p>
            <a:pPr defTabSz="966529" eaLnBrk="1" hangingPunct="1">
              <a:defRPr/>
            </a:pPr>
            <a:r>
              <a:rPr lang="en-US" altLang="en-US" b="1" dirty="0">
                <a:solidFill>
                  <a:srgbClr val="000000"/>
                </a:solidFill>
              </a:rPr>
              <a:t>Time: </a:t>
            </a:r>
            <a:r>
              <a:rPr lang="en-US" altLang="en-US" dirty="0">
                <a:solidFill>
                  <a:srgbClr val="000000"/>
                </a:solidFill>
              </a:rPr>
              <a:t>0:45.</a:t>
            </a:r>
          </a:p>
          <a:p>
            <a:pPr defTabSz="966529" eaLnBrk="1" hangingPunct="1">
              <a:defRPr/>
            </a:pPr>
            <a:r>
              <a:rPr lang="en-US" altLang="en-US" b="1" dirty="0">
                <a:solidFill>
                  <a:srgbClr val="000000"/>
                </a:solidFill>
              </a:rPr>
              <a:t>Photo sources and permissions to use:</a:t>
            </a:r>
            <a:r>
              <a:rPr lang="en-US" altLang="en-US" dirty="0">
                <a:solidFill>
                  <a:srgbClr val="000000"/>
                </a:solidFill>
              </a:rPr>
              <a:t> FHWA, previously approved slide BBG. </a:t>
            </a:r>
          </a:p>
          <a:p>
            <a:pPr defTabSz="966529" eaLnBrk="1" hangingPunct="1">
              <a:defRPr/>
            </a:pPr>
            <a:endParaRPr lang="en-US" dirty="0">
              <a:solidFill>
                <a:srgbClr val="000000"/>
              </a:solidFill>
            </a:endParaRPr>
          </a:p>
          <a:p>
            <a:pPr marL="181225" indent="-181225">
              <a:buFont typeface="Arial" panose="020B0604020202020204" pitchFamily="34" charset="0"/>
              <a:buChar char="•"/>
            </a:pPr>
            <a:r>
              <a:rPr lang="en-US" dirty="0"/>
              <a:t>The different project delivery methods at their basic level are nothing more than different ways to allocate and manage risk among the different parties. </a:t>
            </a:r>
          </a:p>
          <a:p>
            <a:pPr marL="181225" indent="-181225">
              <a:buFont typeface="Arial" panose="020B0604020202020204" pitchFamily="34" charset="0"/>
              <a:buChar char="•"/>
            </a:pPr>
            <a:r>
              <a:rPr lang="en-US" dirty="0"/>
              <a:t>Conducting a risk assessment (Step</a:t>
            </a:r>
            <a:r>
              <a:rPr lang="en-US" baseline="0" dirty="0"/>
              <a:t> 5</a:t>
            </a:r>
            <a:r>
              <a:rPr lang="en-US" dirty="0"/>
              <a:t>) is critical to determining the most appropriate project delivery method. </a:t>
            </a:r>
          </a:p>
          <a:p>
            <a:pPr marL="181225" indent="-181225">
              <a:buFont typeface="Arial" panose="020B0604020202020204" pitchFamily="34" charset="0"/>
              <a:buChar char="•"/>
            </a:pPr>
            <a:r>
              <a:rPr lang="en-US" dirty="0"/>
              <a:t>This figure</a:t>
            </a:r>
            <a:r>
              <a:rPr lang="en-US" baseline="0" dirty="0"/>
              <a:t> </a:t>
            </a:r>
            <a:r>
              <a:rPr lang="en-US" dirty="0"/>
              <a:t>is a graphical representation of how risks are allocated between the agency and contractor for each delivery method. </a:t>
            </a:r>
          </a:p>
          <a:p>
            <a:pPr marL="181225" indent="-181225">
              <a:buFont typeface="Arial" panose="020B0604020202020204" pitchFamily="34" charset="0"/>
              <a:buChar char="•"/>
            </a:pPr>
            <a:r>
              <a:rPr lang="en-US" dirty="0"/>
              <a:t>The bottom bar representing total risk by delivery method decreasing for CM/GC as that is the one project delivery method that involves a three-way partnership between owner/agency, designer of record, and contractor – where all three parties work together through the project delivery life cycle enable risks to be identified early and assigned to the party that is best able to handle/manage</a:t>
            </a:r>
            <a:r>
              <a:rPr lang="en-US" baseline="0" dirty="0"/>
              <a:t> the risk</a:t>
            </a:r>
            <a:r>
              <a:rPr lang="en-US" dirty="0"/>
              <a:t>. It is higher for D-B-B and IDIQ as the owner takes on risks in creating a “generic” construction contract, where the contractor is not involved until construction. In D-B and P3 projects, the risk is on the design-builder and concessionaire as they are assigned design and construction responsibilities, and owner input is through requirements in procurement documents.</a:t>
            </a:r>
          </a:p>
          <a:p>
            <a:pPr defTabSz="966529">
              <a:defRPr/>
            </a:pPr>
            <a:endParaRPr lang="en-US" b="1" dirty="0">
              <a:solidFill>
                <a:srgbClr val="FF0000"/>
              </a:solidFill>
            </a:endParaRPr>
          </a:p>
          <a:p>
            <a:pPr defTabSz="966529">
              <a:defRPr/>
            </a:pPr>
            <a:r>
              <a:rPr lang="en-US" b="1" dirty="0">
                <a:solidFill>
                  <a:srgbClr val="FF0000"/>
                </a:solidFill>
              </a:rPr>
              <a:t>Instructor:</a:t>
            </a:r>
            <a:r>
              <a:rPr lang="en-US" b="1" baseline="0" dirty="0">
                <a:solidFill>
                  <a:srgbClr val="FF0000"/>
                </a:solidFill>
              </a:rPr>
              <a:t>  Pause for a few seconds to let the class take in the diagram.</a:t>
            </a:r>
            <a:endParaRPr lang="en-US" b="1" dirty="0">
              <a:solidFill>
                <a:srgbClr val="FF0000"/>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pPr defTabSz="966529" fontAlgn="auto">
              <a:spcBef>
                <a:spcPts val="0"/>
              </a:spcBef>
              <a:spcAft>
                <a:spcPts val="0"/>
              </a:spcAft>
              <a:defRPr/>
            </a:pPr>
            <a:fld id="{3094117A-E550-4236-A98D-0A7945B95B1E}" type="slidenum">
              <a:rPr lang="en-US">
                <a:solidFill>
                  <a:prstClr val="black"/>
                </a:solidFill>
                <a:latin typeface="Calibri"/>
              </a:rPr>
              <a:pPr defTabSz="966529" fontAlgn="auto">
                <a:spcBef>
                  <a:spcPts val="0"/>
                </a:spcBef>
                <a:spcAft>
                  <a:spcPts val="0"/>
                </a:spcAft>
                <a:defRPr/>
              </a:pPr>
              <a:t>33</a:t>
            </a:fld>
            <a:endParaRPr lang="en-US" dirty="0">
              <a:solidFill>
                <a:prstClr val="black"/>
              </a:solidFill>
              <a:latin typeface="Calibri"/>
            </a:endParaRPr>
          </a:p>
        </p:txBody>
      </p:sp>
      <p:sp>
        <p:nvSpPr>
          <p:cNvPr id="5" name="Date Placeholder 4">
            <a:extLst>
              <a:ext uri="{FF2B5EF4-FFF2-40B4-BE49-F238E27FC236}">
                <a16:creationId xmlns:a16="http://schemas.microsoft.com/office/drawing/2014/main" id="{A171D4D3-8387-4D3B-9BEF-2D6A531795C6}"/>
              </a:ext>
            </a:extLst>
          </p:cNvPr>
          <p:cNvSpPr>
            <a:spLocks noGrp="1"/>
          </p:cNvSpPr>
          <p:nvPr>
            <p:ph type="dt" idx="1"/>
          </p:nvPr>
        </p:nvSpPr>
        <p:spPr/>
        <p:txBody>
          <a:bodyPr/>
          <a:lstStyle/>
          <a:p>
            <a:pPr defTabSz="966529" fontAlgn="auto">
              <a:spcBef>
                <a:spcPts val="0"/>
              </a:spcBef>
              <a:spcAft>
                <a:spcPts val="0"/>
              </a:spcAft>
              <a:defRPr/>
            </a:pPr>
            <a:r>
              <a:rPr lang="en-US" dirty="0">
                <a:solidFill>
                  <a:prstClr val="black"/>
                </a:solidFill>
                <a:latin typeface="Calibri"/>
              </a:rPr>
              <a:t>8/18/2020</a:t>
            </a:r>
          </a:p>
        </p:txBody>
      </p:sp>
    </p:spTree>
    <p:extLst>
      <p:ext uri="{BB962C8B-B14F-4D97-AF65-F5344CB8AC3E}">
        <p14:creationId xmlns:p14="http://schemas.microsoft.com/office/powerpoint/2010/main" val="26420149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1:00</a:t>
            </a:r>
          </a:p>
          <a:p>
            <a:pPr defTabSz="966529" eaLnBrk="1" hangingPunct="1">
              <a:defRPr/>
            </a:pPr>
            <a:r>
              <a:rPr lang="en-US" altLang="en-US" b="1" dirty="0">
                <a:solidFill>
                  <a:srgbClr val="000000"/>
                </a:solidFill>
              </a:rPr>
              <a:t>Key message: </a:t>
            </a:r>
            <a:r>
              <a:rPr lang="pt-BR" altLang="en-US" dirty="0">
                <a:solidFill>
                  <a:srgbClr val="000000"/>
                </a:solidFill>
              </a:rPr>
              <a:t>Lessons learned fro case studies</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Bridge Bundling Guidebook provides more detail</a:t>
            </a:r>
          </a:p>
          <a:p>
            <a:pPr defTabSz="966529" eaLnBrk="1" hangingPunct="1">
              <a:defRPr/>
            </a:pPr>
            <a:r>
              <a:rPr lang="en-US" altLang="en-US" b="1" dirty="0">
                <a:solidFill>
                  <a:srgbClr val="000000"/>
                </a:solidFill>
              </a:rPr>
              <a:t>Interaction</a:t>
            </a:r>
            <a:r>
              <a:rPr lang="en-US" altLang="en-US" dirty="0">
                <a:solidFill>
                  <a:srgbClr val="000000"/>
                </a:solidFill>
              </a:rPr>
              <a:t>: lecture, question</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n/a</a:t>
            </a:r>
            <a:endParaRPr lang="en-US" altLang="en-US" b="1" dirty="0">
              <a:solidFill>
                <a:srgbClr val="000000"/>
              </a:solidFill>
            </a:endParaRPr>
          </a:p>
          <a:p>
            <a:pPr defTabSz="966529">
              <a:defRPr/>
            </a:pPr>
            <a:endParaRPr lang="en-US" dirty="0">
              <a:solidFill>
                <a:srgbClr val="000000"/>
              </a:solidFill>
            </a:endParaRPr>
          </a:p>
          <a:p>
            <a:pPr marL="181225" indent="-181225">
              <a:buFont typeface="Arial" panose="020B0604020202020204" pitchFamily="34" charset="0"/>
              <a:buChar char="•"/>
            </a:pPr>
            <a:r>
              <a:rPr lang="en-US" dirty="0"/>
              <a:t>A few lessons learned from these case studies include…(summarize list)…</a:t>
            </a:r>
          </a:p>
          <a:p>
            <a:pPr marL="655478" lvl="1" indent="-181225">
              <a:buFont typeface="Arial" panose="020B0604020202020204" pitchFamily="34" charset="0"/>
              <a:buChar char="•"/>
            </a:pPr>
            <a:r>
              <a:rPr lang="en-US" dirty="0"/>
              <a:t>Minimal right-of-way acquisition</a:t>
            </a:r>
          </a:p>
          <a:p>
            <a:pPr marL="655478" lvl="1" indent="-181225">
              <a:buFont typeface="Arial" panose="020B0604020202020204" pitchFamily="34" charset="0"/>
              <a:buChar char="•"/>
            </a:pPr>
            <a:r>
              <a:rPr lang="en-US" dirty="0"/>
              <a:t>Minimal environmental constraints</a:t>
            </a:r>
          </a:p>
          <a:p>
            <a:pPr marL="655478" lvl="1" indent="-181225">
              <a:buFont typeface="Arial" panose="020B0604020202020204" pitchFamily="34" charset="0"/>
              <a:buChar char="•"/>
            </a:pPr>
            <a:r>
              <a:rPr lang="en-US" dirty="0"/>
              <a:t>For bridge projects, a completed hydraulics analysis has been completed in advance for each location</a:t>
            </a:r>
          </a:p>
          <a:p>
            <a:pPr marL="655478" lvl="1" indent="-181225">
              <a:buFont typeface="Arial" panose="020B0604020202020204" pitchFamily="34" charset="0"/>
              <a:buChar char="•"/>
            </a:pPr>
            <a:r>
              <a:rPr lang="en-US" dirty="0"/>
              <a:t>Geotechnical study/information is available for each location</a:t>
            </a:r>
          </a:p>
          <a:p>
            <a:pPr marL="655478" lvl="1" indent="-181225">
              <a:buFont typeface="Arial" panose="020B0604020202020204" pitchFamily="34" charset="0"/>
              <a:buChar char="•"/>
            </a:pPr>
            <a:r>
              <a:rPr lang="en-US" dirty="0"/>
              <a:t>Avoid railroad locations due to extra complications and coordination that is necessary</a:t>
            </a:r>
          </a:p>
          <a:p>
            <a:pPr marL="655478" lvl="1" indent="-181225">
              <a:buFont typeface="Arial" panose="020B0604020202020204" pitchFamily="34" charset="0"/>
              <a:buChar char="•"/>
            </a:pPr>
            <a:r>
              <a:rPr lang="en-US" dirty="0"/>
              <a:t>For multiple agency bundles, best if one agency is designated the lead</a:t>
            </a:r>
          </a:p>
          <a:p>
            <a:pPr marL="655478" lvl="1" indent="-181225">
              <a:buFont typeface="Arial" panose="020B0604020202020204" pitchFamily="34" charset="0"/>
              <a:buChar char="•"/>
            </a:pPr>
            <a:r>
              <a:rPr lang="en-US" dirty="0"/>
              <a:t>Involve construction industry during planning</a:t>
            </a:r>
          </a:p>
          <a:p>
            <a:pPr marL="655478" lvl="1" indent="-181225">
              <a:buFont typeface="Arial" panose="020B0604020202020204" pitchFamily="34" charset="0"/>
              <a:buChar char="•"/>
            </a:pPr>
            <a:r>
              <a:rPr lang="en-US" dirty="0"/>
              <a:t>Take advantage of alternative contracting methods.</a:t>
            </a:r>
          </a:p>
          <a:p>
            <a:pPr marL="0" lvl="1"/>
            <a:endParaRPr lang="en-US" dirty="0"/>
          </a:p>
          <a:p>
            <a:pPr marL="0" lvl="1"/>
            <a:r>
              <a:rPr lang="en-US" dirty="0"/>
              <a:t>Instructor: Ask if other lessons learned not listed, then ask if any questions on these (or why are they good practices).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F30DF5-06D2-416F-8CAB-6DEC3A2166FF}" type="slidenum">
              <a:rPr kumimoji="0" 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8507760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0:15</a:t>
            </a:r>
          </a:p>
          <a:p>
            <a:pPr defTabSz="966529" eaLnBrk="1" hangingPunct="1">
              <a:defRPr/>
            </a:pPr>
            <a:r>
              <a:rPr lang="en-US" altLang="en-US" b="1" dirty="0">
                <a:solidFill>
                  <a:srgbClr val="000000"/>
                </a:solidFill>
              </a:rPr>
              <a:t>Key message: </a:t>
            </a:r>
            <a:r>
              <a:rPr lang="pt-BR" altLang="en-US" dirty="0">
                <a:solidFill>
                  <a:srgbClr val="000000"/>
                </a:solidFill>
              </a:rPr>
              <a:t>Begin agenda item #4</a:t>
            </a:r>
          </a:p>
          <a:p>
            <a:pPr defTabSz="966529" eaLnBrk="1" hangingPunct="1">
              <a:defRPr/>
            </a:pPr>
            <a:r>
              <a:rPr lang="en-US" altLang="en-US" b="1" dirty="0">
                <a:solidFill>
                  <a:srgbClr val="000000"/>
                </a:solidFill>
              </a:rPr>
              <a:t>Background Information: </a:t>
            </a:r>
            <a:r>
              <a:rPr lang="en-US" altLang="en-US" dirty="0">
                <a:solidFill>
                  <a:srgbClr val="000000"/>
                </a:solidFill>
              </a:rPr>
              <a:t>Sponsored by FHWA, an EDC-5 innovation initiative</a:t>
            </a:r>
          </a:p>
          <a:p>
            <a:pPr defTabSz="966529" eaLnBrk="1" hangingPunct="1">
              <a:defRPr/>
            </a:pPr>
            <a:r>
              <a:rPr lang="en-US" altLang="en-US" b="1" dirty="0">
                <a:solidFill>
                  <a:srgbClr val="000000"/>
                </a:solidFill>
              </a:rPr>
              <a:t>Interaction</a:t>
            </a:r>
            <a:r>
              <a:rPr lang="en-US" altLang="en-US" dirty="0">
                <a:solidFill>
                  <a:srgbClr val="000000"/>
                </a:solidFill>
              </a:rPr>
              <a:t>: lecture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n/a</a:t>
            </a:r>
          </a:p>
          <a:p>
            <a:pPr defTabSz="966529" eaLnBrk="1" hangingPunct="1">
              <a:defRPr/>
            </a:pPr>
            <a:endParaRPr lang="en-US" altLang="en-US" b="1" dirty="0">
              <a:solidFill>
                <a:srgbClr val="000000"/>
              </a:solidFill>
            </a:endParaRPr>
          </a:p>
          <a:p>
            <a:pPr marL="181225" indent="-181225">
              <a:buFont typeface="Arial" panose="020B0604020202020204" pitchFamily="34" charset="0"/>
              <a:buChar char="•"/>
            </a:pPr>
            <a:r>
              <a:rPr lang="en-US" dirty="0"/>
              <a:t>Our fourth agenda item are examples and case studies of project bundling</a:t>
            </a:r>
          </a:p>
          <a:p>
            <a:pPr marL="181225" indent="-181225">
              <a:buFont typeface="Arial" panose="020B0604020202020204" pitchFamily="34" charset="0"/>
              <a:buChar char="•"/>
            </a:pPr>
            <a:r>
              <a:rPr lang="en-US" dirty="0"/>
              <a:t>To gain some practical perspective of what project bundling is, why agencies bundle, and how they bundle, we will review a seven case studies.</a:t>
            </a:r>
          </a:p>
          <a:p>
            <a:pPr marL="181225" indent="-181225">
              <a:buFont typeface="Arial" panose="020B0604020202020204" pitchFamily="34" charset="0"/>
              <a:buChar char="•"/>
            </a:pPr>
            <a:r>
              <a:rPr lang="en-US" dirty="0"/>
              <a:t>When completed with this agenda item, you will be able to apply and evaluate project bundling projects.</a:t>
            </a:r>
          </a:p>
          <a:p>
            <a:endParaRPr lang="en-US" dirty="0"/>
          </a:p>
        </p:txBody>
      </p:sp>
      <p:sp>
        <p:nvSpPr>
          <p:cNvPr id="4" name="Slide Number Placeholder 3"/>
          <p:cNvSpPr>
            <a:spLocks noGrp="1"/>
          </p:cNvSpPr>
          <p:nvPr>
            <p:ph type="sldNum" sz="quarter" idx="10"/>
          </p:nvPr>
        </p:nvSpPr>
        <p:spPr/>
        <p:txBody>
          <a:bodyPr/>
          <a:lstStyle/>
          <a:p>
            <a:pPr defTabSz="948507">
              <a:defRPr/>
            </a:pPr>
            <a:fld id="{09C9B687-F551-47B0-BB3F-D8AEB12A16ED}" type="slidenum">
              <a:rPr lang="en-US">
                <a:solidFill>
                  <a:srgbClr val="000000"/>
                </a:solidFill>
              </a:rPr>
              <a:pPr defTabSz="948507">
                <a:defRPr/>
              </a:pPr>
              <a:t>35</a:t>
            </a:fld>
            <a:endParaRPr lang="en-US" dirty="0">
              <a:solidFill>
                <a:srgbClr val="000000"/>
              </a:solidFill>
            </a:endParaRPr>
          </a:p>
        </p:txBody>
      </p:sp>
    </p:spTree>
    <p:extLst>
      <p:ext uri="{BB962C8B-B14F-4D97-AF65-F5344CB8AC3E}">
        <p14:creationId xmlns:p14="http://schemas.microsoft.com/office/powerpoint/2010/main" val="36949764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0:15</a:t>
            </a:r>
          </a:p>
          <a:p>
            <a:pPr defTabSz="966529" eaLnBrk="1" hangingPunct="1">
              <a:defRPr/>
            </a:pPr>
            <a:r>
              <a:rPr lang="en-US" altLang="en-US" b="1" dirty="0">
                <a:solidFill>
                  <a:srgbClr val="000000"/>
                </a:solidFill>
              </a:rPr>
              <a:t>Key message: </a:t>
            </a:r>
            <a:r>
              <a:rPr lang="pt-BR" altLang="en-US" dirty="0">
                <a:solidFill>
                  <a:srgbClr val="000000"/>
                </a:solidFill>
              </a:rPr>
              <a:t>Begin case studies</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Sponsored by FHWA, an EDC-5 innovation initiative</a:t>
            </a:r>
          </a:p>
          <a:p>
            <a:pPr defTabSz="966529" eaLnBrk="1" hangingPunct="1">
              <a:defRPr/>
            </a:pPr>
            <a:r>
              <a:rPr lang="en-US" altLang="en-US" b="1" dirty="0">
                <a:solidFill>
                  <a:srgbClr val="000000"/>
                </a:solidFill>
              </a:rPr>
              <a:t>Interaction</a:t>
            </a:r>
            <a:r>
              <a:rPr lang="en-US" altLang="en-US" dirty="0">
                <a:solidFill>
                  <a:srgbClr val="000000"/>
                </a:solidFill>
              </a:rPr>
              <a:t>: lecture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n/a</a:t>
            </a:r>
          </a:p>
          <a:p>
            <a:pPr defTabSz="966529" eaLnBrk="1" hangingPunct="1">
              <a:defRPr/>
            </a:pPr>
            <a:endParaRPr lang="en-US" altLang="en-US" b="1" dirty="0">
              <a:solidFill>
                <a:srgbClr val="000000"/>
              </a:solidFill>
            </a:endParaRPr>
          </a:p>
          <a:p>
            <a:pPr defTabSz="966529" eaLnBrk="1" hangingPunct="1">
              <a:defRPr/>
            </a:pPr>
            <a:r>
              <a:rPr lang="en-US" altLang="en-US" b="0" dirty="0">
                <a:solidFill>
                  <a:srgbClr val="000000"/>
                </a:solidFill>
              </a:rPr>
              <a:t>We will now go through seven (7) case studies to demonstrate how bundling was applied and why agencies have created project bundles. </a:t>
            </a:r>
          </a:p>
          <a:p>
            <a:pPr defTabSz="966529" eaLnBrk="1" hangingPunct="1">
              <a:defRPr/>
            </a:pPr>
            <a:r>
              <a:rPr lang="en-US" altLang="en-US" b="0" dirty="0">
                <a:solidFill>
                  <a:srgbClr val="000000"/>
                </a:solidFill>
              </a:rPr>
              <a:t>These case studies will demonstrate success is driven by project objectives and bundling can be utilized for a variety of project types, work types, geographic locations, and using different project delivery methods.</a:t>
            </a:r>
          </a:p>
          <a:p>
            <a:pPr defTabSz="966529" eaLnBrk="1" hangingPunct="1">
              <a:defRPr/>
            </a:pPr>
            <a:endParaRPr lang="en-US" altLang="en-US" b="0" dirty="0">
              <a:solidFill>
                <a:srgbClr val="000000"/>
              </a:solidFill>
            </a:endParaRPr>
          </a:p>
          <a:p>
            <a:pPr defTabSz="966529" eaLnBrk="1" hangingPunct="1">
              <a:defRPr/>
            </a:pPr>
            <a:r>
              <a:rPr lang="en-US" altLang="en-US" b="0" dirty="0">
                <a:solidFill>
                  <a:srgbClr val="000000"/>
                </a:solidFill>
              </a:rPr>
              <a:t>The link shown here brings you to these and many other case studies.</a:t>
            </a:r>
          </a:p>
        </p:txBody>
      </p:sp>
      <p:sp>
        <p:nvSpPr>
          <p:cNvPr id="4" name="Slide Number Placeholder 3"/>
          <p:cNvSpPr>
            <a:spLocks noGrp="1"/>
          </p:cNvSpPr>
          <p:nvPr>
            <p:ph type="sldNum" sz="quarter" idx="10"/>
          </p:nvPr>
        </p:nvSpPr>
        <p:spPr/>
        <p:txBody>
          <a:bodyPr/>
          <a:lstStyle/>
          <a:p>
            <a:pPr defTabSz="948507">
              <a:defRPr/>
            </a:pPr>
            <a:fld id="{09C9B687-F551-47B0-BB3F-D8AEB12A16ED}" type="slidenum">
              <a:rPr lang="en-US">
                <a:solidFill>
                  <a:srgbClr val="000000"/>
                </a:solidFill>
              </a:rPr>
              <a:pPr defTabSz="948507">
                <a:defRPr/>
              </a:pPr>
              <a:t>36</a:t>
            </a:fld>
            <a:endParaRPr lang="en-US" dirty="0">
              <a:solidFill>
                <a:srgbClr val="000000"/>
              </a:solidFill>
            </a:endParaRPr>
          </a:p>
        </p:txBody>
      </p:sp>
    </p:spTree>
    <p:extLst>
      <p:ext uri="{BB962C8B-B14F-4D97-AF65-F5344CB8AC3E}">
        <p14:creationId xmlns:p14="http://schemas.microsoft.com/office/powerpoint/2010/main" val="5876115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1:00</a:t>
            </a:r>
          </a:p>
          <a:p>
            <a:pPr defTabSz="966529" eaLnBrk="1" hangingPunct="1">
              <a:defRPr/>
            </a:pPr>
            <a:r>
              <a:rPr lang="en-US" altLang="en-US" b="1" dirty="0">
                <a:solidFill>
                  <a:srgbClr val="000000"/>
                </a:solidFill>
              </a:rPr>
              <a:t>Key message: </a:t>
            </a:r>
            <a:r>
              <a:rPr lang="en-US" altLang="en-US" dirty="0">
                <a:solidFill>
                  <a:srgbClr val="000000"/>
                </a:solidFill>
              </a:rPr>
              <a:t>Case study #1, additional successful project bundling definitions</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Bridge Bundling Guidebook provides more detail</a:t>
            </a:r>
          </a:p>
          <a:p>
            <a:pPr defTabSz="966529" eaLnBrk="1" hangingPunct="1">
              <a:defRPr/>
            </a:pPr>
            <a:r>
              <a:rPr lang="en-US" altLang="en-US" b="1" dirty="0">
                <a:solidFill>
                  <a:srgbClr val="000000"/>
                </a:solidFill>
              </a:rPr>
              <a:t>Interaction</a:t>
            </a:r>
            <a:r>
              <a:rPr lang="en-US" altLang="en-US" dirty="0">
                <a:solidFill>
                  <a:srgbClr val="000000"/>
                </a:solidFill>
              </a:rPr>
              <a:t>: lecture, ask question</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FHWA, previously approved slide BBG. </a:t>
            </a:r>
          </a:p>
          <a:p>
            <a:endParaRPr lang="en-US" dirty="0"/>
          </a:p>
          <a:p>
            <a:pPr marL="181225" indent="-181225">
              <a:buFont typeface="Arial" panose="020B0604020202020204" pitchFamily="34" charset="0"/>
              <a:buChar char="•"/>
            </a:pPr>
            <a:r>
              <a:rPr lang="en-US" dirty="0"/>
              <a:t>The need in Osceola County was speed for economic/tourism needs.</a:t>
            </a:r>
          </a:p>
          <a:p>
            <a:pPr marL="181225" indent="-181225">
              <a:buFont typeface="Arial" panose="020B0604020202020204" pitchFamily="34" charset="0"/>
              <a:buChar char="•"/>
            </a:pPr>
            <a:r>
              <a:rPr lang="en-US" dirty="0"/>
              <a:t>Inherited a program . . .that had completed one highway project in 18 years, and that had over $1B in funds for improvements from six years of bond sales</a:t>
            </a:r>
          </a:p>
          <a:p>
            <a:pPr marL="181225" indent="-181225">
              <a:buFont typeface="Arial" panose="020B0604020202020204" pitchFamily="34" charset="0"/>
              <a:buChar char="•"/>
            </a:pPr>
            <a:r>
              <a:rPr lang="en-US" dirty="0"/>
              <a:t>This team was in a desperate situation to deliver a large program quickly and efficiently.</a:t>
            </a:r>
          </a:p>
          <a:p>
            <a:pPr marL="181225" indent="-181225">
              <a:buFont typeface="Arial" panose="020B0604020202020204" pitchFamily="34" charset="0"/>
              <a:buChar char="•"/>
            </a:pPr>
            <a:r>
              <a:rPr lang="en-US" baseline="0" dirty="0"/>
              <a:t>A new County Commission was elected that was weary of the team, was prepared to bring in another team to deliver the projects.</a:t>
            </a:r>
          </a:p>
          <a:p>
            <a:pPr marL="181225" indent="-181225">
              <a:buFont typeface="Arial" panose="020B0604020202020204" pitchFamily="34" charset="0"/>
              <a:buChar char="•"/>
            </a:pPr>
            <a:r>
              <a:rPr lang="en-US" baseline="0" dirty="0"/>
              <a:t>Project Bundling and CM/GC allowed the team to do what was though to be impossible</a:t>
            </a:r>
          </a:p>
          <a:p>
            <a:pPr marL="181225" indent="-181225">
              <a:buFont typeface="Arial" panose="020B0604020202020204" pitchFamily="34" charset="0"/>
              <a:buChar char="•"/>
            </a:pPr>
            <a:r>
              <a:rPr lang="en-US" baseline="0" dirty="0"/>
              <a:t>The effort was dubbed “The Osceola County Miracle”</a:t>
            </a:r>
          </a:p>
          <a:p>
            <a:pPr marL="181225" indent="-181225">
              <a:buFont typeface="Arial" panose="020B0604020202020204" pitchFamily="34" charset="0"/>
              <a:buChar char="•"/>
            </a:pPr>
            <a:r>
              <a:rPr lang="en-US" baseline="0" dirty="0"/>
              <a:t>The Public Works Administrator was named one of </a:t>
            </a:r>
            <a:r>
              <a:rPr lang="en-US" i="1" baseline="0" dirty="0"/>
              <a:t>Engineering News Record’s </a:t>
            </a:r>
            <a:r>
              <a:rPr lang="en-US" i="0" baseline="0" dirty="0"/>
              <a:t>Top 25 Newsmakers in the US for the year.</a:t>
            </a:r>
          </a:p>
          <a:p>
            <a:pPr marL="181225" indent="-181225">
              <a:buFont typeface="Arial" panose="020B0604020202020204" pitchFamily="34" charset="0"/>
              <a:buChar char="•"/>
            </a:pPr>
            <a:r>
              <a:rPr lang="en-US" i="0" baseline="0" dirty="0"/>
              <a:t>That team needed speed above all else and bundling helped provide it.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D6048EA-087E-4279-B793-139EB4B39A33}" type="slidenum">
              <a:rPr lang="en-US" altLang="en-US" smtClean="0"/>
              <a:pPr>
                <a:defRPr/>
              </a:pPr>
              <a:t>37</a:t>
            </a:fld>
            <a:endParaRPr lang="en-US" altLang="en-US" dirty="0"/>
          </a:p>
        </p:txBody>
      </p:sp>
    </p:spTree>
    <p:extLst>
      <p:ext uri="{BB962C8B-B14F-4D97-AF65-F5344CB8AC3E}">
        <p14:creationId xmlns:p14="http://schemas.microsoft.com/office/powerpoint/2010/main" val="35219946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1:00</a:t>
            </a:r>
          </a:p>
          <a:p>
            <a:pPr defTabSz="966529" eaLnBrk="1" hangingPunct="1">
              <a:defRPr/>
            </a:pPr>
            <a:r>
              <a:rPr lang="en-US" altLang="en-US" b="1" dirty="0">
                <a:solidFill>
                  <a:srgbClr val="000000"/>
                </a:solidFill>
              </a:rPr>
              <a:t>Key message: </a:t>
            </a:r>
            <a:r>
              <a:rPr lang="pt-BR" altLang="en-US" dirty="0">
                <a:solidFill>
                  <a:srgbClr val="000000"/>
                </a:solidFill>
              </a:rPr>
              <a:t>Case study #2</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Source is FHWA’s “Advanced Project Bundling,”  Appendix C.</a:t>
            </a:r>
          </a:p>
          <a:p>
            <a:pPr defTabSz="966529" eaLnBrk="1" hangingPunct="1">
              <a:defRPr/>
            </a:pPr>
            <a:r>
              <a:rPr lang="en-US" altLang="en-US" b="1" dirty="0">
                <a:solidFill>
                  <a:srgbClr val="000000"/>
                </a:solidFill>
              </a:rPr>
              <a:t>Interaction</a:t>
            </a:r>
            <a:r>
              <a:rPr lang="en-US" altLang="en-US" dirty="0">
                <a:solidFill>
                  <a:srgbClr val="000000"/>
                </a:solidFill>
              </a:rPr>
              <a:t>: lecture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FHWA, previously approved slide BBG. </a:t>
            </a:r>
            <a:endParaRPr lang="en-US" altLang="en-US" b="1" dirty="0">
              <a:solidFill>
                <a:srgbClr val="000000"/>
              </a:solidFill>
            </a:endParaRPr>
          </a:p>
          <a:p>
            <a:endParaRPr lang="en-US" dirty="0"/>
          </a:p>
          <a:p>
            <a:pPr marL="181225" indent="-181225">
              <a:buFont typeface="Arial" panose="020B0604020202020204" pitchFamily="34" charset="0"/>
              <a:buChar char="•"/>
            </a:pPr>
            <a:r>
              <a:rPr lang="en-US" dirty="0"/>
              <a:t>Erie County includes the City of Buffalo, and this is a good example of an urban county</a:t>
            </a:r>
            <a:r>
              <a:rPr lang="en-US" baseline="0" dirty="0"/>
              <a:t> using bundling to maintain their bridge assets.</a:t>
            </a:r>
          </a:p>
          <a:p>
            <a:pPr marL="181225" indent="-181225">
              <a:buFont typeface="Arial" panose="020B0604020202020204" pitchFamily="34" charset="0"/>
              <a:buChar char="•"/>
            </a:pPr>
            <a:r>
              <a:rPr lang="en-US" baseline="0" dirty="0"/>
              <a:t>Note the different work types.</a:t>
            </a:r>
          </a:p>
          <a:p>
            <a:pPr marL="181225" indent="-181225">
              <a:buFont typeface="Arial" panose="020B0604020202020204" pitchFamily="34" charset="0"/>
              <a:buChar char="•"/>
            </a:pPr>
            <a:r>
              <a:rPr lang="en-US" dirty="0"/>
              <a:t>Erie County uses a series of bridge bundling contracts to address preventive maintenance issues. </a:t>
            </a:r>
          </a:p>
          <a:p>
            <a:pPr marL="664488" lvl="1" indent="-181225">
              <a:buFont typeface="Arial" panose="020B0604020202020204" pitchFamily="34" charset="0"/>
              <a:buChar char="•"/>
            </a:pPr>
            <a:r>
              <a:rPr lang="en-US" dirty="0"/>
              <a:t>The bridges are bundled primarily by work type. </a:t>
            </a:r>
          </a:p>
          <a:p>
            <a:pPr marL="664488" lvl="1" indent="-181225">
              <a:buFont typeface="Arial" panose="020B0604020202020204" pitchFamily="34" charset="0"/>
              <a:buChar char="•"/>
            </a:pPr>
            <a:r>
              <a:rPr lang="en-US" dirty="0"/>
              <a:t>Location is also a consideration. </a:t>
            </a:r>
          </a:p>
          <a:p>
            <a:pPr marL="664488" lvl="1" indent="-181225">
              <a:buFont typeface="Arial" panose="020B0604020202020204" pitchFamily="34" charset="0"/>
              <a:buChar char="•"/>
            </a:pPr>
            <a:r>
              <a:rPr lang="en-US" dirty="0"/>
              <a:t>There are four types of bundled maintenance projects: </a:t>
            </a:r>
          </a:p>
          <a:p>
            <a:pPr marL="1147753" lvl="2" indent="-181225">
              <a:buFont typeface="Arial" panose="020B0604020202020204" pitchFamily="34" charset="0"/>
              <a:buChar char="•"/>
            </a:pPr>
            <a:r>
              <a:rPr lang="en-US" dirty="0"/>
              <a:t>Steel repair projects, </a:t>
            </a:r>
          </a:p>
          <a:p>
            <a:pPr marL="1147753" lvl="2" indent="-181225">
              <a:buFont typeface="Arial" panose="020B0604020202020204" pitchFamily="34" charset="0"/>
              <a:buChar char="•"/>
            </a:pPr>
            <a:r>
              <a:rPr lang="en-US" dirty="0"/>
              <a:t>Deck repair projects, </a:t>
            </a:r>
          </a:p>
          <a:p>
            <a:pPr marL="1147753" lvl="2" indent="-181225">
              <a:buFont typeface="Arial" panose="020B0604020202020204" pitchFamily="34" charset="0"/>
              <a:buChar char="•"/>
            </a:pPr>
            <a:r>
              <a:rPr lang="en-US" dirty="0"/>
              <a:t>Bridge washing projects, </a:t>
            </a:r>
          </a:p>
          <a:p>
            <a:pPr marL="1147753" lvl="2" indent="-181225">
              <a:buFont typeface="Arial" panose="020B0604020202020204" pitchFamily="34" charset="0"/>
              <a:buChar char="•"/>
            </a:pPr>
            <a:r>
              <a:rPr lang="en-US" dirty="0"/>
              <a:t>Deck sealing projects. </a:t>
            </a:r>
          </a:p>
          <a:p>
            <a:pPr marL="181225" indent="-181225">
              <a:buFont typeface="Arial" panose="020B0604020202020204" pitchFamily="34" charset="0"/>
              <a:buChar char="•"/>
            </a:pPr>
            <a:r>
              <a:rPr lang="en-US" dirty="0"/>
              <a:t>The contracts were assembled by the County Bridge Engineer. </a:t>
            </a:r>
          </a:p>
          <a:p>
            <a:pPr marL="181225" indent="-181225">
              <a:buFont typeface="Arial" panose="020B0604020202020204" pitchFamily="34" charset="0"/>
              <a:buChar char="•"/>
            </a:pPr>
            <a:r>
              <a:rPr lang="en-US" dirty="0"/>
              <a:t>Erie County relied on Federal funds to pay for 80 percent of the cost to complete the work. </a:t>
            </a:r>
          </a:p>
          <a:p>
            <a:pPr marL="181225" indent="-181225">
              <a:buFont typeface="Arial" panose="020B0604020202020204" pitchFamily="34" charset="0"/>
              <a:buChar char="•"/>
            </a:pPr>
            <a:r>
              <a:rPr lang="en-US" dirty="0"/>
              <a:t>The agency submitted a bridge preventive maintenance work plan to NYSDOT for consideration. </a:t>
            </a:r>
          </a:p>
          <a:p>
            <a:pPr marL="664488" lvl="1" indent="-181225">
              <a:buFont typeface="Arial" panose="020B0604020202020204" pitchFamily="34" charset="0"/>
              <a:buChar char="•"/>
            </a:pPr>
            <a:r>
              <a:rPr lang="en-US" dirty="0"/>
              <a:t>NYSDOT makes the determination on funding. </a:t>
            </a:r>
          </a:p>
          <a:p>
            <a:endParaRPr lang="en-US" dirty="0"/>
          </a:p>
        </p:txBody>
      </p:sp>
      <p:sp>
        <p:nvSpPr>
          <p:cNvPr id="4" name="Slide Number Placeholder 3"/>
          <p:cNvSpPr>
            <a:spLocks noGrp="1"/>
          </p:cNvSpPr>
          <p:nvPr>
            <p:ph type="sldNum" sz="quarter" idx="10"/>
          </p:nvPr>
        </p:nvSpPr>
        <p:spPr/>
        <p:txBody>
          <a:bodyPr/>
          <a:lstStyle/>
          <a:p>
            <a:pPr defTabSz="966529" fontAlgn="auto">
              <a:spcBef>
                <a:spcPts val="0"/>
              </a:spcBef>
              <a:spcAft>
                <a:spcPts val="0"/>
              </a:spcAft>
              <a:defRPr/>
            </a:pPr>
            <a:fld id="{CDF30DF5-06D2-416F-8CAB-6DEC3A2166FF}" type="slidenum">
              <a:rPr lang="en-US">
                <a:solidFill>
                  <a:prstClr val="black"/>
                </a:solidFill>
                <a:latin typeface="Calibri"/>
              </a:rPr>
              <a:pPr defTabSz="966529" fontAlgn="auto">
                <a:spcBef>
                  <a:spcPts val="0"/>
                </a:spcBef>
                <a:spcAft>
                  <a:spcPts val="0"/>
                </a:spcAft>
                <a:defRPr/>
              </a:pPr>
              <a:t>38</a:t>
            </a:fld>
            <a:endParaRPr lang="en-US" dirty="0">
              <a:solidFill>
                <a:prstClr val="black"/>
              </a:solidFill>
              <a:latin typeface="Calibri"/>
            </a:endParaRPr>
          </a:p>
        </p:txBody>
      </p:sp>
    </p:spTree>
    <p:extLst>
      <p:ext uri="{BB962C8B-B14F-4D97-AF65-F5344CB8AC3E}">
        <p14:creationId xmlns:p14="http://schemas.microsoft.com/office/powerpoint/2010/main" val="40586001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1:00</a:t>
            </a:r>
          </a:p>
          <a:p>
            <a:pPr defTabSz="966529" eaLnBrk="1" hangingPunct="1">
              <a:defRPr/>
            </a:pPr>
            <a:r>
              <a:rPr lang="en-US" altLang="en-US" b="1" dirty="0">
                <a:solidFill>
                  <a:srgbClr val="000000"/>
                </a:solidFill>
              </a:rPr>
              <a:t>Key message: </a:t>
            </a:r>
            <a:r>
              <a:rPr lang="pt-BR" altLang="en-US" dirty="0">
                <a:solidFill>
                  <a:srgbClr val="000000"/>
                </a:solidFill>
              </a:rPr>
              <a:t>Case study #3</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Source is FHWA’s “Advanced Project Bundling,”  Appendix C.</a:t>
            </a:r>
          </a:p>
          <a:p>
            <a:pPr defTabSz="966529" eaLnBrk="1" hangingPunct="1">
              <a:defRPr/>
            </a:pPr>
            <a:r>
              <a:rPr lang="en-US" altLang="en-US" b="1" dirty="0">
                <a:solidFill>
                  <a:srgbClr val="000000"/>
                </a:solidFill>
              </a:rPr>
              <a:t>Interaction</a:t>
            </a:r>
            <a:r>
              <a:rPr lang="en-US" altLang="en-US" dirty="0">
                <a:solidFill>
                  <a:srgbClr val="000000"/>
                </a:solidFill>
              </a:rPr>
              <a:t>: lecture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FHWA, previously approved slide BBG. </a:t>
            </a:r>
            <a:endParaRPr lang="en-US" altLang="en-US" b="1" dirty="0">
              <a:solidFill>
                <a:srgbClr val="000000"/>
              </a:solidFill>
            </a:endParaRPr>
          </a:p>
          <a:p>
            <a:pPr defTabSz="966529" eaLnBrk="1" hangingPunct="1">
              <a:defRPr/>
            </a:pPr>
            <a:endParaRPr lang="en-US" altLang="en-US" b="1" dirty="0">
              <a:solidFill>
                <a:srgbClr val="000000"/>
              </a:solidFill>
            </a:endParaRPr>
          </a:p>
          <a:p>
            <a:pPr marL="181225" indent="-181225">
              <a:buFont typeface="Arial" panose="020B0604020202020204" pitchFamily="34" charset="0"/>
              <a:buChar char="•"/>
            </a:pPr>
            <a:r>
              <a:rPr lang="en-US" dirty="0"/>
              <a:t>Another local public agency example – Northampton County, PA</a:t>
            </a:r>
          </a:p>
          <a:p>
            <a:pPr marL="181225" indent="-181225">
              <a:buFont typeface="Arial" panose="020B0604020202020204" pitchFamily="34" charset="0"/>
              <a:buChar char="•"/>
            </a:pPr>
            <a:r>
              <a:rPr lang="en-US" dirty="0"/>
              <a:t>Northampton County owns 119 bridges, a large percentage were in poor condition. </a:t>
            </a:r>
          </a:p>
          <a:p>
            <a:pPr marL="664488" lvl="1" indent="-181225">
              <a:buFont typeface="Arial" panose="020B0604020202020204" pitchFamily="34" charset="0"/>
              <a:buChar char="•"/>
            </a:pPr>
            <a:r>
              <a:rPr lang="en-US" dirty="0"/>
              <a:t>It would have taken over 20 years to address all of their bridges in poor condition. </a:t>
            </a:r>
          </a:p>
          <a:p>
            <a:pPr marL="664488" lvl="1" indent="-181225">
              <a:buFont typeface="Arial" panose="020B0604020202020204" pitchFamily="34" charset="0"/>
              <a:buChar char="•"/>
            </a:pPr>
            <a:r>
              <a:rPr lang="en-US" dirty="0"/>
              <a:t>Some of these bridges were either closed or posted, affecting the</a:t>
            </a:r>
            <a:r>
              <a:rPr lang="en-US" baseline="0" dirty="0"/>
              <a:t> local</a:t>
            </a:r>
            <a:r>
              <a:rPr lang="en-US" dirty="0"/>
              <a:t> economy. </a:t>
            </a:r>
          </a:p>
          <a:p>
            <a:pPr marL="181225" indent="-181225">
              <a:buFont typeface="Arial" panose="020B0604020202020204" pitchFamily="34" charset="0"/>
              <a:buChar char="•"/>
            </a:pPr>
            <a:r>
              <a:rPr lang="en-US" dirty="0"/>
              <a:t>By using a P3, they were able to gain the efficiencies of bundling and spread the cost over 14 years, addressing many of their poor bridges at one time. </a:t>
            </a:r>
          </a:p>
          <a:p>
            <a:pPr marL="181225" indent="-181225">
              <a:buFont typeface="Arial" panose="020B0604020202020204" pitchFamily="34" charset="0"/>
              <a:buChar char="•"/>
            </a:pPr>
            <a:r>
              <a:rPr lang="en-US" dirty="0"/>
              <a:t>The P3 Builder will maintain the bridges over the 14-year period of the contract.</a:t>
            </a:r>
          </a:p>
          <a:p>
            <a:endParaRPr lang="en-US" dirty="0"/>
          </a:p>
        </p:txBody>
      </p:sp>
      <p:sp>
        <p:nvSpPr>
          <p:cNvPr id="4" name="Slide Number Placeholder 3"/>
          <p:cNvSpPr>
            <a:spLocks noGrp="1"/>
          </p:cNvSpPr>
          <p:nvPr>
            <p:ph type="sldNum" sz="quarter" idx="10"/>
          </p:nvPr>
        </p:nvSpPr>
        <p:spPr/>
        <p:txBody>
          <a:bodyPr/>
          <a:lstStyle/>
          <a:p>
            <a:pPr defTabSz="966529" fontAlgn="auto">
              <a:spcBef>
                <a:spcPts val="0"/>
              </a:spcBef>
              <a:spcAft>
                <a:spcPts val="0"/>
              </a:spcAft>
              <a:defRPr/>
            </a:pPr>
            <a:fld id="{CDF30DF5-06D2-416F-8CAB-6DEC3A2166FF}" type="slidenum">
              <a:rPr lang="en-US">
                <a:solidFill>
                  <a:prstClr val="black"/>
                </a:solidFill>
                <a:latin typeface="Calibri"/>
              </a:rPr>
              <a:pPr defTabSz="966529" fontAlgn="auto">
                <a:spcBef>
                  <a:spcPts val="0"/>
                </a:spcBef>
                <a:spcAft>
                  <a:spcPts val="0"/>
                </a:spcAft>
                <a:defRPr/>
              </a:pPr>
              <a:t>39</a:t>
            </a:fld>
            <a:endParaRPr lang="en-US" dirty="0">
              <a:solidFill>
                <a:prstClr val="black"/>
              </a:solidFill>
              <a:latin typeface="Calibri"/>
            </a:endParaRPr>
          </a:p>
        </p:txBody>
      </p:sp>
    </p:spTree>
    <p:extLst>
      <p:ext uri="{BB962C8B-B14F-4D97-AF65-F5344CB8AC3E}">
        <p14:creationId xmlns:p14="http://schemas.microsoft.com/office/powerpoint/2010/main" val="2249244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1:30</a:t>
            </a:r>
          </a:p>
          <a:p>
            <a:pPr defTabSz="966529" eaLnBrk="1" hangingPunct="1">
              <a:defRPr/>
            </a:pPr>
            <a:r>
              <a:rPr lang="en-US" altLang="en-US" b="1" dirty="0">
                <a:solidFill>
                  <a:srgbClr val="000000"/>
                </a:solidFill>
              </a:rPr>
              <a:t>Key message: </a:t>
            </a:r>
            <a:r>
              <a:rPr lang="en-US" altLang="en-US" dirty="0">
                <a:solidFill>
                  <a:srgbClr val="000000"/>
                </a:solidFill>
              </a:rPr>
              <a:t>Understanding of learning objectives</a:t>
            </a:r>
          </a:p>
          <a:p>
            <a:pPr defTabSz="966529" eaLnBrk="1" hangingPunct="1">
              <a:defRPr/>
            </a:pPr>
            <a:r>
              <a:rPr lang="en-US" altLang="en-US" b="1" dirty="0">
                <a:solidFill>
                  <a:srgbClr val="000000"/>
                </a:solidFill>
              </a:rPr>
              <a:t>Delivery: </a:t>
            </a:r>
            <a:r>
              <a:rPr lang="en-US" altLang="en-US" dirty="0">
                <a:solidFill>
                  <a:srgbClr val="000000"/>
                </a:solidFill>
              </a:rPr>
              <a:t>Describe each learning objective, 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Sponsored by FHWA, an EDC-5 innovation initiative</a:t>
            </a:r>
          </a:p>
          <a:p>
            <a:pPr defTabSz="966529" eaLnBrk="1" hangingPunct="1">
              <a:defRPr/>
            </a:pPr>
            <a:r>
              <a:rPr lang="en-US" altLang="en-US" b="1" dirty="0">
                <a:solidFill>
                  <a:srgbClr val="000000"/>
                </a:solidFill>
              </a:rPr>
              <a:t>Interaction</a:t>
            </a:r>
            <a:r>
              <a:rPr lang="en-US" altLang="en-US" dirty="0">
                <a:solidFill>
                  <a:srgbClr val="000000"/>
                </a:solidFill>
              </a:rPr>
              <a:t>: lecture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n/a</a:t>
            </a:r>
          </a:p>
          <a:p>
            <a:endParaRPr lang="en-US" dirty="0"/>
          </a:p>
          <a:p>
            <a:r>
              <a:rPr lang="en-US" dirty="0"/>
              <a:t>Although there are many learning objectives we could cover, this lecture will focus on these four.</a:t>
            </a:r>
          </a:p>
          <a:p>
            <a:pPr marL="241632" indent="-241632">
              <a:buAutoNum type="arabicPeriod"/>
            </a:pPr>
            <a:r>
              <a:rPr lang="en-US" dirty="0"/>
              <a:t>We begin with gaining a complete understanding of the concept of project bundling – what is it. </a:t>
            </a:r>
          </a:p>
          <a:p>
            <a:pPr marL="241632" indent="-241632">
              <a:buAutoNum type="arabicPeriod"/>
            </a:pPr>
            <a:r>
              <a:rPr lang="en-US" dirty="0"/>
              <a:t>Second, we will develop an understanding of why project bundling should be considered.</a:t>
            </a:r>
          </a:p>
          <a:p>
            <a:pPr marL="241632" indent="-241632">
              <a:buAutoNum type="arabicPeriod"/>
            </a:pPr>
            <a:r>
              <a:rPr lang="en-US" dirty="0"/>
              <a:t>Third, we will learn the 10</a:t>
            </a:r>
            <a:r>
              <a:rPr lang="en-US" baseline="0" dirty="0"/>
              <a:t> </a:t>
            </a:r>
            <a:r>
              <a:rPr lang="en-US" dirty="0"/>
              <a:t>steps necessary to create a successful project bundle; the how, for example, </a:t>
            </a:r>
          </a:p>
          <a:p>
            <a:pPr marL="724896" lvl="1" indent="-241632">
              <a:buFont typeface="+mj-lt"/>
              <a:buAutoNum type="alphaLcPeriod"/>
            </a:pPr>
            <a:r>
              <a:rPr lang="en-US" dirty="0"/>
              <a:t>There are almost limitless funding and finance options, and you don’t need to know many of them at this point—only the major ones, and we’ll go into</a:t>
            </a:r>
            <a:r>
              <a:rPr lang="en-US" baseline="0" dirty="0"/>
              <a:t> those in some depth, and just mention the others</a:t>
            </a:r>
            <a:r>
              <a:rPr lang="en-US" dirty="0"/>
              <a:t>. </a:t>
            </a:r>
          </a:p>
          <a:p>
            <a:pPr marL="724896" lvl="1" indent="-241632">
              <a:buFont typeface="+mj-lt"/>
              <a:buAutoNum type="alphaLcPeriod"/>
            </a:pPr>
            <a:r>
              <a:rPr lang="en-US" dirty="0"/>
              <a:t>We’ll review how to choose which projects to bundle—whether to bundle based on geographic proximity, project size, project type, funding, financing, etc.  </a:t>
            </a:r>
          </a:p>
          <a:p>
            <a:pPr marL="724896" lvl="1" indent="-241632">
              <a:buFont typeface="+mj-lt"/>
              <a:buAutoNum type="alphaLcPeriod"/>
            </a:pPr>
            <a:r>
              <a:rPr lang="en-US" dirty="0"/>
              <a:t>The choice of delivery system is vital, and we’ll look at which systems offer the most practical advantages for different types of bundles.  </a:t>
            </a:r>
          </a:p>
          <a:p>
            <a:pPr marL="724896" lvl="1" indent="-241632">
              <a:buFont typeface="+mj-lt"/>
              <a:buAutoNum type="alphaLcPeriod"/>
            </a:pPr>
            <a:r>
              <a:rPr lang="en-US" dirty="0"/>
              <a:t>Navigating the NEPA (National Environmental Protections Act) and environmental permitting processes are essential to a successful bundle. </a:t>
            </a:r>
          </a:p>
          <a:p>
            <a:pPr marL="241632" indent="-241632">
              <a:buAutoNum type="arabicPeriod"/>
            </a:pPr>
            <a:r>
              <a:rPr lang="en-US" dirty="0"/>
              <a:t>The fourth learning objective is applying and evaluating project bundling by reviewing case studies and examples of actual project bundling projects.</a:t>
            </a:r>
          </a:p>
          <a:p>
            <a:pPr marL="241632" indent="-241632">
              <a:buAutoNum type="arabicPeriod"/>
            </a:pPr>
            <a:r>
              <a:rPr lang="en-US" dirty="0"/>
              <a:t>The fifth learning objective Is to develop an understanding of the resources available to transportation infrastructure asset owners and those involved in project bundling contracts to create project bundles and to incorporate the practice into their business processes. This will include 25 practices an agency can evaluate to determine the maturity of their project bundling business processes.</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5D6048EA-087E-4279-B793-139EB4B39A33}" type="slidenum">
              <a:rPr lang="en-US" altLang="en-US" smtClean="0"/>
              <a:pPr>
                <a:defRPr/>
              </a:pPr>
              <a:t>4</a:t>
            </a:fld>
            <a:endParaRPr lang="en-US" altLang="en-US" dirty="0"/>
          </a:p>
        </p:txBody>
      </p:sp>
    </p:spTree>
    <p:extLst>
      <p:ext uri="{BB962C8B-B14F-4D97-AF65-F5344CB8AC3E}">
        <p14:creationId xmlns:p14="http://schemas.microsoft.com/office/powerpoint/2010/main" val="28498895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1:00</a:t>
            </a:r>
          </a:p>
          <a:p>
            <a:pPr defTabSz="966529" eaLnBrk="1" hangingPunct="1">
              <a:defRPr/>
            </a:pPr>
            <a:r>
              <a:rPr lang="en-US" altLang="en-US" b="1" dirty="0">
                <a:solidFill>
                  <a:srgbClr val="000000"/>
                </a:solidFill>
              </a:rPr>
              <a:t>Key message: </a:t>
            </a:r>
            <a:r>
              <a:rPr lang="pt-BR" altLang="en-US" dirty="0">
                <a:solidFill>
                  <a:srgbClr val="000000"/>
                </a:solidFill>
              </a:rPr>
              <a:t>Case study #4</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Source is FHWA’s “Advanced Project Bundling,”  Appendix C.</a:t>
            </a:r>
          </a:p>
          <a:p>
            <a:pPr defTabSz="966529" eaLnBrk="1" hangingPunct="1">
              <a:defRPr/>
            </a:pPr>
            <a:r>
              <a:rPr lang="en-US" altLang="en-US" b="1" dirty="0">
                <a:solidFill>
                  <a:srgbClr val="000000"/>
                </a:solidFill>
              </a:rPr>
              <a:t>Interaction</a:t>
            </a:r>
            <a:r>
              <a:rPr lang="en-US" altLang="en-US" dirty="0">
                <a:solidFill>
                  <a:srgbClr val="000000"/>
                </a:solidFill>
              </a:rPr>
              <a:t>: lecture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FHWA, previously approved slide BBG. </a:t>
            </a:r>
            <a:endParaRPr lang="en-US" altLang="en-US" b="1" dirty="0">
              <a:solidFill>
                <a:srgbClr val="000000"/>
              </a:solidFill>
            </a:endParaRPr>
          </a:p>
          <a:p>
            <a:endParaRPr lang="en-US" dirty="0"/>
          </a:p>
          <a:p>
            <a:pPr marL="181225" indent="-181225">
              <a:buFont typeface="Arial" panose="020B0604020202020204" pitchFamily="34" charset="0"/>
              <a:buChar char="•"/>
            </a:pPr>
            <a:r>
              <a:rPr lang="en-US" dirty="0"/>
              <a:t>What if your goal was to integrate state, county, and</a:t>
            </a:r>
            <a:r>
              <a:rPr lang="en-US" baseline="0" dirty="0"/>
              <a:t> municipal projects into one bundle?</a:t>
            </a:r>
          </a:p>
          <a:p>
            <a:pPr marL="181225" indent="-181225">
              <a:buFont typeface="Arial" panose="020B0604020202020204" pitchFamily="34" charset="0"/>
              <a:buChar char="•"/>
            </a:pPr>
            <a:r>
              <a:rPr lang="en-US" baseline="0" dirty="0"/>
              <a:t>Kentucky did.</a:t>
            </a:r>
          </a:p>
          <a:p>
            <a:pPr marL="181225" indent="-181225">
              <a:buFont typeface="Arial" panose="020B0604020202020204" pitchFamily="34" charset="0"/>
              <a:buChar char="•"/>
            </a:pPr>
            <a:r>
              <a:rPr lang="en-US" dirty="0"/>
              <a:t>Lessons Learned</a:t>
            </a:r>
            <a:r>
              <a:rPr lang="en-US" baseline="0" dirty="0"/>
              <a:t> were abundant from this bundle:</a:t>
            </a:r>
            <a:endParaRPr lang="en-US" dirty="0"/>
          </a:p>
          <a:p>
            <a:pPr marL="664488" lvl="1" indent="-181225">
              <a:buFont typeface="Arial" panose="020B0604020202020204" pitchFamily="34" charset="0"/>
              <a:buChar char="•"/>
            </a:pPr>
            <a:r>
              <a:rPr lang="en-US" dirty="0"/>
              <a:t>Must be prepared</a:t>
            </a:r>
            <a:r>
              <a:rPr lang="en-US" baseline="0" dirty="0"/>
              <a:t> and </a:t>
            </a:r>
            <a:r>
              <a:rPr lang="en-US" dirty="0"/>
              <a:t>involve contractors</a:t>
            </a:r>
          </a:p>
          <a:p>
            <a:pPr marL="664488" lvl="1" indent="-181225">
              <a:buFont typeface="Arial" panose="020B0604020202020204" pitchFamily="34" charset="0"/>
              <a:buChar char="•"/>
            </a:pPr>
            <a:r>
              <a:rPr lang="en-US" dirty="0"/>
              <a:t>No one size fits all</a:t>
            </a:r>
          </a:p>
          <a:p>
            <a:pPr marL="664488" lvl="1" indent="-181225">
              <a:buFont typeface="Arial" panose="020B0604020202020204" pitchFamily="34" charset="0"/>
              <a:buChar char="•"/>
            </a:pPr>
            <a:r>
              <a:rPr lang="en-US" dirty="0"/>
              <a:t>Think of bundling beyond construction procurement</a:t>
            </a:r>
          </a:p>
          <a:p>
            <a:pPr marL="664488" lvl="1" indent="-181225">
              <a:buFont typeface="Arial" panose="020B0604020202020204" pitchFamily="34" charset="0"/>
              <a:buChar char="•"/>
            </a:pPr>
            <a:r>
              <a:rPr lang="en-US" dirty="0"/>
              <a:t>Bundling offers streamlined project development</a:t>
            </a:r>
          </a:p>
          <a:p>
            <a:pPr marL="664488" lvl="1" indent="-181225">
              <a:buFont typeface="Arial" panose="020B0604020202020204" pitchFamily="34" charset="0"/>
              <a:buChar char="•"/>
            </a:pPr>
            <a:r>
              <a:rPr lang="en-US" dirty="0"/>
              <a:t>Standardized design is a big benefit</a:t>
            </a:r>
            <a:r>
              <a:rPr lang="en-US" baseline="0" dirty="0"/>
              <a:t> of bundling</a:t>
            </a:r>
            <a:endParaRPr lang="en-US" dirty="0"/>
          </a:p>
          <a:p>
            <a:pPr marL="664488" lvl="1" indent="-181225">
              <a:buFont typeface="Arial" panose="020B0604020202020204" pitchFamily="34" charset="0"/>
              <a:buChar char="•"/>
            </a:pPr>
            <a:r>
              <a:rPr lang="en-US" dirty="0"/>
              <a:t>Risk-based Geotech can be very</a:t>
            </a:r>
            <a:r>
              <a:rPr lang="en-US" baseline="0" dirty="0"/>
              <a:t> helpful in a bundling contract</a:t>
            </a:r>
            <a:endParaRPr lang="en-US" dirty="0"/>
          </a:p>
          <a:p>
            <a:pPr marL="664488" lvl="1" indent="-181225">
              <a:buFont typeface="Arial" panose="020B0604020202020204" pitchFamily="34" charset="0"/>
              <a:buChar char="•"/>
            </a:pPr>
            <a:r>
              <a:rPr lang="en-US" dirty="0"/>
              <a:t>Expedited utility relocations CAN BE ACCOMPLISHED THROUGH BUNDLING</a:t>
            </a:r>
          </a:p>
          <a:p>
            <a:pPr marL="664488" lvl="1" indent="-181225">
              <a:buFont typeface="Arial" panose="020B0604020202020204" pitchFamily="34" charset="0"/>
              <a:buChar char="•"/>
            </a:pPr>
            <a:r>
              <a:rPr lang="en-US" dirty="0"/>
              <a:t>State funds can be used for ROW procurement</a:t>
            </a:r>
          </a:p>
          <a:p>
            <a:pPr marL="664488" lvl="1" indent="-181225">
              <a:buFont typeface="Arial" panose="020B0604020202020204" pitchFamily="34" charset="0"/>
              <a:buChar char="•"/>
            </a:pPr>
            <a:r>
              <a:rPr lang="en-US" dirty="0"/>
              <a:t>Bundling similar work pays numerous dividends</a:t>
            </a:r>
          </a:p>
          <a:p>
            <a:endParaRPr lang="en-US" dirty="0"/>
          </a:p>
          <a:p>
            <a:pPr marL="483265" lvl="1"/>
            <a:endParaRPr lang="en-US" dirty="0"/>
          </a:p>
        </p:txBody>
      </p:sp>
      <p:sp>
        <p:nvSpPr>
          <p:cNvPr id="4" name="Slide Number Placeholder 3"/>
          <p:cNvSpPr>
            <a:spLocks noGrp="1"/>
          </p:cNvSpPr>
          <p:nvPr>
            <p:ph type="sldNum" sz="quarter" idx="10"/>
          </p:nvPr>
        </p:nvSpPr>
        <p:spPr/>
        <p:txBody>
          <a:bodyPr/>
          <a:lstStyle/>
          <a:p>
            <a:pPr defTabSz="966529" fontAlgn="auto">
              <a:spcBef>
                <a:spcPts val="0"/>
              </a:spcBef>
              <a:spcAft>
                <a:spcPts val="0"/>
              </a:spcAft>
              <a:defRPr/>
            </a:pPr>
            <a:fld id="{CDF30DF5-06D2-416F-8CAB-6DEC3A2166FF}" type="slidenum">
              <a:rPr lang="en-US">
                <a:solidFill>
                  <a:prstClr val="black"/>
                </a:solidFill>
                <a:latin typeface="Calibri"/>
              </a:rPr>
              <a:pPr defTabSz="966529" fontAlgn="auto">
                <a:spcBef>
                  <a:spcPts val="0"/>
                </a:spcBef>
                <a:spcAft>
                  <a:spcPts val="0"/>
                </a:spcAft>
                <a:defRPr/>
              </a:pPr>
              <a:t>40</a:t>
            </a:fld>
            <a:endParaRPr lang="en-US" dirty="0">
              <a:solidFill>
                <a:prstClr val="black"/>
              </a:solidFill>
              <a:latin typeface="Calibri"/>
            </a:endParaRPr>
          </a:p>
        </p:txBody>
      </p:sp>
    </p:spTree>
    <p:extLst>
      <p:ext uri="{BB962C8B-B14F-4D97-AF65-F5344CB8AC3E}">
        <p14:creationId xmlns:p14="http://schemas.microsoft.com/office/powerpoint/2010/main" val="37044571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1:00</a:t>
            </a:r>
          </a:p>
          <a:p>
            <a:pPr defTabSz="966529" eaLnBrk="1" hangingPunct="1">
              <a:defRPr/>
            </a:pPr>
            <a:r>
              <a:rPr lang="en-US" altLang="en-US" b="1" dirty="0">
                <a:solidFill>
                  <a:srgbClr val="000000"/>
                </a:solidFill>
              </a:rPr>
              <a:t>Key message: </a:t>
            </a:r>
            <a:r>
              <a:rPr lang="pt-BR" altLang="en-US" dirty="0">
                <a:solidFill>
                  <a:srgbClr val="000000"/>
                </a:solidFill>
              </a:rPr>
              <a:t>Case study #5</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Source is FHWA’s “Advanced Project Bundling,”  Appendix C.</a:t>
            </a:r>
          </a:p>
          <a:p>
            <a:pPr defTabSz="966529" eaLnBrk="1" hangingPunct="1">
              <a:defRPr/>
            </a:pPr>
            <a:r>
              <a:rPr lang="en-US" altLang="en-US" b="1" dirty="0">
                <a:solidFill>
                  <a:srgbClr val="000000"/>
                </a:solidFill>
              </a:rPr>
              <a:t>Interaction</a:t>
            </a:r>
            <a:r>
              <a:rPr lang="en-US" altLang="en-US" dirty="0">
                <a:solidFill>
                  <a:srgbClr val="000000"/>
                </a:solidFill>
              </a:rPr>
              <a:t>: lecture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FHWA, previously approved slide BBG. </a:t>
            </a:r>
            <a:endParaRPr lang="en-US" altLang="en-US" b="1" dirty="0">
              <a:solidFill>
                <a:srgbClr val="000000"/>
              </a:solidFill>
            </a:endParaRPr>
          </a:p>
          <a:p>
            <a:endParaRPr lang="en-US" dirty="0"/>
          </a:p>
          <a:p>
            <a:pPr marL="181225" indent="-181225">
              <a:buFont typeface="Arial" panose="020B0604020202020204" pitchFamily="34" charset="0"/>
              <a:buChar char="•"/>
            </a:pPr>
            <a:r>
              <a:rPr lang="en-US" dirty="0"/>
              <a:t>In the early 2000s, DelDOT discovered a serious problem with deterioration of large pipe culverts. </a:t>
            </a:r>
          </a:p>
          <a:p>
            <a:pPr marL="664488" lvl="1" indent="-181225">
              <a:buFont typeface="Arial" panose="020B0604020202020204" pitchFamily="34" charset="0"/>
              <a:buChar char="•"/>
            </a:pPr>
            <a:r>
              <a:rPr lang="en-US" dirty="0"/>
              <a:t>Due to a decision made in the 1980s to remove them from the bridge inventory, hundreds of large culverts in poor condition had escaped inspection for decades. </a:t>
            </a:r>
          </a:p>
          <a:p>
            <a:pPr marL="664488" lvl="1" indent="-181225">
              <a:buFont typeface="Arial" panose="020B0604020202020204" pitchFamily="34" charset="0"/>
              <a:buChar char="•"/>
            </a:pPr>
            <a:r>
              <a:rPr lang="en-US" dirty="0"/>
              <a:t>DelDOT assessed the problem and began a bundling program to replace the culverts quickly. </a:t>
            </a:r>
          </a:p>
          <a:p>
            <a:pPr marL="181225" indent="-181225">
              <a:buFont typeface="Arial" panose="020B0604020202020204" pitchFamily="34" charset="0"/>
              <a:buChar char="•"/>
            </a:pPr>
            <a:r>
              <a:rPr lang="en-US" dirty="0"/>
              <a:t>More</a:t>
            </a:r>
            <a:r>
              <a:rPr lang="en-US" baseline="0" dirty="0"/>
              <a:t> efficient e</a:t>
            </a:r>
            <a:r>
              <a:rPr lang="en-US" dirty="0"/>
              <a:t>nvironmental permitting and third-party coordination</a:t>
            </a:r>
            <a:r>
              <a:rPr lang="en-US" baseline="0" dirty="0"/>
              <a:t> were major benefits of bundling</a:t>
            </a:r>
            <a:endParaRPr lang="en-US" dirty="0"/>
          </a:p>
          <a:p>
            <a:pPr marL="181225" indent="-181225">
              <a:buFont typeface="Arial" panose="020B0604020202020204" pitchFamily="34" charset="0"/>
              <a:buChar char="•"/>
            </a:pPr>
            <a:r>
              <a:rPr lang="en-US" dirty="0"/>
              <a:t>Small DBB bundles: Completed by DelDOT before advertisement. </a:t>
            </a:r>
          </a:p>
          <a:p>
            <a:pPr marL="181225" indent="-181225">
              <a:buFont typeface="Arial" panose="020B0604020202020204" pitchFamily="34" charset="0"/>
              <a:buChar char="•"/>
            </a:pPr>
            <a:r>
              <a:rPr lang="en-US" dirty="0"/>
              <a:t>Open-end (bundle) contract: (IDIQ) for additional locations, completed by DelDOT after procurement with input from the contractor. </a:t>
            </a:r>
          </a:p>
          <a:p>
            <a:pPr marL="181225" indent="-181225">
              <a:buFont typeface="Arial" panose="020B0604020202020204" pitchFamily="34" charset="0"/>
              <a:buChar char="•"/>
            </a:pPr>
            <a:r>
              <a:rPr lang="en-US" dirty="0"/>
              <a:t>D-B bundle: Third-party coordination is the responsibility of the contractor</a:t>
            </a:r>
          </a:p>
          <a:p>
            <a:endParaRPr lang="en-US" dirty="0"/>
          </a:p>
          <a:p>
            <a:endParaRPr lang="en-US" dirty="0"/>
          </a:p>
        </p:txBody>
      </p:sp>
      <p:sp>
        <p:nvSpPr>
          <p:cNvPr id="4" name="Slide Number Placeholder 3"/>
          <p:cNvSpPr>
            <a:spLocks noGrp="1"/>
          </p:cNvSpPr>
          <p:nvPr>
            <p:ph type="sldNum" sz="quarter" idx="10"/>
          </p:nvPr>
        </p:nvSpPr>
        <p:spPr/>
        <p:txBody>
          <a:bodyPr/>
          <a:lstStyle/>
          <a:p>
            <a:pPr defTabSz="966529" fontAlgn="auto">
              <a:spcBef>
                <a:spcPts val="0"/>
              </a:spcBef>
              <a:spcAft>
                <a:spcPts val="0"/>
              </a:spcAft>
              <a:defRPr/>
            </a:pPr>
            <a:fld id="{CDF30DF5-06D2-416F-8CAB-6DEC3A2166FF}" type="slidenum">
              <a:rPr lang="en-US">
                <a:solidFill>
                  <a:prstClr val="black"/>
                </a:solidFill>
                <a:latin typeface="Calibri"/>
              </a:rPr>
              <a:pPr defTabSz="966529" fontAlgn="auto">
                <a:spcBef>
                  <a:spcPts val="0"/>
                </a:spcBef>
                <a:spcAft>
                  <a:spcPts val="0"/>
                </a:spcAft>
                <a:defRPr/>
              </a:pPr>
              <a:t>41</a:t>
            </a:fld>
            <a:endParaRPr lang="en-US" dirty="0">
              <a:solidFill>
                <a:prstClr val="black"/>
              </a:solidFill>
              <a:latin typeface="Calibri"/>
            </a:endParaRPr>
          </a:p>
        </p:txBody>
      </p:sp>
    </p:spTree>
    <p:extLst>
      <p:ext uri="{BB962C8B-B14F-4D97-AF65-F5344CB8AC3E}">
        <p14:creationId xmlns:p14="http://schemas.microsoft.com/office/powerpoint/2010/main" val="18348403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0:30</a:t>
            </a:r>
          </a:p>
          <a:p>
            <a:pPr defTabSz="966529" eaLnBrk="1" hangingPunct="1">
              <a:defRPr/>
            </a:pPr>
            <a:r>
              <a:rPr lang="en-US" altLang="en-US" b="1" dirty="0">
                <a:solidFill>
                  <a:srgbClr val="000000"/>
                </a:solidFill>
              </a:rPr>
              <a:t>Key message: </a:t>
            </a:r>
            <a:r>
              <a:rPr lang="pt-BR" altLang="en-US" dirty="0">
                <a:solidFill>
                  <a:srgbClr val="000000"/>
                </a:solidFill>
              </a:rPr>
              <a:t>Case study #6</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Source is FHWA’s “Advanced Project Bundling,”  Appendix C.</a:t>
            </a:r>
          </a:p>
          <a:p>
            <a:pPr defTabSz="966529" eaLnBrk="1" hangingPunct="1">
              <a:defRPr/>
            </a:pPr>
            <a:r>
              <a:rPr lang="en-US" altLang="en-US" b="1" dirty="0">
                <a:solidFill>
                  <a:srgbClr val="000000"/>
                </a:solidFill>
              </a:rPr>
              <a:t>Interaction</a:t>
            </a:r>
            <a:r>
              <a:rPr lang="en-US" altLang="en-US" dirty="0">
                <a:solidFill>
                  <a:srgbClr val="000000"/>
                </a:solidFill>
              </a:rPr>
              <a:t>: lecture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FHWA, previously approved slide BBG. </a:t>
            </a:r>
            <a:endParaRPr lang="en-US" altLang="en-US" b="1" dirty="0">
              <a:solidFill>
                <a:srgbClr val="000000"/>
              </a:solidFill>
            </a:endParaRPr>
          </a:p>
          <a:p>
            <a:endParaRPr lang="en-US" dirty="0"/>
          </a:p>
          <a:p>
            <a:pPr marL="181225" indent="-181225">
              <a:buFont typeface="Arial" panose="020B0604020202020204" pitchFamily="34" charset="0"/>
              <a:buChar char="•"/>
            </a:pPr>
            <a:r>
              <a:rPr lang="en-US" dirty="0"/>
              <a:t>Sometimes a law is passed, and immediate</a:t>
            </a:r>
            <a:r>
              <a:rPr lang="en-US" baseline="0" dirty="0"/>
              <a:t> compliance is demanded.</a:t>
            </a:r>
          </a:p>
          <a:p>
            <a:pPr marL="181225" indent="-181225">
              <a:buFont typeface="Arial" panose="020B0604020202020204" pitchFamily="34" charset="0"/>
              <a:buChar char="•"/>
            </a:pPr>
            <a:r>
              <a:rPr lang="en-US" baseline="0" dirty="0"/>
              <a:t>This is a</a:t>
            </a:r>
            <a:r>
              <a:rPr lang="en-US" dirty="0"/>
              <a:t>n example of a state addressing an issue</a:t>
            </a:r>
            <a:r>
              <a:rPr lang="en-US" baseline="0" dirty="0"/>
              <a:t> almost every agency has to address – ADA compliance.</a:t>
            </a:r>
          </a:p>
          <a:p>
            <a:pPr marL="181225" indent="-181225">
              <a:buFont typeface="Arial" panose="020B0604020202020204" pitchFamily="34" charset="0"/>
              <a:buChar char="•"/>
            </a:pPr>
            <a:r>
              <a:rPr lang="en-US" baseline="0" dirty="0"/>
              <a:t>This is a work type that contractors can become very efficient at if quantities are large enough – resulting in lower cost.</a:t>
            </a:r>
          </a:p>
          <a:p>
            <a:endParaRPr lang="en-US" dirty="0"/>
          </a:p>
          <a:p>
            <a:endParaRPr lang="en-US" dirty="0"/>
          </a:p>
        </p:txBody>
      </p:sp>
      <p:sp>
        <p:nvSpPr>
          <p:cNvPr id="4" name="Slide Number Placeholder 3"/>
          <p:cNvSpPr>
            <a:spLocks noGrp="1"/>
          </p:cNvSpPr>
          <p:nvPr>
            <p:ph type="sldNum" sz="quarter" idx="10"/>
          </p:nvPr>
        </p:nvSpPr>
        <p:spPr/>
        <p:txBody>
          <a:bodyPr/>
          <a:lstStyle/>
          <a:p>
            <a:pPr defTabSz="966529" fontAlgn="auto">
              <a:spcBef>
                <a:spcPts val="0"/>
              </a:spcBef>
              <a:spcAft>
                <a:spcPts val="0"/>
              </a:spcAft>
              <a:defRPr/>
            </a:pPr>
            <a:fld id="{CDF30DF5-06D2-416F-8CAB-6DEC3A2166FF}" type="slidenum">
              <a:rPr lang="en-US">
                <a:solidFill>
                  <a:prstClr val="black"/>
                </a:solidFill>
                <a:latin typeface="Calibri"/>
              </a:rPr>
              <a:pPr defTabSz="966529" fontAlgn="auto">
                <a:spcBef>
                  <a:spcPts val="0"/>
                </a:spcBef>
                <a:spcAft>
                  <a:spcPts val="0"/>
                </a:spcAft>
                <a:defRPr/>
              </a:pPr>
              <a:t>42</a:t>
            </a:fld>
            <a:endParaRPr lang="en-US" dirty="0">
              <a:solidFill>
                <a:prstClr val="black"/>
              </a:solidFill>
              <a:latin typeface="Calibri"/>
            </a:endParaRPr>
          </a:p>
        </p:txBody>
      </p:sp>
    </p:spTree>
    <p:extLst>
      <p:ext uri="{BB962C8B-B14F-4D97-AF65-F5344CB8AC3E}">
        <p14:creationId xmlns:p14="http://schemas.microsoft.com/office/powerpoint/2010/main" val="19326792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1:30</a:t>
            </a:r>
          </a:p>
          <a:p>
            <a:pPr defTabSz="966529" eaLnBrk="1" hangingPunct="1">
              <a:defRPr/>
            </a:pPr>
            <a:r>
              <a:rPr lang="en-US" altLang="en-US" b="1" dirty="0">
                <a:solidFill>
                  <a:srgbClr val="000000"/>
                </a:solidFill>
              </a:rPr>
              <a:t>Key message: </a:t>
            </a:r>
            <a:r>
              <a:rPr lang="pt-BR" altLang="en-US" dirty="0">
                <a:solidFill>
                  <a:srgbClr val="000000"/>
                </a:solidFill>
              </a:rPr>
              <a:t>Case study #7</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Source is FHWA’s “Advanced Project Bundling,”  Appendix C.</a:t>
            </a:r>
          </a:p>
          <a:p>
            <a:pPr defTabSz="966529" eaLnBrk="1" hangingPunct="1">
              <a:defRPr/>
            </a:pPr>
            <a:r>
              <a:rPr lang="en-US" altLang="en-US" b="1" dirty="0">
                <a:solidFill>
                  <a:srgbClr val="000000"/>
                </a:solidFill>
              </a:rPr>
              <a:t>Interaction</a:t>
            </a:r>
            <a:r>
              <a:rPr lang="en-US" altLang="en-US" dirty="0">
                <a:solidFill>
                  <a:srgbClr val="000000"/>
                </a:solidFill>
              </a:rPr>
              <a:t>: lecture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FHWA, previously approved slide BBG; Pawnee Nation permission: Chris McCray cmccray@pawneenation.org.</a:t>
            </a:r>
            <a:endParaRPr lang="en-US" altLang="en-US" b="1" dirty="0">
              <a:solidFill>
                <a:srgbClr val="000000"/>
              </a:solidFill>
            </a:endParaRPr>
          </a:p>
          <a:p>
            <a:pPr defTabSz="966529">
              <a:defRPr/>
            </a:pPr>
            <a:endParaRPr lang="en-US" dirty="0">
              <a:solidFill>
                <a:srgbClr val="000000"/>
              </a:solidFill>
            </a:endParaRPr>
          </a:p>
          <a:p>
            <a:pPr marL="181225" indent="-181225">
              <a:buFont typeface="Arial" panose="020B0604020202020204" pitchFamily="34" charset="0"/>
              <a:buChar char="•"/>
            </a:pPr>
            <a:r>
              <a:rPr lang="en-US" dirty="0"/>
              <a:t>The Native American people have fewer restrictions, based on sovereign immunity, on what they can do than government agencies, as such they often lead in adopting innovations such as project bundling.</a:t>
            </a:r>
          </a:p>
          <a:p>
            <a:pPr marL="181225" indent="-181225">
              <a:buFont typeface="Arial" panose="020B0604020202020204" pitchFamily="34" charset="0"/>
              <a:buChar char="•"/>
            </a:pPr>
            <a:r>
              <a:rPr lang="en-US" dirty="0"/>
              <a:t>Main objective was to solve the Tribe’s challenging problems with deadlines, limited staff, political pressure, differing project types, etc.</a:t>
            </a:r>
          </a:p>
          <a:p>
            <a:pPr marL="181225" indent="-181225">
              <a:buFont typeface="Arial" panose="020B0604020202020204" pitchFamily="34" charset="0"/>
              <a:buChar char="•"/>
            </a:pPr>
            <a:r>
              <a:rPr lang="en-US" dirty="0"/>
              <a:t>This is an example of a tribal nation using an alternative contracting method in conjunction with bundling for both horizontal and vertical projects.</a:t>
            </a:r>
          </a:p>
          <a:p>
            <a:pPr marL="181225" indent="-181225">
              <a:buFont typeface="Arial" panose="020B0604020202020204" pitchFamily="34" charset="0"/>
              <a:buChar char="•"/>
            </a:pPr>
            <a:r>
              <a:rPr lang="en-US" dirty="0"/>
              <a:t>Due to combining Project Bundling with the power of ACMs, the Pawnee may have some of the highest production rates in the nation. </a:t>
            </a:r>
          </a:p>
          <a:p>
            <a:pPr marL="181225" indent="-181225">
              <a:buFont typeface="Arial" panose="020B0604020202020204" pitchFamily="34" charset="0"/>
              <a:buChar char="•"/>
            </a:pPr>
            <a:r>
              <a:rPr lang="en-US" dirty="0"/>
              <a:t>The Pawnee tribe in Oklahoma combined Bundling with CM/GC, and amazingly broke ground on their bundle the day the Notice to Proceed was issued.</a:t>
            </a:r>
          </a:p>
          <a:p>
            <a:pPr marL="181225" indent="-181225">
              <a:buFont typeface="Arial" panose="020B0604020202020204" pitchFamily="34" charset="0"/>
              <a:buChar char="•"/>
            </a:pPr>
            <a:r>
              <a:rPr lang="en-US" dirty="0"/>
              <a:t>Besides</a:t>
            </a:r>
            <a:r>
              <a:rPr lang="en-US" baseline="0" dirty="0"/>
              <a:t> using a delivery system that was new to them and combining vertical and horizontal construction in the same bundle, they also had projects funded by different sources within the same bundle.</a:t>
            </a:r>
          </a:p>
          <a:p>
            <a:pPr marL="181225" indent="-181225">
              <a:buFont typeface="Arial" panose="020B0604020202020204" pitchFamily="34" charset="0"/>
              <a:buChar char="•"/>
            </a:pPr>
            <a:r>
              <a:rPr lang="en-US" baseline="0" dirty="0"/>
              <a:t>This was the first time any agency had combined an ACM with Bundling in a contract that included both horizontal and vertical projects.</a:t>
            </a:r>
          </a:p>
          <a:p>
            <a:pPr marL="483265" lvl="1"/>
            <a:endParaRPr lang="en-US" baseline="0" dirty="0"/>
          </a:p>
          <a:p>
            <a:pPr marL="0" lvl="1" indent="-181225">
              <a:buFont typeface="Arial" panose="020B0604020202020204" pitchFamily="34" charset="0"/>
              <a:buChar char="•"/>
            </a:pPr>
            <a:r>
              <a:rPr lang="en-US" b="1" dirty="0"/>
              <a:t>Vertical (HUD)</a:t>
            </a:r>
          </a:p>
          <a:p>
            <a:pPr marL="474254" lvl="3" indent="-181225">
              <a:buFont typeface="Arial" panose="020B0604020202020204" pitchFamily="34" charset="0"/>
              <a:buChar char="•"/>
            </a:pPr>
            <a:r>
              <a:rPr lang="en-US" dirty="0"/>
              <a:t>ICDBG Campgrounds  and Fit Trail Project</a:t>
            </a:r>
          </a:p>
          <a:p>
            <a:pPr indent="-181225">
              <a:buFont typeface="Arial" panose="020B0604020202020204" pitchFamily="34" charset="0"/>
              <a:buChar char="•"/>
            </a:pPr>
            <a:endParaRPr lang="en-US" dirty="0"/>
          </a:p>
          <a:p>
            <a:pPr marL="0" lvl="1" indent="-181225">
              <a:buFont typeface="Arial" panose="020B0604020202020204" pitchFamily="34" charset="0"/>
              <a:buChar char="•"/>
            </a:pPr>
            <a:r>
              <a:rPr lang="en-US" b="1" dirty="0"/>
              <a:t>Vertical &amp; Horizontal  (Tribal &amp; Disney Grant)</a:t>
            </a:r>
          </a:p>
          <a:p>
            <a:pPr marL="474254" lvl="3" indent="-181225">
              <a:buFont typeface="Arial" panose="020B0604020202020204" pitchFamily="34" charset="0"/>
              <a:buChar char="•"/>
            </a:pPr>
            <a:r>
              <a:rPr lang="en-US" dirty="0"/>
              <a:t>Building 1 Roof Project</a:t>
            </a:r>
          </a:p>
          <a:p>
            <a:pPr marL="474254" lvl="3" indent="-181225">
              <a:buFont typeface="Arial" panose="020B0604020202020204" pitchFamily="34" charset="0"/>
              <a:buChar char="•"/>
            </a:pPr>
            <a:r>
              <a:rPr lang="en-US" dirty="0"/>
              <a:t>Building 1 Demo Project</a:t>
            </a:r>
          </a:p>
          <a:p>
            <a:pPr marL="474254" lvl="3" indent="-181225">
              <a:buFont typeface="Arial" panose="020B0604020202020204" pitchFamily="34" charset="0"/>
              <a:buChar char="•"/>
            </a:pPr>
            <a:r>
              <a:rPr lang="en-US" dirty="0"/>
              <a:t>Trading Post Roof  Project</a:t>
            </a:r>
          </a:p>
          <a:p>
            <a:pPr marL="474254" lvl="3" indent="-181225">
              <a:buFont typeface="Arial" panose="020B0604020202020204" pitchFamily="34" charset="0"/>
              <a:buChar char="•"/>
            </a:pPr>
            <a:r>
              <a:rPr lang="en-US" dirty="0"/>
              <a:t>Roam Chief Porch  Addition Project</a:t>
            </a:r>
          </a:p>
          <a:p>
            <a:pPr marL="474254" lvl="3" indent="-181225">
              <a:buFont typeface="Arial" panose="020B0604020202020204" pitchFamily="34" charset="0"/>
              <a:buChar char="•"/>
            </a:pPr>
            <a:r>
              <a:rPr lang="en-US" dirty="0"/>
              <a:t>Meet Me at the Park  Project</a:t>
            </a:r>
          </a:p>
          <a:p>
            <a:pPr marL="0" lvl="2"/>
            <a:endParaRPr lang="en-US" dirty="0"/>
          </a:p>
          <a:p>
            <a:pPr marL="0" lvl="1" indent="-181225">
              <a:buFont typeface="Arial" panose="020B0604020202020204" pitchFamily="34" charset="0"/>
              <a:buChar char="•"/>
            </a:pPr>
            <a:r>
              <a:rPr lang="en-US" b="1" dirty="0"/>
              <a:t>Horizontal (FHWA)</a:t>
            </a:r>
          </a:p>
          <a:p>
            <a:pPr marL="474254" lvl="3" indent="-181225">
              <a:buFont typeface="Arial" panose="020B0604020202020204" pitchFamily="34" charset="0"/>
              <a:buChar char="•"/>
            </a:pPr>
            <a:r>
              <a:rPr lang="en-US" dirty="0"/>
              <a:t>1st Street Safety Project</a:t>
            </a:r>
          </a:p>
          <a:p>
            <a:pPr marL="474254" lvl="3" indent="-181225">
              <a:buFont typeface="Arial" panose="020B0604020202020204" pitchFamily="34" charset="0"/>
              <a:buChar char="•"/>
            </a:pPr>
            <a:r>
              <a:rPr lang="en-US" dirty="0"/>
              <a:t>Morris Rd. Project</a:t>
            </a:r>
          </a:p>
          <a:p>
            <a:pPr marL="474254" lvl="3" indent="-181225">
              <a:buFont typeface="Arial" panose="020B0604020202020204" pitchFamily="34" charset="0"/>
              <a:buChar char="•"/>
            </a:pPr>
            <a:r>
              <a:rPr lang="en-US" dirty="0"/>
              <a:t>Morris Rd. to Hwy 64/18  Project</a:t>
            </a:r>
          </a:p>
          <a:p>
            <a:pPr marL="474254" lvl="3" indent="-181225">
              <a:buFont typeface="Arial" panose="020B0604020202020204" pitchFamily="34" charset="0"/>
              <a:buChar char="•"/>
            </a:pPr>
            <a:r>
              <a:rPr lang="en-US" dirty="0"/>
              <a:t>Green Bridge Project</a:t>
            </a:r>
          </a:p>
          <a:p>
            <a:pPr marL="474254" lvl="3" indent="-181225">
              <a:buFont typeface="Arial" panose="020B0604020202020204" pitchFamily="34" charset="0"/>
              <a:buChar char="•"/>
            </a:pPr>
            <a:r>
              <a:rPr lang="en-US" dirty="0"/>
              <a:t>Fog Seal Project</a:t>
            </a:r>
          </a:p>
          <a:p>
            <a:pPr marL="474254" lvl="3" indent="-181225">
              <a:buFont typeface="Arial" panose="020B0604020202020204" pitchFamily="34" charset="0"/>
              <a:buChar char="•"/>
            </a:pPr>
            <a:r>
              <a:rPr lang="en-US" dirty="0"/>
              <a:t>Lights on Catlett Rd.  Project</a:t>
            </a:r>
          </a:p>
          <a:p>
            <a:pPr marL="474254" lvl="3" indent="-181225">
              <a:buFont typeface="Arial" panose="020B0604020202020204" pitchFamily="34" charset="0"/>
              <a:buChar char="•"/>
            </a:pPr>
            <a:r>
              <a:rPr lang="en-US" dirty="0"/>
              <a:t>Directional Signage  Project</a:t>
            </a:r>
          </a:p>
        </p:txBody>
      </p:sp>
      <p:sp>
        <p:nvSpPr>
          <p:cNvPr id="4" name="Slide Number Placeholder 3"/>
          <p:cNvSpPr>
            <a:spLocks noGrp="1"/>
          </p:cNvSpPr>
          <p:nvPr>
            <p:ph type="sldNum" sz="quarter" idx="5"/>
          </p:nvPr>
        </p:nvSpPr>
        <p:spPr/>
        <p:txBody>
          <a:bodyPr/>
          <a:lstStyle/>
          <a:p>
            <a:pPr>
              <a:defRPr/>
            </a:pPr>
            <a:fld id="{5D6048EA-087E-4279-B793-139EB4B39A33}" type="slidenum">
              <a:rPr lang="en-US" altLang="en-US" smtClean="0"/>
              <a:pPr>
                <a:defRPr/>
              </a:pPr>
              <a:t>43</a:t>
            </a:fld>
            <a:endParaRPr lang="en-US" altLang="en-US" dirty="0"/>
          </a:p>
        </p:txBody>
      </p:sp>
    </p:spTree>
    <p:extLst>
      <p:ext uri="{BB962C8B-B14F-4D97-AF65-F5344CB8AC3E}">
        <p14:creationId xmlns:p14="http://schemas.microsoft.com/office/powerpoint/2010/main" val="10035747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0:15</a:t>
            </a:r>
          </a:p>
          <a:p>
            <a:pPr defTabSz="966529" eaLnBrk="1" hangingPunct="1">
              <a:defRPr/>
            </a:pPr>
            <a:r>
              <a:rPr lang="en-US" altLang="en-US" b="1" dirty="0">
                <a:solidFill>
                  <a:srgbClr val="000000"/>
                </a:solidFill>
              </a:rPr>
              <a:t>Key message: </a:t>
            </a:r>
            <a:r>
              <a:rPr lang="pt-BR" altLang="en-US" dirty="0">
                <a:solidFill>
                  <a:srgbClr val="000000"/>
                </a:solidFill>
              </a:rPr>
              <a:t>Begin agenda item #5, LO #4</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Sponsored by FHWA, an EDC-5 innovation initiative</a:t>
            </a:r>
          </a:p>
          <a:p>
            <a:pPr defTabSz="966529" eaLnBrk="1" hangingPunct="1">
              <a:defRPr/>
            </a:pPr>
            <a:r>
              <a:rPr lang="en-US" altLang="en-US" b="1" dirty="0">
                <a:solidFill>
                  <a:srgbClr val="000000"/>
                </a:solidFill>
              </a:rPr>
              <a:t>Interaction</a:t>
            </a:r>
            <a:r>
              <a:rPr lang="en-US" altLang="en-US" dirty="0">
                <a:solidFill>
                  <a:srgbClr val="000000"/>
                </a:solidFill>
              </a:rPr>
              <a:t>: lecture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n/a</a:t>
            </a:r>
          </a:p>
          <a:p>
            <a:endParaRPr lang="en-US" dirty="0"/>
          </a:p>
          <a:p>
            <a:pPr marL="181225" indent="-181225">
              <a:buFont typeface="Arial" panose="020B0604020202020204" pitchFamily="34" charset="0"/>
              <a:buChar char="•"/>
            </a:pPr>
            <a:r>
              <a:rPr lang="en-US" dirty="0"/>
              <a:t>Our fifth agenda item is identifying resources available to help you.</a:t>
            </a:r>
          </a:p>
          <a:p>
            <a:pPr marL="181225" indent="-181225">
              <a:buFont typeface="Arial" panose="020B0604020202020204" pitchFamily="34" charset="0"/>
              <a:buChar char="•"/>
            </a:pPr>
            <a:r>
              <a:rPr lang="en-US" dirty="0"/>
              <a:t>The associated learning objective is to be able to identify what those resources are and where you can find them.</a:t>
            </a:r>
          </a:p>
          <a:p>
            <a:pPr marL="181225" indent="-181225">
              <a:buFont typeface="Arial" panose="020B0604020202020204" pitchFamily="34" charset="0"/>
              <a:buChar char="•"/>
            </a:pPr>
            <a:r>
              <a:rPr lang="en-US" dirty="0"/>
              <a:t>This will be accomplished by highlighting these resources and where you can access them.</a:t>
            </a:r>
          </a:p>
          <a:p>
            <a:pPr marL="181225" indent="-181225">
              <a:buFont typeface="Arial" panose="020B0604020202020204" pitchFamily="34" charset="0"/>
              <a:buChar char="•"/>
            </a:pPr>
            <a:r>
              <a:rPr lang="en-US" dirty="0"/>
              <a:t>The FHWA Resource Center provides technical project bundling support for any organization that is considering bundling. This includes awareness and implementation training to leadership, staff, and stakeholders, helping to advance project bundling</a:t>
            </a:r>
          </a:p>
        </p:txBody>
      </p:sp>
      <p:sp>
        <p:nvSpPr>
          <p:cNvPr id="4" name="Slide Number Placeholder 3"/>
          <p:cNvSpPr>
            <a:spLocks noGrp="1"/>
          </p:cNvSpPr>
          <p:nvPr>
            <p:ph type="sldNum" sz="quarter" idx="10"/>
          </p:nvPr>
        </p:nvSpPr>
        <p:spPr/>
        <p:txBody>
          <a:bodyPr/>
          <a:lstStyle/>
          <a:p>
            <a:pPr defTabSz="948507">
              <a:defRPr/>
            </a:pPr>
            <a:fld id="{09C9B687-F551-47B0-BB3F-D8AEB12A16ED}" type="slidenum">
              <a:rPr lang="en-US">
                <a:solidFill>
                  <a:srgbClr val="000000"/>
                </a:solidFill>
              </a:rPr>
              <a:pPr defTabSz="948507">
                <a:defRPr/>
              </a:pPr>
              <a:t>44</a:t>
            </a:fld>
            <a:endParaRPr lang="en-US" dirty="0">
              <a:solidFill>
                <a:srgbClr val="000000"/>
              </a:solidFill>
            </a:endParaRPr>
          </a:p>
        </p:txBody>
      </p:sp>
    </p:spTree>
    <p:extLst>
      <p:ext uri="{BB962C8B-B14F-4D97-AF65-F5344CB8AC3E}">
        <p14:creationId xmlns:p14="http://schemas.microsoft.com/office/powerpoint/2010/main" val="29798327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0:30</a:t>
            </a:r>
          </a:p>
          <a:p>
            <a:pPr defTabSz="966529" eaLnBrk="1" hangingPunct="1">
              <a:defRPr/>
            </a:pPr>
            <a:r>
              <a:rPr lang="en-US" altLang="en-US" b="1" dirty="0">
                <a:solidFill>
                  <a:srgbClr val="000000"/>
                </a:solidFill>
              </a:rPr>
              <a:t>Key message: </a:t>
            </a:r>
            <a:r>
              <a:rPr lang="en-US" altLang="en-US" dirty="0">
                <a:solidFill>
                  <a:srgbClr val="000000"/>
                </a:solidFill>
              </a:rPr>
              <a:t>P</a:t>
            </a:r>
            <a:r>
              <a:rPr lang="pt-BR" altLang="en-US" dirty="0">
                <a:solidFill>
                  <a:srgbClr val="000000"/>
                </a:solidFill>
              </a:rPr>
              <a:t>roject bundling agency self-assessment tool description</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Tool, Advanced Project Bundling: Quick “Start Reference</a:t>
            </a:r>
          </a:p>
          <a:p>
            <a:pPr defTabSz="966529" eaLnBrk="1" hangingPunct="1">
              <a:defRPr/>
            </a:pPr>
            <a:r>
              <a:rPr lang="en-US" altLang="en-US" b="1" dirty="0">
                <a:solidFill>
                  <a:srgbClr val="000000"/>
                </a:solidFill>
              </a:rPr>
              <a:t>Interaction</a:t>
            </a:r>
            <a:r>
              <a:rPr lang="en-US" altLang="en-US" dirty="0">
                <a:solidFill>
                  <a:srgbClr val="000000"/>
                </a:solidFill>
              </a:rPr>
              <a:t>: lecture, pause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FHWA, previously approved QSR, Self-assessment tool. </a:t>
            </a:r>
          </a:p>
          <a:p>
            <a:pPr defTabSz="966529" eaLnBrk="1" hangingPunct="1">
              <a:defRPr/>
            </a:pPr>
            <a:endParaRPr lang="en-US" dirty="0">
              <a:solidFill>
                <a:srgbClr val="000000"/>
              </a:solidFill>
            </a:endParaRPr>
          </a:p>
          <a:p>
            <a:pPr marL="181225" indent="-181225" defTabSz="966529">
              <a:buFont typeface="Arial" panose="020B0604020202020204" pitchFamily="34" charset="0"/>
              <a:buChar char="•"/>
              <a:defRPr/>
            </a:pPr>
            <a:r>
              <a:rPr lang="en-US" dirty="0">
                <a:solidFill>
                  <a:srgbClr val="000000"/>
                </a:solidFill>
              </a:rPr>
              <a:t>This tool does not measure the efficiency or quality of a bundling program—just the maturity of it.</a:t>
            </a:r>
          </a:p>
          <a:p>
            <a:pPr marL="181225" indent="-181225">
              <a:buFont typeface="Arial" panose="020B0604020202020204" pitchFamily="34" charset="0"/>
              <a:buChar char="•"/>
            </a:pPr>
            <a:r>
              <a:rPr lang="en-US" dirty="0"/>
              <a:t>These are the levels of maturity that an agency might find themselves in at any time in regard to project bundling.</a:t>
            </a:r>
          </a:p>
          <a:p>
            <a:pPr marL="181225" indent="-181225">
              <a:buFont typeface="Arial" panose="020B0604020202020204" pitchFamily="34" charset="0"/>
              <a:buChar char="•"/>
            </a:pPr>
            <a:r>
              <a:rPr lang="en-US" dirty="0"/>
              <a:t>These levels of maturity are defined here</a:t>
            </a:r>
            <a:r>
              <a:rPr lang="en-US" baseline="0" dirty="0"/>
              <a:t>.</a:t>
            </a:r>
          </a:p>
          <a:p>
            <a:endParaRPr lang="en-US" b="1" baseline="0" dirty="0"/>
          </a:p>
          <a:p>
            <a:r>
              <a:rPr lang="en-US" b="1" baseline="0" dirty="0"/>
              <a:t>Instructor:  Pause for several seconds to allow the students to read through the figure.</a:t>
            </a:r>
          </a:p>
          <a:p>
            <a:endParaRPr lang="en-US" dirty="0"/>
          </a:p>
        </p:txBody>
      </p:sp>
      <p:sp>
        <p:nvSpPr>
          <p:cNvPr id="4" name="Slide Number Placeholder 3"/>
          <p:cNvSpPr>
            <a:spLocks noGrp="1"/>
          </p:cNvSpPr>
          <p:nvPr>
            <p:ph type="sldNum" sz="quarter" idx="5"/>
          </p:nvPr>
        </p:nvSpPr>
        <p:spPr/>
        <p:txBody>
          <a:bodyPr/>
          <a:lstStyle/>
          <a:p>
            <a:fld id="{09C9B687-F551-47B0-BB3F-D8AEB12A16ED}" type="slidenum">
              <a:rPr lang="en-US" smtClean="0"/>
              <a:t>45</a:t>
            </a:fld>
            <a:endParaRPr lang="en-US" dirty="0"/>
          </a:p>
        </p:txBody>
      </p:sp>
    </p:spTree>
    <p:extLst>
      <p:ext uri="{BB962C8B-B14F-4D97-AF65-F5344CB8AC3E}">
        <p14:creationId xmlns:p14="http://schemas.microsoft.com/office/powerpoint/2010/main" val="42076362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0:30</a:t>
            </a:r>
          </a:p>
          <a:p>
            <a:pPr defTabSz="966529" eaLnBrk="1" hangingPunct="1">
              <a:defRPr/>
            </a:pPr>
            <a:r>
              <a:rPr lang="en-US" altLang="en-US" b="1" dirty="0">
                <a:solidFill>
                  <a:srgbClr val="000000"/>
                </a:solidFill>
              </a:rPr>
              <a:t>Key message: </a:t>
            </a:r>
            <a:r>
              <a:rPr lang="en-US" altLang="en-US" dirty="0">
                <a:solidFill>
                  <a:srgbClr val="000000"/>
                </a:solidFill>
              </a:rPr>
              <a:t>P</a:t>
            </a:r>
            <a:r>
              <a:rPr lang="pt-BR" altLang="en-US" dirty="0">
                <a:solidFill>
                  <a:srgbClr val="000000"/>
                </a:solidFill>
              </a:rPr>
              <a:t>roject bundling agency self-assessment tool practices</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Tool, Advanced Project Bundling: Quick “Start Reference</a:t>
            </a:r>
          </a:p>
          <a:p>
            <a:pPr defTabSz="966529" eaLnBrk="1" hangingPunct="1">
              <a:defRPr/>
            </a:pPr>
            <a:r>
              <a:rPr lang="en-US" altLang="en-US" b="1" dirty="0">
                <a:solidFill>
                  <a:srgbClr val="000000"/>
                </a:solidFill>
              </a:rPr>
              <a:t>Interaction</a:t>
            </a:r>
            <a:r>
              <a:rPr lang="en-US" altLang="en-US" dirty="0">
                <a:solidFill>
                  <a:srgbClr val="000000"/>
                </a:solidFill>
              </a:rPr>
              <a:t>: lecture, pause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FHWA, previously approved QSR, Self-assessment tool. </a:t>
            </a:r>
          </a:p>
          <a:p>
            <a:endParaRPr lang="en-US" dirty="0"/>
          </a:p>
          <a:p>
            <a:pPr marL="181225" indent="-181225">
              <a:buFont typeface="Arial" panose="020B0604020202020204" pitchFamily="34" charset="0"/>
              <a:buChar char="•"/>
            </a:pPr>
            <a:r>
              <a:rPr lang="en-US" dirty="0"/>
              <a:t>These are the 25 practices by which an agency can evaluate the maturity of their project bundling processes.  </a:t>
            </a:r>
          </a:p>
          <a:p>
            <a:pPr marL="181225" indent="-181225">
              <a:buFont typeface="Arial" panose="020B0604020202020204" pitchFamily="34" charset="0"/>
              <a:buChar char="•"/>
            </a:pPr>
            <a:r>
              <a:rPr lang="en-US" dirty="0"/>
              <a:t>Please note that it is rare for an agency to use all 25 practices, in part because they may not have legislative approval to use some of them.</a:t>
            </a:r>
          </a:p>
          <a:p>
            <a:pPr marL="664488" lvl="1" indent="-181225">
              <a:buFont typeface="Arial" panose="020B0604020202020204" pitchFamily="34" charset="0"/>
              <a:buChar char="•"/>
            </a:pPr>
            <a:r>
              <a:rPr lang="en-US" dirty="0"/>
              <a:t>Again,</a:t>
            </a:r>
            <a:r>
              <a:rPr lang="en-US" baseline="0" dirty="0"/>
              <a:t> t</a:t>
            </a:r>
            <a:r>
              <a:rPr lang="en-US" dirty="0"/>
              <a:t>his is not a checklist that measures success for</a:t>
            </a:r>
            <a:r>
              <a:rPr lang="en-US" baseline="0" dirty="0"/>
              <a:t> the bundle; it measures the maturity of the bundling program.</a:t>
            </a:r>
          </a:p>
          <a:p>
            <a:pPr marL="664488" lvl="1" indent="-181225">
              <a:buFont typeface="Arial" panose="020B0604020202020204" pitchFamily="34" charset="0"/>
              <a:buChar char="•"/>
            </a:pPr>
            <a:r>
              <a:rPr lang="en-US" baseline="0" dirty="0"/>
              <a:t>As such, an agency can be extremely successful without using all these practices.</a:t>
            </a:r>
            <a:endParaRPr lang="en-US" dirty="0"/>
          </a:p>
          <a:p>
            <a:pPr marL="181225" indent="-181225">
              <a:buFont typeface="Arial" panose="020B0604020202020204" pitchFamily="34" charset="0"/>
              <a:buChar char="•"/>
            </a:pPr>
            <a:r>
              <a:rPr lang="en-US" dirty="0"/>
              <a:t>The tool is set up such that the agency can evaluate the practices that are most appropriate for them – the first four are minimally required.</a:t>
            </a:r>
          </a:p>
          <a:p>
            <a:pPr marL="181225" indent="-181225">
              <a:buFont typeface="Arial" panose="020B0604020202020204" pitchFamily="34" charset="0"/>
              <a:buChar char="•"/>
            </a:pPr>
            <a:r>
              <a:rPr lang="en-US" dirty="0"/>
              <a:t>The tool not only enables an organization to determine where they are with each practice, but to also identify those practices that they would like to advance to a higher maturity level.</a:t>
            </a:r>
          </a:p>
          <a:p>
            <a:pPr marL="181225" indent="-181225">
              <a:buFont typeface="Arial" panose="020B0604020202020204" pitchFamily="34" charset="0"/>
              <a:buChar char="•"/>
            </a:pPr>
            <a:r>
              <a:rPr lang="en-US" dirty="0"/>
              <a:t>End product is an action plan showing current state, desired state, and actions/steps to get there.</a:t>
            </a:r>
          </a:p>
          <a:p>
            <a:endParaRPr lang="en-US" b="1" dirty="0"/>
          </a:p>
          <a:p>
            <a:r>
              <a:rPr lang="en-US" b="1" dirty="0"/>
              <a:t>Instructor:  Pause for several</a:t>
            </a:r>
            <a:r>
              <a:rPr lang="en-US" b="1" baseline="0" dirty="0"/>
              <a:t> seconds to let the students read the practices.</a:t>
            </a:r>
            <a:endParaRPr lang="en-US" dirty="0"/>
          </a:p>
          <a:p>
            <a:endParaRPr lang="en-US" dirty="0"/>
          </a:p>
        </p:txBody>
      </p:sp>
      <p:sp>
        <p:nvSpPr>
          <p:cNvPr id="4" name="Slide Number Placeholder 3"/>
          <p:cNvSpPr>
            <a:spLocks noGrp="1"/>
          </p:cNvSpPr>
          <p:nvPr>
            <p:ph type="sldNum" sz="quarter" idx="5"/>
          </p:nvPr>
        </p:nvSpPr>
        <p:spPr/>
        <p:txBody>
          <a:bodyPr/>
          <a:lstStyle/>
          <a:p>
            <a:fld id="{09C9B687-F551-47B0-BB3F-D8AEB12A16ED}" type="slidenum">
              <a:rPr lang="en-US" smtClean="0"/>
              <a:t>46</a:t>
            </a:fld>
            <a:endParaRPr lang="en-US" dirty="0"/>
          </a:p>
        </p:txBody>
      </p:sp>
    </p:spTree>
    <p:extLst>
      <p:ext uri="{BB962C8B-B14F-4D97-AF65-F5344CB8AC3E}">
        <p14:creationId xmlns:p14="http://schemas.microsoft.com/office/powerpoint/2010/main" val="1448300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1:00</a:t>
            </a:r>
          </a:p>
          <a:p>
            <a:pPr defTabSz="966529" eaLnBrk="1" hangingPunct="1">
              <a:defRPr/>
            </a:pPr>
            <a:r>
              <a:rPr lang="en-US" altLang="en-US" b="1" dirty="0">
                <a:solidFill>
                  <a:srgbClr val="000000"/>
                </a:solidFill>
              </a:rPr>
              <a:t>Key message: </a:t>
            </a:r>
            <a:r>
              <a:rPr lang="en-US" altLang="en-US" dirty="0">
                <a:solidFill>
                  <a:srgbClr val="000000"/>
                </a:solidFill>
              </a:rPr>
              <a:t>P</a:t>
            </a:r>
            <a:r>
              <a:rPr lang="pt-BR" altLang="en-US" dirty="0">
                <a:solidFill>
                  <a:srgbClr val="000000"/>
                </a:solidFill>
              </a:rPr>
              <a:t>roject bundling resource database decription</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Database, Advanced Project Bundling: Quick “Start Reference</a:t>
            </a:r>
          </a:p>
          <a:p>
            <a:pPr defTabSz="966529" eaLnBrk="1" hangingPunct="1">
              <a:defRPr/>
            </a:pPr>
            <a:r>
              <a:rPr lang="en-US" altLang="en-US" b="1" dirty="0">
                <a:solidFill>
                  <a:srgbClr val="000000"/>
                </a:solidFill>
              </a:rPr>
              <a:t>Interaction</a:t>
            </a:r>
            <a:r>
              <a:rPr lang="en-US" altLang="en-US" dirty="0">
                <a:solidFill>
                  <a:srgbClr val="000000"/>
                </a:solidFill>
              </a:rPr>
              <a:t>: lecture, pause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n/a</a:t>
            </a:r>
          </a:p>
          <a:p>
            <a:pPr defTabSz="966529">
              <a:defRPr/>
            </a:pPr>
            <a:endParaRPr lang="en-US" dirty="0">
              <a:solidFill>
                <a:srgbClr val="000000"/>
              </a:solidFill>
            </a:endParaRPr>
          </a:p>
          <a:p>
            <a:pPr marL="181225" indent="-181225">
              <a:buFont typeface="Arial" panose="020B0604020202020204" pitchFamily="34" charset="0"/>
              <a:buChar char="•"/>
            </a:pPr>
            <a:r>
              <a:rPr lang="en-US" dirty="0"/>
              <a:t>This database captures project bundling related information,  the “how, why, and by what means,' to assist agencies and others in the development of project bundling contracts and programs. </a:t>
            </a:r>
          </a:p>
          <a:p>
            <a:pPr marL="181225" indent="-181225">
              <a:buFont typeface="Arial" panose="020B0604020202020204" pitchFamily="34" charset="0"/>
              <a:buChar char="•"/>
            </a:pPr>
            <a:r>
              <a:rPr lang="en-US" dirty="0"/>
              <a:t>This database was created as part of the Federal Highway Administration's Every Day Count Five (EDC5) </a:t>
            </a:r>
            <a:r>
              <a:rPr lang="en-US" dirty="0">
                <a:solidFill>
                  <a:srgbClr val="FF0000"/>
                </a:solidFill>
              </a:rPr>
              <a:t> Project </a:t>
            </a:r>
            <a:r>
              <a:rPr lang="en-US" dirty="0"/>
              <a:t>Bundling innovation initiative. </a:t>
            </a:r>
          </a:p>
          <a:p>
            <a:pPr marL="181225" indent="-181225">
              <a:buFont typeface="Arial" panose="020B0604020202020204" pitchFamily="34" charset="0"/>
              <a:buChar char="•"/>
            </a:pPr>
            <a:r>
              <a:rPr lang="en-US" dirty="0"/>
              <a:t>This database is divided into four categories:</a:t>
            </a:r>
          </a:p>
          <a:p>
            <a:pPr marL="664488" lvl="1" indent="-181225">
              <a:buFont typeface="Arial" panose="020B0604020202020204" pitchFamily="34" charset="0"/>
              <a:buChar char="•"/>
            </a:pPr>
            <a:r>
              <a:rPr lang="en-US" dirty="0"/>
              <a:t>Case Studies</a:t>
            </a:r>
          </a:p>
          <a:p>
            <a:pPr marL="664488" lvl="1" indent="-181225">
              <a:buFont typeface="Arial" panose="020B0604020202020204" pitchFamily="34" charset="0"/>
              <a:buChar char="•"/>
            </a:pPr>
            <a:r>
              <a:rPr lang="en-US" dirty="0"/>
              <a:t>Contracts</a:t>
            </a:r>
          </a:p>
          <a:p>
            <a:pPr marL="664488" lvl="1" indent="-181225">
              <a:buFont typeface="Arial" panose="020B0604020202020204" pitchFamily="34" charset="0"/>
              <a:buChar char="•"/>
            </a:pPr>
            <a:r>
              <a:rPr lang="en-US" dirty="0"/>
              <a:t>References</a:t>
            </a:r>
          </a:p>
          <a:p>
            <a:pPr marL="664488" lvl="1" indent="-181225">
              <a:buFont typeface="Arial" panose="020B0604020202020204" pitchFamily="34" charset="0"/>
              <a:buChar char="•"/>
            </a:pPr>
            <a:r>
              <a:rPr lang="en-US" dirty="0"/>
              <a:t>Research       </a:t>
            </a:r>
          </a:p>
          <a:p>
            <a:pPr marL="181225" indent="-181225">
              <a:buFont typeface="Arial" panose="020B0604020202020204" pitchFamily="34" charset="0"/>
              <a:buChar char="•"/>
            </a:pPr>
            <a:r>
              <a:rPr lang="en-US" dirty="0"/>
              <a:t>Case Studies - The Case Studies component of this database includes state and local agency bundling projects. These case studies cover a variety of work types, project delivery systems, funding mechanisms, and scope (local to statewide).         </a:t>
            </a:r>
          </a:p>
          <a:p>
            <a:pPr marL="181225" indent="-181225">
              <a:buFont typeface="Arial" panose="020B0604020202020204" pitchFamily="34" charset="0"/>
              <a:buChar char="•"/>
            </a:pPr>
            <a:r>
              <a:rPr lang="en-US" dirty="0"/>
              <a:t>Contracts - The Contracts component provides a summary of actual project bundling contracts with links to contract documents.         </a:t>
            </a:r>
          </a:p>
          <a:p>
            <a:pPr marL="181225" indent="-181225">
              <a:buFont typeface="Arial" panose="020B0604020202020204" pitchFamily="34" charset="0"/>
              <a:buChar char="•"/>
            </a:pPr>
            <a:r>
              <a:rPr lang="en-US" dirty="0"/>
              <a:t>References - The Reference component includes project-bundling-related guidance from the Federal Highway Administration, State Department's of Transportation, Local agencies, and others.         </a:t>
            </a:r>
          </a:p>
          <a:p>
            <a:pPr marL="181225" indent="-181225">
              <a:buFont typeface="Arial" panose="020B0604020202020204" pitchFamily="34" charset="0"/>
              <a:buChar char="•"/>
            </a:pPr>
            <a:r>
              <a:rPr lang="en-US" dirty="0"/>
              <a:t>Research - The Research component provides a summary of project-bundling-related academic and agency-sponsored research related to project bundling.         </a:t>
            </a:r>
          </a:p>
          <a:p>
            <a:pPr marL="181225" indent="-181225">
              <a:buFont typeface="Arial" panose="020B0604020202020204" pitchFamily="34" charset="0"/>
              <a:buChar char="•"/>
            </a:pPr>
            <a:r>
              <a:rPr lang="en-US" dirty="0"/>
              <a:t>How to use - Tabs can be searched by key words, sorted by columns, or by project bundling practice (the 25 practices are defined in the Federal Highway Administration's Project Bundling Self-Assessment tool - see the Reference tab for link to the tool).   </a:t>
            </a:r>
          </a:p>
          <a:p>
            <a:pPr marL="181225" indent="-181225">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5D6048EA-087E-4279-B793-139EB4B39A33}" type="slidenum">
              <a:rPr lang="en-US" altLang="en-US" smtClean="0"/>
              <a:pPr>
                <a:defRPr/>
              </a:pPr>
              <a:t>47</a:t>
            </a:fld>
            <a:endParaRPr lang="en-US" altLang="en-US" dirty="0"/>
          </a:p>
        </p:txBody>
      </p:sp>
    </p:spTree>
    <p:extLst>
      <p:ext uri="{BB962C8B-B14F-4D97-AF65-F5344CB8AC3E}">
        <p14:creationId xmlns:p14="http://schemas.microsoft.com/office/powerpoint/2010/main" val="37355958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1:00</a:t>
            </a:r>
          </a:p>
          <a:p>
            <a:pPr defTabSz="966529" eaLnBrk="1" hangingPunct="1">
              <a:defRPr/>
            </a:pPr>
            <a:r>
              <a:rPr lang="en-US" altLang="en-US" b="1" dirty="0">
                <a:solidFill>
                  <a:srgbClr val="000000"/>
                </a:solidFill>
              </a:rPr>
              <a:t>Key message: </a:t>
            </a:r>
            <a:r>
              <a:rPr lang="en-US" altLang="en-US" dirty="0">
                <a:solidFill>
                  <a:srgbClr val="000000"/>
                </a:solidFill>
              </a:rPr>
              <a:t>P</a:t>
            </a:r>
            <a:r>
              <a:rPr lang="pt-BR" altLang="en-US" dirty="0">
                <a:solidFill>
                  <a:srgbClr val="000000"/>
                </a:solidFill>
              </a:rPr>
              <a:t>roject bundling resource database case study tab description</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Database, Advanced Project Bundling: Quick “Start Reference</a:t>
            </a:r>
          </a:p>
          <a:p>
            <a:pPr defTabSz="966529" eaLnBrk="1" hangingPunct="1">
              <a:defRPr/>
            </a:pPr>
            <a:r>
              <a:rPr lang="en-US" altLang="en-US" b="1" dirty="0">
                <a:solidFill>
                  <a:srgbClr val="000000"/>
                </a:solidFill>
              </a:rPr>
              <a:t>Interaction</a:t>
            </a:r>
            <a:r>
              <a:rPr lang="en-US" altLang="en-US" dirty="0">
                <a:solidFill>
                  <a:srgbClr val="000000"/>
                </a:solidFill>
              </a:rPr>
              <a:t>: lecture, pause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n/a</a:t>
            </a:r>
          </a:p>
          <a:p>
            <a:pPr defTabSz="966529" eaLnBrk="1" hangingPunct="1">
              <a:defRPr/>
            </a:pPr>
            <a:endParaRPr lang="en-US" altLang="en-US" dirty="0">
              <a:solidFill>
                <a:srgbClr val="000000"/>
              </a:solidFill>
            </a:endParaRPr>
          </a:p>
          <a:p>
            <a:pPr marL="181225" indent="-181225" defTabSz="966529" eaLnBrk="1" hangingPunct="1">
              <a:buFont typeface="Arial" panose="020B0604020202020204" pitchFamily="34" charset="0"/>
              <a:buChar char="•"/>
              <a:defRPr/>
            </a:pPr>
            <a:r>
              <a:rPr lang="en-US" altLang="en-US" dirty="0">
                <a:solidFill>
                  <a:srgbClr val="000000"/>
                </a:solidFill>
              </a:rPr>
              <a:t>Numerous case studies have been prepared  documenting how different agencies have used project bundling, these case studies cover, </a:t>
            </a:r>
          </a:p>
          <a:p>
            <a:pPr marL="664488" lvl="1" indent="-181225" defTabSz="966529" eaLnBrk="1" hangingPunct="1">
              <a:buFont typeface="Arial" panose="020B0604020202020204" pitchFamily="34" charset="0"/>
              <a:buChar char="•"/>
              <a:defRPr/>
            </a:pPr>
            <a:r>
              <a:rPr lang="en-US" altLang="en-US" dirty="0">
                <a:solidFill>
                  <a:srgbClr val="000000"/>
                </a:solidFill>
              </a:rPr>
              <a:t>This is how the Case Studies are documented and stored.</a:t>
            </a:r>
          </a:p>
          <a:p>
            <a:pPr marL="1147753" lvl="2" indent="-181225" defTabSz="966529" eaLnBrk="1" hangingPunct="1">
              <a:buFont typeface="Arial" panose="020B0604020202020204" pitchFamily="34" charset="0"/>
              <a:buChar char="•"/>
              <a:defRPr/>
            </a:pPr>
            <a:r>
              <a:rPr lang="en-US" altLang="en-US" dirty="0">
                <a:solidFill>
                  <a:srgbClr val="000000"/>
                </a:solidFill>
              </a:rPr>
              <a:t>Different work types</a:t>
            </a:r>
          </a:p>
          <a:p>
            <a:pPr marL="1147753" lvl="2" indent="-181225" defTabSz="966529" eaLnBrk="1" hangingPunct="1">
              <a:buFont typeface="Arial" panose="020B0604020202020204" pitchFamily="34" charset="0"/>
              <a:buChar char="•"/>
              <a:defRPr/>
            </a:pPr>
            <a:r>
              <a:rPr lang="en-US" altLang="en-US" dirty="0">
                <a:solidFill>
                  <a:srgbClr val="000000"/>
                </a:solidFill>
              </a:rPr>
              <a:t>Different funding sources (funding sources often dictate the process and rules and regulations to be followed)</a:t>
            </a:r>
          </a:p>
          <a:p>
            <a:pPr marL="1147753" lvl="2" indent="-181225" defTabSz="966529" eaLnBrk="1" hangingPunct="1">
              <a:buFont typeface="Arial" panose="020B0604020202020204" pitchFamily="34" charset="0"/>
              <a:buChar char="•"/>
              <a:defRPr/>
            </a:pPr>
            <a:r>
              <a:rPr lang="en-US" altLang="en-US" dirty="0">
                <a:solidFill>
                  <a:srgbClr val="000000"/>
                </a:solidFill>
              </a:rPr>
              <a:t>Different owners – state level, local level, and combined efforts.</a:t>
            </a:r>
          </a:p>
          <a:p>
            <a:pPr defTabSz="966529" eaLnBrk="1" hangingPunct="1">
              <a:defRPr/>
            </a:pPr>
            <a:endParaRPr lang="en-US" b="1" dirty="0"/>
          </a:p>
          <a:p>
            <a:pPr defTabSz="966529" eaLnBrk="1" hangingPunct="1">
              <a:defRPr/>
            </a:pPr>
            <a:r>
              <a:rPr lang="en-US" b="1" dirty="0"/>
              <a:t>Instructor:  Pause for several</a:t>
            </a:r>
            <a:r>
              <a:rPr lang="en-US" b="1" baseline="0" dirty="0"/>
              <a:t> seconds to let the students read the slide.</a:t>
            </a:r>
            <a:endParaRPr lang="en-US" b="1" dirty="0"/>
          </a:p>
          <a:p>
            <a:pPr defTabSz="966529" eaLnBrk="1" hangingPunct="1">
              <a:defRPr/>
            </a:pPr>
            <a:endParaRPr lang="en-US" altLang="en-US" b="1" dirty="0">
              <a:solidFill>
                <a:srgbClr val="000000"/>
              </a:solidFill>
            </a:endParaRPr>
          </a:p>
        </p:txBody>
      </p:sp>
      <p:sp>
        <p:nvSpPr>
          <p:cNvPr id="4" name="Slide Number Placeholder 3"/>
          <p:cNvSpPr>
            <a:spLocks noGrp="1"/>
          </p:cNvSpPr>
          <p:nvPr>
            <p:ph type="sldNum" sz="quarter" idx="5"/>
          </p:nvPr>
        </p:nvSpPr>
        <p:spPr/>
        <p:txBody>
          <a:bodyPr/>
          <a:lstStyle/>
          <a:p>
            <a:pPr>
              <a:defRPr/>
            </a:pPr>
            <a:fld id="{5D6048EA-087E-4279-B793-139EB4B39A33}" type="slidenum">
              <a:rPr lang="en-US" altLang="en-US" smtClean="0"/>
              <a:pPr>
                <a:defRPr/>
              </a:pPr>
              <a:t>48</a:t>
            </a:fld>
            <a:endParaRPr lang="en-US" altLang="en-US" dirty="0"/>
          </a:p>
        </p:txBody>
      </p:sp>
    </p:spTree>
    <p:extLst>
      <p:ext uri="{BB962C8B-B14F-4D97-AF65-F5344CB8AC3E}">
        <p14:creationId xmlns:p14="http://schemas.microsoft.com/office/powerpoint/2010/main" val="27740870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1:00</a:t>
            </a:r>
          </a:p>
          <a:p>
            <a:pPr defTabSz="966529" eaLnBrk="1" hangingPunct="1">
              <a:defRPr/>
            </a:pPr>
            <a:r>
              <a:rPr lang="en-US" altLang="en-US" b="1" dirty="0">
                <a:solidFill>
                  <a:srgbClr val="000000"/>
                </a:solidFill>
              </a:rPr>
              <a:t>Key message: </a:t>
            </a:r>
            <a:r>
              <a:rPr lang="en-US" altLang="en-US" dirty="0">
                <a:solidFill>
                  <a:srgbClr val="000000"/>
                </a:solidFill>
              </a:rPr>
              <a:t>Additional </a:t>
            </a:r>
            <a:r>
              <a:rPr lang="pt-BR" altLang="en-US" dirty="0">
                <a:solidFill>
                  <a:srgbClr val="000000"/>
                </a:solidFill>
              </a:rPr>
              <a:t>project bundling resources database case study tab description</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Database, Advanced Project Bundling: Quick “Start Reference</a:t>
            </a:r>
          </a:p>
          <a:p>
            <a:pPr defTabSz="966529" eaLnBrk="1" hangingPunct="1">
              <a:defRPr/>
            </a:pPr>
            <a:r>
              <a:rPr lang="en-US" altLang="en-US" b="1" dirty="0">
                <a:solidFill>
                  <a:srgbClr val="000000"/>
                </a:solidFill>
              </a:rPr>
              <a:t>Interaction</a:t>
            </a:r>
            <a:r>
              <a:rPr lang="en-US" altLang="en-US" dirty="0">
                <a:solidFill>
                  <a:srgbClr val="000000"/>
                </a:solidFill>
              </a:rPr>
              <a:t>: lecture, pause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n/a</a:t>
            </a:r>
          </a:p>
          <a:p>
            <a:pPr defTabSz="966529">
              <a:defRPr/>
            </a:pPr>
            <a:endParaRPr lang="en-US" dirty="0">
              <a:solidFill>
                <a:srgbClr val="000000"/>
              </a:solidFill>
            </a:endParaRPr>
          </a:p>
          <a:p>
            <a:pPr marL="181225" indent="-181225">
              <a:buFont typeface="Arial" panose="020B0604020202020204" pitchFamily="34" charset="0"/>
              <a:buChar char="•"/>
            </a:pPr>
            <a:r>
              <a:rPr lang="en-US" dirty="0"/>
              <a:t>Case</a:t>
            </a:r>
            <a:r>
              <a:rPr lang="en-US" baseline="0" dirty="0"/>
              <a:t> Studies are also categorized and stored according to:</a:t>
            </a:r>
            <a:r>
              <a:rPr lang="en-US" dirty="0"/>
              <a:t> </a:t>
            </a:r>
          </a:p>
          <a:p>
            <a:pPr marL="664488" lvl="1" indent="-181225">
              <a:buFont typeface="Arial" panose="020B0604020202020204" pitchFamily="34" charset="0"/>
              <a:buChar char="•"/>
            </a:pPr>
            <a:r>
              <a:rPr lang="en-US" dirty="0"/>
              <a:t>Project delivery methods</a:t>
            </a:r>
          </a:p>
          <a:p>
            <a:pPr marL="664488" lvl="1" indent="-181225">
              <a:buFont typeface="Arial" panose="020B0604020202020204" pitchFamily="34" charset="0"/>
              <a:buChar char="•"/>
            </a:pPr>
            <a:r>
              <a:rPr lang="en-US" dirty="0"/>
              <a:t>Procurement methods (although not covered in this lecture, the procure methods listed here can be combined with the delivery methods above) – all these procurement methods have been used successfully for project bundling.</a:t>
            </a:r>
          </a:p>
          <a:p>
            <a:pPr marL="664488" lvl="1" indent="-181225">
              <a:buFont typeface="Arial" panose="020B0604020202020204" pitchFamily="34" charset="0"/>
              <a:buChar char="•"/>
            </a:pPr>
            <a:endParaRPr lang="en-US" dirty="0"/>
          </a:p>
          <a:p>
            <a:pPr marL="0" lvl="1" indent="-181225">
              <a:buFont typeface="Arial" panose="020B0604020202020204" pitchFamily="34" charset="0"/>
              <a:buChar char="•"/>
            </a:pPr>
            <a:r>
              <a:rPr lang="en-US" dirty="0"/>
              <a:t>The case studies can be found in the BBG, QSR, and on FHWA’s website.</a:t>
            </a:r>
          </a:p>
          <a:p>
            <a:pPr defTabSz="966529">
              <a:defRPr/>
            </a:pPr>
            <a:endParaRPr lang="en-US" b="1" dirty="0"/>
          </a:p>
          <a:p>
            <a:pPr defTabSz="966529">
              <a:defRPr/>
            </a:pPr>
            <a:r>
              <a:rPr lang="en-US" b="1" dirty="0"/>
              <a:t>Instructor:  Pause for several</a:t>
            </a:r>
            <a:r>
              <a:rPr lang="en-US" b="1" baseline="0" dirty="0"/>
              <a:t> seconds to let the students read the slide.</a:t>
            </a:r>
            <a:endParaRPr lang="en-US" b="1" dirty="0"/>
          </a:p>
          <a:p>
            <a:pPr marL="181225" indent="-181225">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5D6048EA-087E-4279-B793-139EB4B39A33}" type="slidenum">
              <a:rPr lang="en-US" altLang="en-US" smtClean="0"/>
              <a:pPr>
                <a:defRPr/>
              </a:pPr>
              <a:t>49</a:t>
            </a:fld>
            <a:endParaRPr lang="en-US" altLang="en-US" dirty="0"/>
          </a:p>
        </p:txBody>
      </p:sp>
    </p:spTree>
    <p:extLst>
      <p:ext uri="{BB962C8B-B14F-4D97-AF65-F5344CB8AC3E}">
        <p14:creationId xmlns:p14="http://schemas.microsoft.com/office/powerpoint/2010/main" val="2093926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0:30</a:t>
            </a:r>
          </a:p>
          <a:p>
            <a:pPr defTabSz="966529" eaLnBrk="1" hangingPunct="1">
              <a:defRPr/>
            </a:pPr>
            <a:r>
              <a:rPr lang="en-US" altLang="en-US" b="1" dirty="0">
                <a:solidFill>
                  <a:srgbClr val="000000"/>
                </a:solidFill>
              </a:rPr>
              <a:t>Key message: </a:t>
            </a:r>
            <a:r>
              <a:rPr lang="pt-BR" altLang="en-US" dirty="0">
                <a:solidFill>
                  <a:srgbClr val="000000"/>
                </a:solidFill>
              </a:rPr>
              <a:t>Begin agenda item #1, LO #1</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Sponsored by FHWA, an EDC-5 innovation initiative</a:t>
            </a:r>
          </a:p>
          <a:p>
            <a:pPr defTabSz="966529" eaLnBrk="1" hangingPunct="1">
              <a:defRPr/>
            </a:pPr>
            <a:r>
              <a:rPr lang="en-US" altLang="en-US" b="1" dirty="0">
                <a:solidFill>
                  <a:srgbClr val="000000"/>
                </a:solidFill>
              </a:rPr>
              <a:t>Interaction</a:t>
            </a:r>
            <a:r>
              <a:rPr lang="en-US" altLang="en-US" dirty="0">
                <a:solidFill>
                  <a:srgbClr val="000000"/>
                </a:solidFill>
              </a:rPr>
              <a:t>: lecture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n/a</a:t>
            </a:r>
          </a:p>
          <a:p>
            <a:pPr defTabSz="966529" eaLnBrk="1" hangingPunct="1">
              <a:defRPr/>
            </a:pPr>
            <a:endParaRPr lang="en-US" altLang="en-US" b="1" dirty="0">
              <a:solidFill>
                <a:srgbClr val="000000"/>
              </a:solidFill>
            </a:endParaRPr>
          </a:p>
          <a:p>
            <a:pPr marL="181225" indent="-181225">
              <a:buFont typeface="Arial" panose="020B0604020202020204" pitchFamily="34" charset="0"/>
              <a:buChar char="•"/>
            </a:pPr>
            <a:r>
              <a:rPr lang="en-US" dirty="0"/>
              <a:t>Our first agenda item is “what is project bundling?”</a:t>
            </a:r>
          </a:p>
          <a:p>
            <a:pPr marL="181225" indent="-181225">
              <a:buFont typeface="Arial" panose="020B0604020202020204" pitchFamily="34" charset="0"/>
              <a:buChar char="•"/>
            </a:pPr>
            <a:r>
              <a:rPr lang="en-US" dirty="0"/>
              <a:t>Our first learning objective is to be</a:t>
            </a:r>
            <a:r>
              <a:rPr lang="en-US" baseline="0" dirty="0"/>
              <a:t> able to define “</a:t>
            </a:r>
            <a:r>
              <a:rPr lang="en-US" dirty="0"/>
              <a:t>what is meant by Project Bundling?”  If we gain</a:t>
            </a:r>
            <a:r>
              <a:rPr lang="en-US" baseline="0" dirty="0"/>
              <a:t> a really good understanding of this learning objective, the answer to the question in the Agenda item should begin to come into focus.</a:t>
            </a:r>
            <a:endParaRPr lang="en-US" dirty="0"/>
          </a:p>
          <a:p>
            <a:pPr marL="181225" indent="-181225">
              <a:buFont typeface="Arial" panose="020B0604020202020204" pitchFamily="34" charset="0"/>
              <a:buChar char="•"/>
            </a:pPr>
            <a:r>
              <a:rPr lang="en-US" dirty="0"/>
              <a:t>Bundling should become a concept with which you are all familiar.</a:t>
            </a:r>
            <a:r>
              <a:rPr lang="en-US" baseline="0" dirty="0"/>
              <a:t>  Even if you do not use it for construction projects, it is a good way to execute other agency </a:t>
            </a:r>
            <a:r>
              <a:rPr lang="en-US" dirty="0"/>
              <a:t>products and procedures.</a:t>
            </a:r>
          </a:p>
          <a:p>
            <a:endParaRPr lang="en-US" dirty="0"/>
          </a:p>
        </p:txBody>
      </p:sp>
      <p:sp>
        <p:nvSpPr>
          <p:cNvPr id="4" name="Slide Number Placeholder 3"/>
          <p:cNvSpPr>
            <a:spLocks noGrp="1"/>
          </p:cNvSpPr>
          <p:nvPr>
            <p:ph type="sldNum" sz="quarter" idx="10"/>
          </p:nvPr>
        </p:nvSpPr>
        <p:spPr/>
        <p:txBody>
          <a:bodyPr/>
          <a:lstStyle/>
          <a:p>
            <a:pPr defTabSz="948507">
              <a:defRPr/>
            </a:pPr>
            <a:fld id="{09C9B687-F551-47B0-BB3F-D8AEB12A16ED}" type="slidenum">
              <a:rPr lang="en-US">
                <a:solidFill>
                  <a:srgbClr val="000000"/>
                </a:solidFill>
              </a:rPr>
              <a:pPr defTabSz="948507">
                <a:defRPr/>
              </a:pPr>
              <a:t>5</a:t>
            </a:fld>
            <a:endParaRPr lang="en-US" dirty="0">
              <a:solidFill>
                <a:srgbClr val="000000"/>
              </a:solidFill>
            </a:endParaRPr>
          </a:p>
        </p:txBody>
      </p:sp>
    </p:spTree>
    <p:extLst>
      <p:ext uri="{BB962C8B-B14F-4D97-AF65-F5344CB8AC3E}">
        <p14:creationId xmlns:p14="http://schemas.microsoft.com/office/powerpoint/2010/main" val="2902417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0:30</a:t>
            </a:r>
          </a:p>
          <a:p>
            <a:pPr defTabSz="966529" eaLnBrk="1" hangingPunct="1">
              <a:defRPr/>
            </a:pPr>
            <a:r>
              <a:rPr lang="en-US" altLang="en-US" b="1" dirty="0">
                <a:solidFill>
                  <a:srgbClr val="000000"/>
                </a:solidFill>
              </a:rPr>
              <a:t>Key message: </a:t>
            </a:r>
            <a:r>
              <a:rPr lang="en-US" altLang="en-US" dirty="0">
                <a:solidFill>
                  <a:srgbClr val="000000"/>
                </a:solidFill>
              </a:rPr>
              <a:t>P</a:t>
            </a:r>
            <a:r>
              <a:rPr lang="pt-BR" altLang="en-US" dirty="0">
                <a:solidFill>
                  <a:srgbClr val="000000"/>
                </a:solidFill>
              </a:rPr>
              <a:t>roject bundling agency webinar series decription</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Webinar series on-demand recordings</a:t>
            </a:r>
          </a:p>
          <a:p>
            <a:pPr defTabSz="966529" eaLnBrk="1" hangingPunct="1">
              <a:defRPr/>
            </a:pPr>
            <a:r>
              <a:rPr lang="en-US" altLang="en-US" b="1" dirty="0">
                <a:solidFill>
                  <a:srgbClr val="000000"/>
                </a:solidFill>
              </a:rPr>
              <a:t>Interaction</a:t>
            </a:r>
            <a:r>
              <a:rPr lang="en-US" altLang="en-US" dirty="0">
                <a:solidFill>
                  <a:srgbClr val="000000"/>
                </a:solidFill>
              </a:rPr>
              <a:t>: lecture, pause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n/a</a:t>
            </a:r>
          </a:p>
          <a:p>
            <a:endParaRPr lang="en-US" dirty="0"/>
          </a:p>
          <a:p>
            <a:pPr marL="181225" indent="-181225">
              <a:buFont typeface="Arial" panose="020B0604020202020204" pitchFamily="34" charset="0"/>
              <a:buChar char="•"/>
            </a:pPr>
            <a:r>
              <a:rPr lang="en-US" dirty="0"/>
              <a:t>These recordings are available on-demand on FHWA EDC5 Project Bundling Website.</a:t>
            </a:r>
          </a:p>
          <a:p>
            <a:pPr defTabSz="966529">
              <a:defRPr/>
            </a:pPr>
            <a:endParaRPr lang="en-US" b="0" dirty="0"/>
          </a:p>
          <a:p>
            <a:pPr defTabSz="966529">
              <a:defRPr/>
            </a:pPr>
            <a:r>
              <a:rPr lang="en-US" b="1" dirty="0"/>
              <a:t>Instructor:  Pause for several</a:t>
            </a:r>
            <a:r>
              <a:rPr lang="en-US" b="1" baseline="0" dirty="0"/>
              <a:t> seconds to let the students read the slide.</a:t>
            </a:r>
            <a:endParaRPr lang="en-US" b="1" dirty="0"/>
          </a:p>
          <a:p>
            <a:pPr marL="181225" indent="-181225">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5D6048EA-087E-4279-B793-139EB4B39A33}" type="slidenum">
              <a:rPr lang="en-US" altLang="en-US" smtClean="0"/>
              <a:pPr>
                <a:defRPr/>
              </a:pPr>
              <a:t>50</a:t>
            </a:fld>
            <a:endParaRPr lang="en-US" altLang="en-US" dirty="0"/>
          </a:p>
        </p:txBody>
      </p:sp>
    </p:spTree>
    <p:extLst>
      <p:ext uri="{BB962C8B-B14F-4D97-AF65-F5344CB8AC3E}">
        <p14:creationId xmlns:p14="http://schemas.microsoft.com/office/powerpoint/2010/main" val="6188098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0:30</a:t>
            </a:r>
          </a:p>
          <a:p>
            <a:pPr defTabSz="966529" eaLnBrk="1" hangingPunct="1">
              <a:defRPr/>
            </a:pPr>
            <a:r>
              <a:rPr lang="en-US" altLang="en-US" b="1" dirty="0">
                <a:solidFill>
                  <a:srgbClr val="000000"/>
                </a:solidFill>
              </a:rPr>
              <a:t>Key message: </a:t>
            </a:r>
            <a:r>
              <a:rPr lang="en-US" altLang="en-US" dirty="0">
                <a:solidFill>
                  <a:srgbClr val="000000"/>
                </a:solidFill>
              </a:rPr>
              <a:t>Bridge Bundling Guidebook description</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Bridge Bundling Guidebook</a:t>
            </a:r>
          </a:p>
          <a:p>
            <a:pPr defTabSz="966529" eaLnBrk="1" hangingPunct="1">
              <a:defRPr/>
            </a:pPr>
            <a:r>
              <a:rPr lang="en-US" altLang="en-US" b="1" dirty="0">
                <a:solidFill>
                  <a:srgbClr val="000000"/>
                </a:solidFill>
              </a:rPr>
              <a:t>Interaction</a:t>
            </a:r>
            <a:r>
              <a:rPr lang="en-US" altLang="en-US" dirty="0">
                <a:solidFill>
                  <a:srgbClr val="000000"/>
                </a:solidFill>
              </a:rPr>
              <a:t>: lecture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n/a</a:t>
            </a:r>
          </a:p>
          <a:p>
            <a:pPr defTabSz="966529" eaLnBrk="1" hangingPunct="1">
              <a:defRPr/>
            </a:pPr>
            <a:endParaRPr lang="en-US" altLang="en-US" dirty="0">
              <a:solidFill>
                <a:srgbClr val="000000"/>
              </a:solidFill>
            </a:endParaRPr>
          </a:p>
          <a:p>
            <a:pPr marL="181225" indent="-181225" defTabSz="966529" eaLnBrk="1" hangingPunct="1">
              <a:buFont typeface="Arial" panose="020B0604020202020204" pitchFamily="34" charset="0"/>
              <a:buChar char="•"/>
              <a:defRPr/>
            </a:pPr>
            <a:r>
              <a:rPr lang="en-US" altLang="en-US" dirty="0">
                <a:solidFill>
                  <a:srgbClr val="000000"/>
                </a:solidFill>
              </a:rPr>
              <a:t>The Bridge Bundling  Guidebook is an excellent source of information.  </a:t>
            </a:r>
          </a:p>
          <a:p>
            <a:pPr marL="181225" indent="-181225" defTabSz="966529" eaLnBrk="1" hangingPunct="1">
              <a:buFont typeface="Arial" panose="020B0604020202020204" pitchFamily="34" charset="0"/>
              <a:buChar char="•"/>
              <a:defRPr/>
            </a:pPr>
            <a:r>
              <a:rPr lang="en-US" altLang="en-US" dirty="0">
                <a:solidFill>
                  <a:srgbClr val="000000"/>
                </a:solidFill>
              </a:rPr>
              <a:t>An overwhelming majority of this book is totally applicable to project types other than bridges.</a:t>
            </a:r>
          </a:p>
          <a:p>
            <a:pPr marL="181225" indent="-181225" defTabSz="966529" eaLnBrk="1" hangingPunct="1">
              <a:buFont typeface="Arial" panose="020B0604020202020204" pitchFamily="34" charset="0"/>
              <a:buChar char="•"/>
              <a:defRPr/>
            </a:pPr>
            <a:r>
              <a:rPr lang="en-US" altLang="en-US" dirty="0">
                <a:solidFill>
                  <a:srgbClr val="000000"/>
                </a:solidFill>
              </a:rPr>
              <a:t>Much of this lecture was based on the content of this document – you will find additional details on many of the topics covered in this lecture in this publication</a:t>
            </a:r>
          </a:p>
          <a:p>
            <a:pPr marL="181225" indent="-181225" defTabSz="966529" eaLnBrk="1" hangingPunct="1">
              <a:buFont typeface="Arial" panose="020B0604020202020204" pitchFamily="34" charset="0"/>
              <a:buChar char="•"/>
              <a:defRPr/>
            </a:pPr>
            <a:r>
              <a:rPr lang="en-US" altLang="en-US" dirty="0">
                <a:solidFill>
                  <a:srgbClr val="000000"/>
                </a:solidFill>
              </a:rPr>
              <a:t>As shown by the image on the right hand of this slide, a complimentary PowerPoint providing an overview of the Guidebook is also available.</a:t>
            </a:r>
            <a:endParaRPr lang="en-US" altLang="en-US" b="1" dirty="0">
              <a:solidFill>
                <a:srgbClr val="000000"/>
              </a:solidFill>
            </a:endParaRPr>
          </a:p>
        </p:txBody>
      </p:sp>
      <p:sp>
        <p:nvSpPr>
          <p:cNvPr id="4" name="Slide Number Placeholder 3"/>
          <p:cNvSpPr>
            <a:spLocks noGrp="1"/>
          </p:cNvSpPr>
          <p:nvPr>
            <p:ph type="sldNum" sz="quarter" idx="5"/>
          </p:nvPr>
        </p:nvSpPr>
        <p:spPr/>
        <p:txBody>
          <a:bodyPr/>
          <a:lstStyle/>
          <a:p>
            <a:pPr>
              <a:defRPr/>
            </a:pPr>
            <a:fld id="{5D6048EA-087E-4279-B793-139EB4B39A33}" type="slidenum">
              <a:rPr lang="en-US" altLang="en-US" smtClean="0"/>
              <a:pPr>
                <a:defRPr/>
              </a:pPr>
              <a:t>51</a:t>
            </a:fld>
            <a:endParaRPr lang="en-US" altLang="en-US" dirty="0"/>
          </a:p>
        </p:txBody>
      </p:sp>
    </p:spTree>
    <p:extLst>
      <p:ext uri="{BB962C8B-B14F-4D97-AF65-F5344CB8AC3E}">
        <p14:creationId xmlns:p14="http://schemas.microsoft.com/office/powerpoint/2010/main" val="21896748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0:30</a:t>
            </a:r>
          </a:p>
          <a:p>
            <a:pPr defTabSz="966529" eaLnBrk="1" hangingPunct="1">
              <a:defRPr/>
            </a:pPr>
            <a:r>
              <a:rPr lang="en-US" altLang="en-US" b="1" dirty="0">
                <a:solidFill>
                  <a:srgbClr val="000000"/>
                </a:solidFill>
              </a:rPr>
              <a:t>Key message: </a:t>
            </a:r>
            <a:r>
              <a:rPr lang="en-US" altLang="en-US" dirty="0">
                <a:solidFill>
                  <a:srgbClr val="000000"/>
                </a:solidFill>
              </a:rPr>
              <a:t>Additional Bridge Bundling Guidebook description</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Bridge Bundling Guidebook</a:t>
            </a:r>
          </a:p>
          <a:p>
            <a:pPr defTabSz="966529" eaLnBrk="1" hangingPunct="1">
              <a:defRPr/>
            </a:pPr>
            <a:r>
              <a:rPr lang="en-US" altLang="en-US" b="1" dirty="0">
                <a:solidFill>
                  <a:srgbClr val="000000"/>
                </a:solidFill>
              </a:rPr>
              <a:t>Interaction</a:t>
            </a:r>
            <a:r>
              <a:rPr lang="en-US" altLang="en-US" dirty="0">
                <a:solidFill>
                  <a:srgbClr val="000000"/>
                </a:solidFill>
              </a:rPr>
              <a:t>: lecture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n/a</a:t>
            </a:r>
          </a:p>
          <a:p>
            <a:endParaRPr lang="en-US" dirty="0"/>
          </a:p>
          <a:p>
            <a:pPr marL="181225" indent="-181225">
              <a:buFont typeface="Arial" panose="020B0604020202020204" pitchFamily="34" charset="0"/>
              <a:buChar char="•"/>
            </a:pPr>
            <a:r>
              <a:rPr lang="en-US" dirty="0"/>
              <a:t>Throughout the Guidebook, these symbols are used to draw the reader’s attention to links to five valuable types of information:</a:t>
            </a:r>
          </a:p>
          <a:p>
            <a:pPr marL="664488" lvl="1" indent="-181225">
              <a:buFont typeface="Arial" panose="020B0604020202020204" pitchFamily="34" charset="0"/>
              <a:buChar char="•"/>
            </a:pPr>
            <a:r>
              <a:rPr lang="en-US" dirty="0"/>
              <a:t>Legislation, </a:t>
            </a:r>
          </a:p>
          <a:p>
            <a:pPr marL="664488" lvl="1" indent="-181225">
              <a:buFont typeface="Arial" panose="020B0604020202020204" pitchFamily="34" charset="0"/>
              <a:buChar char="•"/>
            </a:pPr>
            <a:r>
              <a:rPr lang="en-US" dirty="0"/>
              <a:t>Noteworthy practices, and case studies, </a:t>
            </a:r>
          </a:p>
          <a:p>
            <a:pPr marL="664488" lvl="1" indent="-181225">
              <a:buFont typeface="Arial" panose="020B0604020202020204" pitchFamily="34" charset="0"/>
              <a:buChar char="•"/>
            </a:pPr>
            <a:r>
              <a:rPr lang="en-US" dirty="0"/>
              <a:t>Other federal guidance,</a:t>
            </a:r>
          </a:p>
          <a:p>
            <a:pPr marL="664488" lvl="1" indent="-181225">
              <a:buFont typeface="Arial" panose="020B0604020202020204" pitchFamily="34" charset="0"/>
              <a:buChar char="•"/>
            </a:pPr>
            <a:r>
              <a:rPr lang="en-US" dirty="0"/>
              <a:t>Video/audio clips from owners and other subject matter experts.</a:t>
            </a:r>
          </a:p>
        </p:txBody>
      </p:sp>
      <p:sp>
        <p:nvSpPr>
          <p:cNvPr id="4" name="Slide Number Placeholder 3"/>
          <p:cNvSpPr>
            <a:spLocks noGrp="1"/>
          </p:cNvSpPr>
          <p:nvPr>
            <p:ph type="sldNum" sz="quarter" idx="10"/>
          </p:nvPr>
        </p:nvSpPr>
        <p:spPr/>
        <p:txBody>
          <a:bodyPr/>
          <a:lstStyle/>
          <a:p>
            <a:pPr defTabSz="966529" fontAlgn="auto">
              <a:spcBef>
                <a:spcPts val="0"/>
              </a:spcBef>
              <a:spcAft>
                <a:spcPts val="0"/>
              </a:spcAft>
              <a:defRPr/>
            </a:pPr>
            <a:fld id="{3094117A-E550-4236-A98D-0A7945B95B1E}" type="slidenum">
              <a:rPr lang="en-US">
                <a:solidFill>
                  <a:prstClr val="black"/>
                </a:solidFill>
                <a:latin typeface="Calibri"/>
              </a:rPr>
              <a:pPr defTabSz="966529" fontAlgn="auto">
                <a:spcBef>
                  <a:spcPts val="0"/>
                </a:spcBef>
                <a:spcAft>
                  <a:spcPts val="0"/>
                </a:spcAft>
                <a:defRPr/>
              </a:pPr>
              <a:t>52</a:t>
            </a:fld>
            <a:endParaRPr lang="en-US" dirty="0">
              <a:solidFill>
                <a:prstClr val="black"/>
              </a:solidFill>
              <a:latin typeface="Calibri"/>
            </a:endParaRPr>
          </a:p>
        </p:txBody>
      </p:sp>
      <p:sp>
        <p:nvSpPr>
          <p:cNvPr id="5" name="Date Placeholder 4">
            <a:extLst>
              <a:ext uri="{FF2B5EF4-FFF2-40B4-BE49-F238E27FC236}">
                <a16:creationId xmlns:a16="http://schemas.microsoft.com/office/drawing/2014/main" id="{F091648F-4AC1-4748-A86B-8C3152D87B41}"/>
              </a:ext>
            </a:extLst>
          </p:cNvPr>
          <p:cNvSpPr>
            <a:spLocks noGrp="1"/>
          </p:cNvSpPr>
          <p:nvPr>
            <p:ph type="dt" idx="1"/>
          </p:nvPr>
        </p:nvSpPr>
        <p:spPr/>
        <p:txBody>
          <a:bodyPr/>
          <a:lstStyle/>
          <a:p>
            <a:pPr defTabSz="966529" fontAlgn="auto">
              <a:spcBef>
                <a:spcPts val="0"/>
              </a:spcBef>
              <a:spcAft>
                <a:spcPts val="0"/>
              </a:spcAft>
              <a:defRPr/>
            </a:pPr>
            <a:r>
              <a:rPr lang="en-US" dirty="0">
                <a:solidFill>
                  <a:prstClr val="black"/>
                </a:solidFill>
                <a:latin typeface="Calibri"/>
              </a:rPr>
              <a:t>8/18/2020</a:t>
            </a:r>
          </a:p>
        </p:txBody>
      </p:sp>
    </p:spTree>
    <p:extLst>
      <p:ext uri="{BB962C8B-B14F-4D97-AF65-F5344CB8AC3E}">
        <p14:creationId xmlns:p14="http://schemas.microsoft.com/office/powerpoint/2010/main" val="33628860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 </a:t>
            </a:r>
            <a:r>
              <a:rPr lang="en-US" dirty="0"/>
              <a:t>0:15</a:t>
            </a:r>
          </a:p>
          <a:p>
            <a:r>
              <a:rPr lang="en-US" b="1" dirty="0"/>
              <a:t>Key message: </a:t>
            </a:r>
            <a:r>
              <a:rPr lang="en-US" dirty="0"/>
              <a:t>Online training for the Project Bundling (intended audience is local public agencies)</a:t>
            </a:r>
          </a:p>
          <a:p>
            <a:r>
              <a:rPr lang="en-US" b="1" dirty="0"/>
              <a:t>Delivery: </a:t>
            </a:r>
            <a:r>
              <a:rPr lang="en-US" dirty="0"/>
              <a:t>Read instructor notes</a:t>
            </a:r>
          </a:p>
          <a:p>
            <a:r>
              <a:rPr lang="en-US" b="1" dirty="0"/>
              <a:t>Background Information: </a:t>
            </a:r>
            <a:r>
              <a:rPr lang="en-US" dirty="0"/>
              <a:t>FHWA CLAS ‘Bridge Bundling’ web training Interaction: lecture</a:t>
            </a:r>
          </a:p>
          <a:p>
            <a:pPr defTabSz="966529" eaLnBrk="1" hangingPunct="1">
              <a:defRPr/>
            </a:pPr>
            <a:r>
              <a:rPr lang="en-US" altLang="en-US" b="1" dirty="0">
                <a:solidFill>
                  <a:srgbClr val="000000"/>
                </a:solidFill>
              </a:rPr>
              <a:t>Interaction</a:t>
            </a:r>
            <a:r>
              <a:rPr lang="en-US" altLang="en-US" dirty="0">
                <a:solidFill>
                  <a:srgbClr val="000000"/>
                </a:solidFill>
              </a:rPr>
              <a:t>: lecture</a:t>
            </a:r>
          </a:p>
          <a:p>
            <a:r>
              <a:rPr lang="en-US" b="1" dirty="0"/>
              <a:t>Photo sources and permissions to use: </a:t>
            </a:r>
            <a:r>
              <a:rPr lang="en-US" dirty="0"/>
              <a:t>FHWA</a:t>
            </a:r>
          </a:p>
          <a:p>
            <a:endParaRPr lang="en-US" dirty="0"/>
          </a:p>
          <a:p>
            <a:r>
              <a:rPr lang="en-US" dirty="0"/>
              <a:t>For more in-depth training on Project bundling, FHWA has created a three-part course based on the Bridge Bundling Guidebook.</a:t>
            </a:r>
          </a:p>
          <a:p>
            <a:r>
              <a:rPr lang="en-US" dirty="0"/>
              <a:t>It is free.</a:t>
            </a:r>
          </a:p>
          <a:p>
            <a:r>
              <a:rPr lang="en-US" dirty="0"/>
              <a:t>It is interactive.</a:t>
            </a:r>
          </a:p>
          <a:p>
            <a:r>
              <a:rPr lang="en-US" dirty="0"/>
              <a:t>Although intended audience is local public agencies, it is appropriate for any agency or any civil engineering student to learn more.</a:t>
            </a:r>
          </a:p>
        </p:txBody>
      </p:sp>
      <p:sp>
        <p:nvSpPr>
          <p:cNvPr id="4" name="Slide Number Placeholder 3"/>
          <p:cNvSpPr>
            <a:spLocks noGrp="1"/>
          </p:cNvSpPr>
          <p:nvPr>
            <p:ph type="sldNum" sz="quarter" idx="5"/>
          </p:nvPr>
        </p:nvSpPr>
        <p:spPr/>
        <p:txBody>
          <a:bodyPr/>
          <a:lstStyle/>
          <a:p>
            <a:pPr>
              <a:defRPr/>
            </a:pPr>
            <a:fld id="{5D6048EA-087E-4279-B793-139EB4B39A33}" type="slidenum">
              <a:rPr lang="en-US" altLang="en-US" smtClean="0"/>
              <a:pPr>
                <a:defRPr/>
              </a:pPr>
              <a:t>53</a:t>
            </a:fld>
            <a:endParaRPr lang="en-US" altLang="en-US" dirty="0"/>
          </a:p>
        </p:txBody>
      </p:sp>
    </p:spTree>
    <p:extLst>
      <p:ext uri="{BB962C8B-B14F-4D97-AF65-F5344CB8AC3E}">
        <p14:creationId xmlns:p14="http://schemas.microsoft.com/office/powerpoint/2010/main" val="7964469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0:30</a:t>
            </a:r>
          </a:p>
          <a:p>
            <a:pPr defTabSz="966529" eaLnBrk="1" hangingPunct="1">
              <a:defRPr/>
            </a:pPr>
            <a:r>
              <a:rPr lang="en-US" altLang="en-US" b="1" dirty="0">
                <a:solidFill>
                  <a:srgbClr val="000000"/>
                </a:solidFill>
              </a:rPr>
              <a:t>Key message: </a:t>
            </a:r>
            <a:r>
              <a:rPr lang="en-US" altLang="en-US" dirty="0">
                <a:solidFill>
                  <a:srgbClr val="000000"/>
                </a:solidFill>
              </a:rPr>
              <a:t>Advanced Project Bundling: A Reference for Getting Started description</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Advanced Project Bundling: A Reference for Getting Started</a:t>
            </a:r>
          </a:p>
          <a:p>
            <a:pPr defTabSz="966529" eaLnBrk="1" hangingPunct="1">
              <a:defRPr/>
            </a:pPr>
            <a:r>
              <a:rPr lang="en-US" altLang="en-US" b="1" dirty="0">
                <a:solidFill>
                  <a:srgbClr val="000000"/>
                </a:solidFill>
              </a:rPr>
              <a:t>Interaction</a:t>
            </a:r>
            <a:r>
              <a:rPr lang="en-US" altLang="en-US" dirty="0">
                <a:solidFill>
                  <a:srgbClr val="000000"/>
                </a:solidFill>
              </a:rPr>
              <a:t>: lecture, pause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FHWA</a:t>
            </a:r>
          </a:p>
          <a:p>
            <a:pPr defTabSz="966529">
              <a:defRPr/>
            </a:pPr>
            <a:endParaRPr lang="en-US" dirty="0">
              <a:solidFill>
                <a:srgbClr val="000000"/>
              </a:solidFill>
            </a:endParaRPr>
          </a:p>
          <a:p>
            <a:pPr marL="181225" indent="-181225">
              <a:buFont typeface="Arial" panose="020B0604020202020204" pitchFamily="34" charset="0"/>
              <a:buChar char="•"/>
            </a:pPr>
            <a:r>
              <a:rPr lang="en-US" dirty="0"/>
              <a:t>A more recent publication is the “Advanced Project Bundling: A Reference for Getting Started” – a quick start reference.</a:t>
            </a:r>
          </a:p>
          <a:p>
            <a:pPr marL="181225" indent="-181225">
              <a:buFont typeface="Arial" panose="020B0604020202020204" pitchFamily="34" charset="0"/>
              <a:buChar char="•"/>
            </a:pPr>
            <a:r>
              <a:rPr lang="en-US" dirty="0"/>
              <a:t>This, too, is an excellent resource. This reference document on Advanced Project Bundling supplements the BBG with additional information on bundle creation and process details.</a:t>
            </a:r>
          </a:p>
          <a:p>
            <a:pPr marL="181225" indent="-181225">
              <a:buFont typeface="Arial" panose="020B0604020202020204" pitchFamily="34" charset="0"/>
              <a:buChar char="•"/>
            </a:pPr>
            <a:r>
              <a:rPr lang="en-US" dirty="0"/>
              <a:t>Table of Contents is shown on the right.</a:t>
            </a:r>
          </a:p>
          <a:p>
            <a:pPr marL="181225" indent="-181225">
              <a:buFont typeface="Arial" panose="020B0604020202020204" pitchFamily="34" charset="0"/>
              <a:buChar char="•"/>
            </a:pPr>
            <a:r>
              <a:rPr lang="en-US" dirty="0"/>
              <a:t>Several appendices provide additional information on, </a:t>
            </a:r>
          </a:p>
          <a:p>
            <a:pPr marL="664488" lvl="1" indent="-181225">
              <a:buFont typeface="Arial" panose="020B0604020202020204" pitchFamily="34" charset="0"/>
              <a:buChar char="•"/>
            </a:pPr>
            <a:r>
              <a:rPr lang="en-US" dirty="0"/>
              <a:t>Appendix A. Case Studies</a:t>
            </a:r>
          </a:p>
          <a:p>
            <a:pPr marL="664488" lvl="1" indent="-181225">
              <a:buFont typeface="Arial" panose="020B0604020202020204" pitchFamily="34" charset="0"/>
              <a:buChar char="•"/>
            </a:pPr>
            <a:r>
              <a:rPr lang="en-US" dirty="0"/>
              <a:t>Appendix B. Project Groupings by Type in Transportation Improvement Programs</a:t>
            </a:r>
          </a:p>
          <a:p>
            <a:pPr marL="664488" lvl="1" indent="-181225">
              <a:buFont typeface="Arial" panose="020B0604020202020204" pitchFamily="34" charset="0"/>
              <a:buChar char="•"/>
            </a:pPr>
            <a:r>
              <a:rPr lang="en-US" dirty="0"/>
              <a:t>Appendix C. Organizational Self-Assessment</a:t>
            </a:r>
          </a:p>
          <a:p>
            <a:pPr marL="664488" lvl="1" indent="-181225">
              <a:buFont typeface="Arial" panose="020B0604020202020204" pitchFamily="34" charset="0"/>
              <a:buChar char="•"/>
            </a:pPr>
            <a:r>
              <a:rPr lang="en-US" dirty="0"/>
              <a:t>Appendix D. Project Bundling Policy and Process Checklist</a:t>
            </a:r>
          </a:p>
          <a:p>
            <a:pPr marL="664488" lvl="1" indent="-181225">
              <a:buFont typeface="Arial" panose="020B0604020202020204" pitchFamily="34" charset="0"/>
              <a:buChar char="•"/>
            </a:pPr>
            <a:r>
              <a:rPr lang="en-US" dirty="0"/>
              <a:t>Appendix E. Project Bundling Risk Management</a:t>
            </a:r>
          </a:p>
          <a:p>
            <a:pPr marL="664488" lvl="1" indent="-181225">
              <a:buFont typeface="Arial" panose="020B0604020202020204" pitchFamily="34" charset="0"/>
              <a:buChar char="•"/>
            </a:pPr>
            <a:r>
              <a:rPr lang="en-US" dirty="0"/>
              <a:t>Appendix F. Additional Resources – Database</a:t>
            </a:r>
          </a:p>
          <a:p>
            <a:pPr marL="664488" lvl="1" indent="-181225">
              <a:buFont typeface="Arial" panose="020B0604020202020204" pitchFamily="34" charset="0"/>
              <a:buChar char="•"/>
            </a:pPr>
            <a:r>
              <a:rPr lang="en-US" dirty="0"/>
              <a:t>Appendix G. Indiana Department of Transportation Project Bundling Business Rules (Draft) </a:t>
            </a:r>
          </a:p>
          <a:p>
            <a:pPr marL="0" lvl="1"/>
            <a:r>
              <a:rPr lang="en-US" dirty="0"/>
              <a:t>A complimentary PowerPoint providing an overview of the Reference is also available.</a:t>
            </a:r>
          </a:p>
          <a:p>
            <a:pPr marL="181225" indent="-181225">
              <a:buFont typeface="Arial" panose="020B0604020202020204" pitchFamily="34" charset="0"/>
              <a:buChar char="•"/>
            </a:pPr>
            <a:endParaRPr lang="en-US" dirty="0"/>
          </a:p>
          <a:p>
            <a:pPr defTabSz="966529">
              <a:defRPr/>
            </a:pPr>
            <a:r>
              <a:rPr lang="en-US" b="1" dirty="0"/>
              <a:t>Instructor:  Pause for several</a:t>
            </a:r>
            <a:r>
              <a:rPr lang="en-US" b="1" baseline="0" dirty="0"/>
              <a:t> seconds to let the students read the slide.</a:t>
            </a:r>
            <a:endParaRPr lang="en-US" b="1" dirty="0"/>
          </a:p>
        </p:txBody>
      </p:sp>
      <p:sp>
        <p:nvSpPr>
          <p:cNvPr id="4" name="Slide Number Placeholder 3"/>
          <p:cNvSpPr>
            <a:spLocks noGrp="1"/>
          </p:cNvSpPr>
          <p:nvPr>
            <p:ph type="sldNum" sz="quarter" idx="5"/>
          </p:nvPr>
        </p:nvSpPr>
        <p:spPr/>
        <p:txBody>
          <a:bodyPr/>
          <a:lstStyle/>
          <a:p>
            <a:pPr>
              <a:defRPr/>
            </a:pPr>
            <a:fld id="{5D6048EA-087E-4279-B793-139EB4B39A33}" type="slidenum">
              <a:rPr lang="en-US" altLang="en-US" smtClean="0"/>
              <a:pPr>
                <a:defRPr/>
              </a:pPr>
              <a:t>54</a:t>
            </a:fld>
            <a:endParaRPr lang="en-US" altLang="en-US" dirty="0"/>
          </a:p>
        </p:txBody>
      </p:sp>
    </p:spTree>
    <p:extLst>
      <p:ext uri="{BB962C8B-B14F-4D97-AF65-F5344CB8AC3E}">
        <p14:creationId xmlns:p14="http://schemas.microsoft.com/office/powerpoint/2010/main" val="21761074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0:15</a:t>
            </a:r>
          </a:p>
          <a:p>
            <a:pPr defTabSz="966529" eaLnBrk="1" hangingPunct="1">
              <a:defRPr/>
            </a:pPr>
            <a:r>
              <a:rPr lang="en-US" altLang="en-US" b="1" dirty="0">
                <a:solidFill>
                  <a:srgbClr val="000000"/>
                </a:solidFill>
              </a:rPr>
              <a:t>Key message: </a:t>
            </a:r>
            <a:r>
              <a:rPr lang="en-US" altLang="en-US" dirty="0">
                <a:solidFill>
                  <a:srgbClr val="000000"/>
                </a:solidFill>
              </a:rPr>
              <a:t>FHWA EDC5 Project Bundling website description</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website</a:t>
            </a:r>
          </a:p>
          <a:p>
            <a:pPr defTabSz="966529" eaLnBrk="1" hangingPunct="1">
              <a:defRPr/>
            </a:pPr>
            <a:r>
              <a:rPr lang="en-US" altLang="en-US" b="1" dirty="0">
                <a:solidFill>
                  <a:srgbClr val="000000"/>
                </a:solidFill>
              </a:rPr>
              <a:t>Interaction</a:t>
            </a:r>
            <a:r>
              <a:rPr lang="en-US" altLang="en-US" dirty="0">
                <a:solidFill>
                  <a:srgbClr val="000000"/>
                </a:solidFill>
              </a:rPr>
              <a:t>: lecture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FHWA</a:t>
            </a:r>
          </a:p>
          <a:p>
            <a:pPr defTabSz="966529">
              <a:defRPr/>
            </a:pPr>
            <a:endParaRPr lang="en-US" dirty="0">
              <a:solidFill>
                <a:srgbClr val="000000"/>
              </a:solidFill>
            </a:endParaRPr>
          </a:p>
          <a:p>
            <a:pPr marL="181225" indent="-181225">
              <a:buFont typeface="Arial" panose="020B0604020202020204" pitchFamily="34" charset="0"/>
              <a:buChar char="•"/>
            </a:pPr>
            <a:r>
              <a:rPr lang="en-US" dirty="0"/>
              <a:t>The Every Day Counts website</a:t>
            </a:r>
            <a:r>
              <a:rPr lang="en-US" baseline="0" dirty="0"/>
              <a:t> is continually updated with new information regarding many initiatives, including Project Bundling.</a:t>
            </a:r>
          </a:p>
          <a:p>
            <a:pPr marL="181225" indent="-181225">
              <a:buFont typeface="Arial" panose="020B0604020202020204" pitchFamily="34" charset="0"/>
              <a:buChar char="•"/>
            </a:pPr>
            <a:r>
              <a:rPr lang="en-US" baseline="0" dirty="0"/>
              <a:t>This website includes links to all the reference material described in the agenda item and referenced throughout the lecture.</a:t>
            </a:r>
            <a:endParaRPr lang="en-US" dirty="0"/>
          </a:p>
        </p:txBody>
      </p:sp>
      <p:sp>
        <p:nvSpPr>
          <p:cNvPr id="4" name="Slide Number Placeholder 3"/>
          <p:cNvSpPr>
            <a:spLocks noGrp="1"/>
          </p:cNvSpPr>
          <p:nvPr>
            <p:ph type="sldNum" sz="quarter" idx="5"/>
          </p:nvPr>
        </p:nvSpPr>
        <p:spPr/>
        <p:txBody>
          <a:bodyPr/>
          <a:lstStyle/>
          <a:p>
            <a:pPr>
              <a:defRPr/>
            </a:pPr>
            <a:fld id="{5D6048EA-087E-4279-B793-139EB4B39A33}" type="slidenum">
              <a:rPr lang="en-US" altLang="en-US" smtClean="0"/>
              <a:pPr>
                <a:defRPr/>
              </a:pPr>
              <a:t>55</a:t>
            </a:fld>
            <a:endParaRPr lang="en-US" altLang="en-US" dirty="0"/>
          </a:p>
        </p:txBody>
      </p:sp>
    </p:spTree>
    <p:extLst>
      <p:ext uri="{BB962C8B-B14F-4D97-AF65-F5344CB8AC3E}">
        <p14:creationId xmlns:p14="http://schemas.microsoft.com/office/powerpoint/2010/main" val="5042580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2:00</a:t>
            </a:r>
          </a:p>
          <a:p>
            <a:pPr defTabSz="966529" eaLnBrk="1" hangingPunct="1">
              <a:defRPr/>
            </a:pPr>
            <a:r>
              <a:rPr lang="en-US" altLang="en-US" b="1" dirty="0">
                <a:solidFill>
                  <a:srgbClr val="000000"/>
                </a:solidFill>
              </a:rPr>
              <a:t>Key message: </a:t>
            </a:r>
            <a:r>
              <a:rPr lang="en-US" altLang="en-US" dirty="0">
                <a:solidFill>
                  <a:srgbClr val="000000"/>
                </a:solidFill>
              </a:rPr>
              <a:t>Project Bundling learning objective summary/recap</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This PowerPoint/ lecture</a:t>
            </a:r>
          </a:p>
          <a:p>
            <a:pPr defTabSz="966529" eaLnBrk="1" hangingPunct="1">
              <a:defRPr/>
            </a:pPr>
            <a:r>
              <a:rPr lang="en-US" altLang="en-US" b="1" dirty="0">
                <a:solidFill>
                  <a:srgbClr val="000000"/>
                </a:solidFill>
              </a:rPr>
              <a:t>Interaction</a:t>
            </a:r>
            <a:r>
              <a:rPr lang="en-US" altLang="en-US" dirty="0">
                <a:solidFill>
                  <a:srgbClr val="000000"/>
                </a:solidFill>
              </a:rPr>
              <a:t>: lecture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n/a</a:t>
            </a:r>
          </a:p>
          <a:p>
            <a:pPr defTabSz="966529" eaLnBrk="1" hangingPunct="1">
              <a:defRPr/>
            </a:pPr>
            <a:endParaRPr lang="en-US" dirty="0">
              <a:solidFill>
                <a:srgbClr val="000000"/>
              </a:solidFill>
            </a:endParaRPr>
          </a:p>
          <a:p>
            <a:pPr defTabSz="966529" eaLnBrk="1" hangingPunct="1">
              <a:defRPr/>
            </a:pPr>
            <a:r>
              <a:rPr lang="en-US" dirty="0"/>
              <a:t>Recapping our four learning objectives….</a:t>
            </a:r>
            <a:r>
              <a:rPr lang="en-US" dirty="0">
                <a:solidFill>
                  <a:srgbClr val="000000"/>
                </a:solidFill>
              </a:rPr>
              <a:t> </a:t>
            </a:r>
          </a:p>
          <a:p>
            <a:pPr defTabSz="966529" eaLnBrk="1" hangingPunct="1">
              <a:defRPr/>
            </a:pPr>
            <a:endParaRPr lang="en-US" dirty="0">
              <a:solidFill>
                <a:srgbClr val="000000"/>
              </a:solidFill>
            </a:endParaRPr>
          </a:p>
          <a:p>
            <a:pPr defTabSz="966529" eaLnBrk="1" hangingPunct="1">
              <a:defRPr/>
            </a:pPr>
            <a:r>
              <a:rPr lang="en-US" dirty="0">
                <a:solidFill>
                  <a:srgbClr val="000000"/>
                </a:solidFill>
              </a:rPr>
              <a:t>1. We begin with defining the concept of project bundling – what is it –</a:t>
            </a:r>
          </a:p>
          <a:p>
            <a:pPr defTabSz="966529" eaLnBrk="1" hangingPunct="1">
              <a:defRPr/>
            </a:pPr>
            <a:r>
              <a:rPr lang="en-US" dirty="0">
                <a:solidFill>
                  <a:srgbClr val="000000"/>
                </a:solidFill>
              </a:rPr>
              <a:t>	a) “a process by which a single contract award is used to deliver multiple projects. “</a:t>
            </a:r>
          </a:p>
          <a:p>
            <a:pPr marL="0" lvl="1" defTabSz="948507"/>
            <a:r>
              <a:rPr lang="en-US" dirty="0"/>
              <a:t>2. Second, we developed an understanding of why agencies bundle projects – </a:t>
            </a:r>
          </a:p>
          <a:p>
            <a:pPr marL="0" lvl="1" defTabSz="948507"/>
            <a:r>
              <a:rPr lang="en-US" dirty="0"/>
              <a:t>	a)  to achieve the goals and objectives defined by the agency. </a:t>
            </a:r>
          </a:p>
          <a:p>
            <a:pPr marL="0" lvl="1" defTabSz="948507"/>
            <a:r>
              <a:rPr lang="en-US" dirty="0"/>
              <a:t>	b)  to take advantage of the efficiencies inherent in bundling – cost , savings and resources</a:t>
            </a:r>
          </a:p>
          <a:p>
            <a:pPr marL="0" lvl="1" defTabSz="948507"/>
            <a:r>
              <a:rPr lang="en-US" dirty="0"/>
              <a:t>	c)  to take advantage of the many other agency objectives</a:t>
            </a:r>
          </a:p>
          <a:p>
            <a:pPr marL="0" lvl="1"/>
            <a:r>
              <a:rPr lang="en-US" dirty="0"/>
              <a:t>3. Third, we went through the 10 process steps necessary to create a successful bundled project – the how - </a:t>
            </a:r>
          </a:p>
          <a:p>
            <a:pPr marL="1208161" lvl="2" indent="-241632">
              <a:buAutoNum type="arabicPeriod"/>
            </a:pPr>
            <a:r>
              <a:rPr lang="en-US" dirty="0"/>
              <a:t>Define successful project bundling</a:t>
            </a:r>
          </a:p>
          <a:p>
            <a:pPr marL="1208161" lvl="2" indent="-241632">
              <a:buAutoNum type="arabicPeriod"/>
            </a:pPr>
            <a:r>
              <a:rPr lang="en-US" dirty="0"/>
              <a:t>Determine goals &amp; objectives for the bundle </a:t>
            </a:r>
          </a:p>
          <a:p>
            <a:pPr marL="1208161" lvl="2" indent="-241632">
              <a:buAutoNum type="arabicPeriod"/>
            </a:pPr>
            <a:r>
              <a:rPr lang="en-US" dirty="0"/>
              <a:t>Identify funding or financing for the bundle</a:t>
            </a:r>
          </a:p>
          <a:p>
            <a:pPr marL="1208161" lvl="2" indent="-241632">
              <a:buAutoNum type="arabicPeriod"/>
            </a:pPr>
            <a:r>
              <a:rPr lang="en-US" dirty="0"/>
              <a:t>Build a coalition &amp; outreach to inform and train about bundling</a:t>
            </a:r>
          </a:p>
          <a:p>
            <a:pPr marL="1208161" lvl="2" indent="-241632">
              <a:buAutoNum type="arabicPeriod"/>
            </a:pPr>
            <a:r>
              <a:rPr lang="en-US" dirty="0"/>
              <a:t>Perform risk assessment on</a:t>
            </a:r>
            <a:r>
              <a:rPr lang="en-US" baseline="0" dirty="0"/>
              <a:t> proposed bundles</a:t>
            </a:r>
            <a:endParaRPr lang="en-US" dirty="0"/>
          </a:p>
          <a:p>
            <a:pPr marL="1208161" lvl="2" indent="-241632">
              <a:buAutoNum type="arabicPeriod"/>
            </a:pPr>
            <a:r>
              <a:rPr lang="en-US" dirty="0"/>
              <a:t>Select projects</a:t>
            </a:r>
            <a:r>
              <a:rPr lang="en-US" baseline="0" dirty="0"/>
              <a:t> for the bundle</a:t>
            </a:r>
            <a:endParaRPr lang="en-US" dirty="0"/>
          </a:p>
          <a:p>
            <a:pPr marL="1208161" lvl="2" indent="-241632">
              <a:buAutoNum type="arabicPeriod"/>
            </a:pPr>
            <a:r>
              <a:rPr lang="en-US" dirty="0"/>
              <a:t>Select delivery system</a:t>
            </a:r>
            <a:r>
              <a:rPr lang="en-US" baseline="0" dirty="0"/>
              <a:t> for the bundling contract</a:t>
            </a:r>
            <a:r>
              <a:rPr lang="en-US" dirty="0"/>
              <a:t> </a:t>
            </a:r>
          </a:p>
          <a:p>
            <a:pPr marL="1208161" lvl="2" indent="-241632">
              <a:buAutoNum type="arabicPeriod"/>
            </a:pPr>
            <a:r>
              <a:rPr lang="en-US" dirty="0"/>
              <a:t>Determine environmental review &amp; preliminary design considerations for the proposed bundle</a:t>
            </a:r>
          </a:p>
          <a:p>
            <a:pPr marL="1208161" lvl="2" indent="-241632">
              <a:buAutoNum type="arabicPeriod"/>
            </a:pPr>
            <a:r>
              <a:rPr lang="en-US" dirty="0"/>
              <a:t>Bundle &amp; let contract(s) </a:t>
            </a:r>
          </a:p>
          <a:p>
            <a:pPr marL="1208161" lvl="2" indent="-241632">
              <a:buAutoNum type="arabicPeriod"/>
            </a:pPr>
            <a:r>
              <a:rPr lang="en-US" dirty="0"/>
              <a:t>Conduct quality assurance, close-out &amp; celebrate! </a:t>
            </a:r>
          </a:p>
          <a:p>
            <a:pPr marL="0" lvl="2"/>
            <a:r>
              <a:rPr lang="en-US" dirty="0"/>
              <a:t>4. For our fourth learning objective, we then went through 7 case studies that demonstrated the how and why of successful bundled projects delivered by local public agencies, by state DOT’s by state and local agencies working together, by different work types.; and</a:t>
            </a:r>
          </a:p>
          <a:p>
            <a:pPr marL="0" lvl="2"/>
            <a:r>
              <a:rPr lang="en-US" dirty="0"/>
              <a:t>5. For the fifth learning objective we discussed several resources available to transportation infrastructure asset owners and those involved in project bundling contracts to create project bundles and to incorporate the practice into their business processes., this includes, </a:t>
            </a:r>
          </a:p>
          <a:p>
            <a:pPr marL="0" lvl="2"/>
            <a:r>
              <a:rPr lang="en-US" dirty="0"/>
              <a:t>	a) an agency self-assessment tool, that evaluates  25 practices to determine the level of maturity they are at and to identify improvement opportunities</a:t>
            </a:r>
          </a:p>
          <a:p>
            <a:pPr marL="0" lvl="2"/>
            <a:r>
              <a:rPr lang="en-US" dirty="0"/>
              <a:t>	b) a project bundling resource database of case studies, bundling contract, resources, and research studies.</a:t>
            </a:r>
          </a:p>
          <a:p>
            <a:pPr marL="0" lvl="2"/>
            <a:r>
              <a:rPr lang="en-US" dirty="0"/>
              <a:t>	c)  an on-demand webinar series of 12 bundling topics</a:t>
            </a:r>
          </a:p>
          <a:p>
            <a:pPr marL="0" lvl="2"/>
            <a:r>
              <a:rPr lang="en-US" dirty="0"/>
              <a:t>	d)  the Bridge Bundling Guidebook</a:t>
            </a:r>
          </a:p>
          <a:p>
            <a:pPr marL="0" lvl="2"/>
            <a:r>
              <a:rPr lang="en-US" dirty="0"/>
              <a:t>	e) an online training course, tailored for local public agencies</a:t>
            </a:r>
          </a:p>
          <a:p>
            <a:pPr marL="0" lvl="2"/>
            <a:r>
              <a:rPr lang="en-US" dirty="0"/>
              <a:t>	f)  An Advance Project Bundling: a Reference for Getting Started</a:t>
            </a:r>
          </a:p>
          <a:p>
            <a:pPr marL="0" lvl="2"/>
            <a:r>
              <a:rPr lang="en-US" dirty="0"/>
              <a:t>	g) FHWA’s Project Bundling website</a:t>
            </a:r>
          </a:p>
          <a:p>
            <a:pPr marL="0" lvl="2"/>
            <a:r>
              <a:rPr lang="en-US" dirty="0"/>
              <a:t>	h) and, other resources are being developed, such as how-to guides addressing specific I topic in more detail</a:t>
            </a:r>
          </a:p>
          <a:p>
            <a:pPr marL="0" lvl="2"/>
            <a:endParaRPr lang="en-US" dirty="0"/>
          </a:p>
          <a:p>
            <a:pPr marL="0" lvl="2"/>
            <a:endParaRPr lang="en-US" dirty="0"/>
          </a:p>
        </p:txBody>
      </p:sp>
      <p:sp>
        <p:nvSpPr>
          <p:cNvPr id="4" name="Slide Number Placeholder 3"/>
          <p:cNvSpPr>
            <a:spLocks noGrp="1"/>
          </p:cNvSpPr>
          <p:nvPr>
            <p:ph type="sldNum" sz="quarter" idx="5"/>
          </p:nvPr>
        </p:nvSpPr>
        <p:spPr/>
        <p:txBody>
          <a:bodyPr/>
          <a:lstStyle/>
          <a:p>
            <a:pPr defTabSz="966529">
              <a:defRPr/>
            </a:pPr>
            <a:fld id="{5D6048EA-087E-4279-B793-139EB4B39A33}" type="slidenum">
              <a:rPr lang="en-US" altLang="en-US">
                <a:solidFill>
                  <a:srgbClr val="000000"/>
                </a:solidFill>
              </a:rPr>
              <a:pPr defTabSz="966529">
                <a:defRPr/>
              </a:pPr>
              <a:t>56</a:t>
            </a:fld>
            <a:endParaRPr lang="en-US" altLang="en-US" dirty="0">
              <a:solidFill>
                <a:srgbClr val="000000"/>
              </a:solidFill>
            </a:endParaRPr>
          </a:p>
        </p:txBody>
      </p:sp>
    </p:spTree>
    <p:extLst>
      <p:ext uri="{BB962C8B-B14F-4D97-AF65-F5344CB8AC3E}">
        <p14:creationId xmlns:p14="http://schemas.microsoft.com/office/powerpoint/2010/main" val="42763878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85305" indent="-302040">
              <a:spcBef>
                <a:spcPct val="30000"/>
              </a:spcBef>
              <a:defRPr sz="1200">
                <a:solidFill>
                  <a:schemeClr val="tx1"/>
                </a:solidFill>
                <a:latin typeface="Times New Roman" panose="02020603050405020304" pitchFamily="18" charset="0"/>
              </a:defRPr>
            </a:lvl2pPr>
            <a:lvl3pPr marL="1208161" indent="-241632">
              <a:spcBef>
                <a:spcPct val="30000"/>
              </a:spcBef>
              <a:defRPr sz="1200">
                <a:solidFill>
                  <a:schemeClr val="tx1"/>
                </a:solidFill>
                <a:latin typeface="Times New Roman" panose="02020603050405020304" pitchFamily="18" charset="0"/>
              </a:defRPr>
            </a:lvl3pPr>
            <a:lvl4pPr marL="1691426" indent="-241632">
              <a:spcBef>
                <a:spcPct val="30000"/>
              </a:spcBef>
              <a:defRPr sz="1200">
                <a:solidFill>
                  <a:schemeClr val="tx1"/>
                </a:solidFill>
                <a:latin typeface="Times New Roman" panose="02020603050405020304" pitchFamily="18" charset="0"/>
              </a:defRPr>
            </a:lvl4pPr>
            <a:lvl5pPr marL="2174690" indent="-241632">
              <a:spcBef>
                <a:spcPct val="30000"/>
              </a:spcBef>
              <a:defRPr sz="1200">
                <a:solidFill>
                  <a:schemeClr val="tx1"/>
                </a:solidFill>
                <a:latin typeface="Times New Roman" panose="02020603050405020304" pitchFamily="18" charset="0"/>
              </a:defRPr>
            </a:lvl5pPr>
            <a:lvl6pPr marL="2657954" indent="-241632" eaLnBrk="0" fontAlgn="base" hangingPunct="0">
              <a:spcBef>
                <a:spcPct val="30000"/>
              </a:spcBef>
              <a:spcAft>
                <a:spcPct val="0"/>
              </a:spcAft>
              <a:defRPr sz="1200">
                <a:solidFill>
                  <a:schemeClr val="tx1"/>
                </a:solidFill>
                <a:latin typeface="Times New Roman" panose="02020603050405020304" pitchFamily="18" charset="0"/>
              </a:defRPr>
            </a:lvl6pPr>
            <a:lvl7pPr marL="3141218" indent="-241632" eaLnBrk="0" fontAlgn="base" hangingPunct="0">
              <a:spcBef>
                <a:spcPct val="30000"/>
              </a:spcBef>
              <a:spcAft>
                <a:spcPct val="0"/>
              </a:spcAft>
              <a:defRPr sz="1200">
                <a:solidFill>
                  <a:schemeClr val="tx1"/>
                </a:solidFill>
                <a:latin typeface="Times New Roman" panose="02020603050405020304" pitchFamily="18" charset="0"/>
              </a:defRPr>
            </a:lvl7pPr>
            <a:lvl8pPr marL="3624483" indent="-241632" eaLnBrk="0" fontAlgn="base" hangingPunct="0">
              <a:spcBef>
                <a:spcPct val="30000"/>
              </a:spcBef>
              <a:spcAft>
                <a:spcPct val="0"/>
              </a:spcAft>
              <a:defRPr sz="1200">
                <a:solidFill>
                  <a:schemeClr val="tx1"/>
                </a:solidFill>
                <a:latin typeface="Times New Roman" panose="02020603050405020304" pitchFamily="18" charset="0"/>
              </a:defRPr>
            </a:lvl8pPr>
            <a:lvl9pPr marL="4107747" indent="-241632"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90CC750-102E-493F-AAF3-CD4270BF04B2}" type="slidenum">
              <a:rPr lang="en-US" altLang="en-US"/>
              <a:pPr>
                <a:spcBef>
                  <a:spcPct val="0"/>
                </a:spcBef>
              </a:pPr>
              <a:t>57</a:t>
            </a:fld>
            <a:endParaRPr lang="en-US" altLang="en-US" dirty="0"/>
          </a:p>
        </p:txBody>
      </p:sp>
      <p:sp>
        <p:nvSpPr>
          <p:cNvPr id="79875" name="Rectangle 2"/>
          <p:cNvSpPr>
            <a:spLocks noGrp="1" noRot="1" noChangeAspect="1" noChangeArrowheads="1" noTextEdit="1"/>
          </p:cNvSpPr>
          <p:nvPr>
            <p:ph type="sldImg"/>
          </p:nvPr>
        </p:nvSpPr>
        <p:spPr>
          <a:xfrm>
            <a:off x="457200" y="719138"/>
            <a:ext cx="6400800" cy="3600450"/>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6529" eaLnBrk="1" hangingPunct="1">
              <a:defRPr/>
            </a:pPr>
            <a:r>
              <a:rPr lang="en-US" altLang="en-US" b="1" dirty="0">
                <a:solidFill>
                  <a:srgbClr val="000000"/>
                </a:solidFill>
              </a:rPr>
              <a:t>Time: </a:t>
            </a:r>
            <a:r>
              <a:rPr lang="en-US" altLang="en-US" dirty="0">
                <a:solidFill>
                  <a:srgbClr val="000000"/>
                </a:solidFill>
              </a:rPr>
              <a:t>4:00</a:t>
            </a:r>
          </a:p>
          <a:p>
            <a:pPr defTabSz="966529" eaLnBrk="1" hangingPunct="1">
              <a:defRPr/>
            </a:pPr>
            <a:r>
              <a:rPr lang="en-US" altLang="en-US" b="1" dirty="0">
                <a:solidFill>
                  <a:srgbClr val="000000"/>
                </a:solidFill>
              </a:rPr>
              <a:t>Key message: </a:t>
            </a:r>
            <a:r>
              <a:rPr lang="en-US" altLang="en-US" dirty="0">
                <a:solidFill>
                  <a:srgbClr val="000000"/>
                </a:solidFill>
              </a:rPr>
              <a:t>Student questions and take-aways</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This PowerPoint/ lecture</a:t>
            </a:r>
          </a:p>
          <a:p>
            <a:pPr defTabSz="966529" eaLnBrk="1" hangingPunct="1">
              <a:defRPr/>
            </a:pPr>
            <a:r>
              <a:rPr lang="en-US" altLang="en-US" b="1" dirty="0">
                <a:solidFill>
                  <a:srgbClr val="000000"/>
                </a:solidFill>
              </a:rPr>
              <a:t>Interaction</a:t>
            </a:r>
            <a:r>
              <a:rPr lang="en-US" altLang="en-US" dirty="0">
                <a:solidFill>
                  <a:srgbClr val="000000"/>
                </a:solidFill>
              </a:rPr>
              <a:t>: lecture, question</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n/a</a:t>
            </a:r>
          </a:p>
          <a:p>
            <a:pPr defTabSz="966529">
              <a:defRPr/>
            </a:pPr>
            <a:endParaRPr lang="en-US" dirty="0">
              <a:solidFill>
                <a:srgbClr val="000000"/>
              </a:solidFill>
            </a:endParaRPr>
          </a:p>
          <a:p>
            <a:pPr defTabSz="966529">
              <a:defRPr/>
            </a:pPr>
            <a:endParaRPr lang="en-US" dirty="0">
              <a:solidFill>
                <a:srgbClr val="000000"/>
              </a:solidFill>
            </a:endParaRPr>
          </a:p>
          <a:p>
            <a:pPr eaLnBrk="1" hangingPunct="1"/>
            <a:r>
              <a:rPr lang="en-US" altLang="en-US" b="1" dirty="0"/>
              <a:t>Ask students for their biggest takeaway.</a:t>
            </a:r>
          </a:p>
          <a:p>
            <a:pPr eaLnBrk="1" hangingPunct="1"/>
            <a:r>
              <a:rPr lang="en-US" altLang="en-US" b="1" dirty="0"/>
              <a:t>Ask students if there any questions?</a:t>
            </a:r>
          </a:p>
          <a:p>
            <a:pPr eaLnBrk="1" hangingPunct="1"/>
            <a:r>
              <a:rPr lang="en-US" altLang="en-US" b="1" dirty="0"/>
              <a:t>Prompt students by mentioning issues/risks related to bundling.</a:t>
            </a:r>
          </a:p>
          <a:p>
            <a:pPr eaLnBrk="1" hangingPunct="1"/>
            <a:endParaRPr lang="en-US" altLang="en-US" b="0" dirty="0"/>
          </a:p>
          <a:p>
            <a:pPr eaLnBrk="1" hangingPunct="1"/>
            <a:r>
              <a:rPr lang="en-US" altLang="en-US" b="0" dirty="0"/>
              <a:t>Next; an opportunity to apply what you have learned in this lecture by using a fictitious agency’s data to  identify project bundles to achieve a specific goal.</a:t>
            </a:r>
          </a:p>
        </p:txBody>
      </p:sp>
    </p:spTree>
    <p:extLst>
      <p:ext uri="{BB962C8B-B14F-4D97-AF65-F5344CB8AC3E}">
        <p14:creationId xmlns:p14="http://schemas.microsoft.com/office/powerpoint/2010/main" val="5906693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4:00; homework</a:t>
            </a:r>
          </a:p>
          <a:p>
            <a:pPr defTabSz="966529" eaLnBrk="1" hangingPunct="1">
              <a:defRPr/>
            </a:pPr>
            <a:r>
              <a:rPr lang="en-US" altLang="en-US" b="1" dirty="0">
                <a:solidFill>
                  <a:srgbClr val="000000"/>
                </a:solidFill>
              </a:rPr>
              <a:t>Key message: </a:t>
            </a:r>
            <a:r>
              <a:rPr lang="en-US" altLang="en-US" dirty="0">
                <a:solidFill>
                  <a:srgbClr val="000000"/>
                </a:solidFill>
              </a:rPr>
              <a:t>Student activity – creating a bundle</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Class handouts</a:t>
            </a:r>
          </a:p>
          <a:p>
            <a:pPr defTabSz="966529" eaLnBrk="1" hangingPunct="1">
              <a:defRPr/>
            </a:pPr>
            <a:r>
              <a:rPr lang="en-US" altLang="en-US" b="1" dirty="0">
                <a:solidFill>
                  <a:srgbClr val="000000"/>
                </a:solidFill>
              </a:rPr>
              <a:t>Interaction</a:t>
            </a:r>
            <a:r>
              <a:rPr lang="en-US" altLang="en-US" dirty="0">
                <a:solidFill>
                  <a:srgbClr val="000000"/>
                </a:solidFill>
              </a:rPr>
              <a:t>: instructor provides homework instruction - small group activity, determine bundle, provide justification, instructor review/grading</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n/a</a:t>
            </a:r>
          </a:p>
          <a:p>
            <a:endParaRPr lang="en-US" dirty="0"/>
          </a:p>
          <a:p>
            <a:endParaRPr lang="en-US" dirty="0"/>
          </a:p>
          <a:p>
            <a:pPr marL="181225" indent="-181225">
              <a:buFont typeface="Arial" panose="020B0604020202020204" pitchFamily="34" charset="0"/>
              <a:buChar char="•"/>
            </a:pPr>
            <a:r>
              <a:rPr lang="en-US" dirty="0"/>
              <a:t>Great!  Now we have a little exercise that you will all take part in.  </a:t>
            </a:r>
          </a:p>
          <a:p>
            <a:pPr marL="181225" indent="-181225">
              <a:buFont typeface="Arial" panose="020B0604020202020204" pitchFamily="34" charset="0"/>
              <a:buChar char="•"/>
            </a:pPr>
            <a:r>
              <a:rPr lang="en-US" dirty="0"/>
              <a:t>This will be a team exercise; assign teams or ask to select their own teams of 3-5 people.</a:t>
            </a:r>
          </a:p>
          <a:p>
            <a:pPr marL="181225" indent="-181225">
              <a:buFont typeface="Arial" panose="020B0604020202020204" pitchFamily="34" charset="0"/>
              <a:buChar char="•"/>
            </a:pPr>
            <a:r>
              <a:rPr lang="en-US" dirty="0"/>
              <a:t>Provide one of the exercises to each team.</a:t>
            </a:r>
          </a:p>
          <a:p>
            <a:pPr marL="181225" indent="-181225">
              <a:buFont typeface="Arial" panose="020B0604020202020204" pitchFamily="34" charset="0"/>
              <a:buChar char="•"/>
            </a:pPr>
            <a:r>
              <a:rPr lang="en-US" dirty="0"/>
              <a:t>Each team will be given detailed descriptions of two scenarios involving an agency in need of executing several construction projects. </a:t>
            </a:r>
          </a:p>
          <a:p>
            <a:pPr marL="181225" indent="-181225">
              <a:buFont typeface="Arial" panose="020B0604020202020204" pitchFamily="34" charset="0"/>
              <a:buChar char="•"/>
            </a:pPr>
            <a:r>
              <a:rPr lang="en-US" dirty="0"/>
              <a:t>Given the details of each scenario, and the information you’ve been given regarding the practice of Bundling, each team will generate a recommendation for how to bundle the projects in each scenario.  </a:t>
            </a:r>
          </a:p>
          <a:p>
            <a:pPr marL="181225" indent="-181225">
              <a:buFont typeface="Arial" panose="020B0604020202020204" pitchFamily="34" charset="0"/>
              <a:buChar char="•"/>
            </a:pPr>
            <a:r>
              <a:rPr lang="en-US" dirty="0"/>
              <a:t>Each recommendation must be supported with the thought process and reasoning behind the recommended bundles.</a:t>
            </a:r>
          </a:p>
          <a:p>
            <a:pPr marL="181225" indent="-181225">
              <a:buFont typeface="Arial" panose="020B0604020202020204" pitchFamily="34" charset="0"/>
              <a:buChar char="•"/>
            </a:pPr>
            <a:r>
              <a:rPr lang="en-US" dirty="0"/>
              <a:t>You</a:t>
            </a:r>
            <a:r>
              <a:rPr lang="en-US" baseline="0" dirty="0"/>
              <a:t> may u</a:t>
            </a:r>
            <a:r>
              <a:rPr lang="en-US" dirty="0"/>
              <a:t>se the lecture (PowerPoint) notes, any notes that you took during the lecture, and any of the outside resources described in the lecture.</a:t>
            </a:r>
          </a:p>
          <a:p>
            <a:pPr marL="181225" indent="-181225">
              <a:buFont typeface="Arial" panose="020B0604020202020204" pitchFamily="34" charset="0"/>
              <a:buChar char="•"/>
            </a:pPr>
            <a:endParaRPr lang="en-US" dirty="0"/>
          </a:p>
          <a:p>
            <a:r>
              <a:rPr lang="en-US" b="1" dirty="0"/>
              <a:t>Instructor: </a:t>
            </a:r>
            <a:r>
              <a:rPr lang="en-US" dirty="0"/>
              <a:t>Give students time to review assignment and ask questions.</a:t>
            </a:r>
          </a:p>
          <a:p>
            <a:endParaRPr lang="en-US" dirty="0"/>
          </a:p>
        </p:txBody>
      </p:sp>
      <p:sp>
        <p:nvSpPr>
          <p:cNvPr id="4" name="Slide Number Placeholder 3"/>
          <p:cNvSpPr>
            <a:spLocks noGrp="1"/>
          </p:cNvSpPr>
          <p:nvPr>
            <p:ph type="sldNum" sz="quarter" idx="5"/>
          </p:nvPr>
        </p:nvSpPr>
        <p:spPr/>
        <p:txBody>
          <a:bodyPr/>
          <a:lstStyle/>
          <a:p>
            <a:pPr>
              <a:defRPr/>
            </a:pPr>
            <a:fld id="{5D6048EA-087E-4279-B793-139EB4B39A33}" type="slidenum">
              <a:rPr lang="en-US" altLang="en-US" smtClean="0"/>
              <a:pPr>
                <a:defRPr/>
              </a:pPr>
              <a:t>58</a:t>
            </a:fld>
            <a:endParaRPr lang="en-US" altLang="en-US" dirty="0"/>
          </a:p>
        </p:txBody>
      </p:sp>
    </p:spTree>
    <p:extLst>
      <p:ext uri="{BB962C8B-B14F-4D97-AF65-F5344CB8AC3E}">
        <p14:creationId xmlns:p14="http://schemas.microsoft.com/office/powerpoint/2010/main" val="3882543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793750"/>
            <a:ext cx="7054850" cy="3968750"/>
          </a:xfrm>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0:30</a:t>
            </a:r>
          </a:p>
          <a:p>
            <a:pPr defTabSz="966529" eaLnBrk="1" hangingPunct="1">
              <a:defRPr/>
            </a:pPr>
            <a:r>
              <a:rPr lang="en-US" altLang="en-US" b="1" dirty="0">
                <a:solidFill>
                  <a:srgbClr val="000000"/>
                </a:solidFill>
              </a:rPr>
              <a:t>Key message: </a:t>
            </a:r>
            <a:r>
              <a:rPr lang="pt-BR" altLang="en-US" dirty="0">
                <a:solidFill>
                  <a:srgbClr val="000000"/>
                </a:solidFill>
              </a:rPr>
              <a:t>What is Project Bundling</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See below </a:t>
            </a:r>
          </a:p>
          <a:p>
            <a:pPr defTabSz="966529" eaLnBrk="1" hangingPunct="1">
              <a:defRPr/>
            </a:pPr>
            <a:r>
              <a:rPr lang="en-US" altLang="en-US" b="1" dirty="0">
                <a:solidFill>
                  <a:srgbClr val="000000"/>
                </a:solidFill>
              </a:rPr>
              <a:t>Interaction</a:t>
            </a:r>
            <a:r>
              <a:rPr lang="en-US" altLang="en-US" dirty="0">
                <a:solidFill>
                  <a:srgbClr val="000000"/>
                </a:solidFill>
              </a:rPr>
              <a:t>: lecture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FHWA, previously approved slide EDC-5 </a:t>
            </a:r>
          </a:p>
          <a:p>
            <a:endParaRPr lang="en-US" b="1" dirty="0"/>
          </a:p>
          <a:p>
            <a:pPr defTabSz="948507">
              <a:defRPr/>
            </a:pPr>
            <a:r>
              <a:rPr lang="en-US" sz="1700" dirty="0">
                <a:solidFill>
                  <a:srgbClr val="000000"/>
                </a:solidFill>
              </a:rPr>
              <a:t>The concept of bundling has been around for some time. Different terms have been used to describe project bundling. For example, an INDOT July 2017 study was titled ‘capital program cost optimization through contract aggregation process.’ </a:t>
            </a:r>
          </a:p>
          <a:p>
            <a:pPr defTabSz="948507">
              <a:defRPr/>
            </a:pPr>
            <a:endParaRPr lang="en-US" sz="1700" dirty="0">
              <a:solidFill>
                <a:srgbClr val="000000"/>
              </a:solidFill>
            </a:endParaRPr>
          </a:p>
          <a:p>
            <a:pPr defTabSz="948507">
              <a:defRPr/>
            </a:pPr>
            <a:r>
              <a:rPr lang="en-US" sz="1700" dirty="0">
                <a:solidFill>
                  <a:srgbClr val="000000"/>
                </a:solidFill>
              </a:rPr>
              <a:t>Other terms used include, </a:t>
            </a:r>
            <a:endParaRPr lang="en-US" dirty="0">
              <a:solidFill>
                <a:srgbClr val="000000"/>
              </a:solidFill>
            </a:endParaRPr>
          </a:p>
          <a:p>
            <a:pPr marL="397411" indent="-397411" defTabSz="948507">
              <a:buFont typeface="Arial" panose="020B0604020202020204" pitchFamily="34" charset="0"/>
              <a:buChar char="•"/>
              <a:defRPr/>
            </a:pPr>
            <a:r>
              <a:rPr lang="en-US" dirty="0">
                <a:solidFill>
                  <a:srgbClr val="000000"/>
                </a:solidFill>
              </a:rPr>
              <a:t>Consolidating</a:t>
            </a:r>
          </a:p>
          <a:p>
            <a:pPr marL="397411" indent="-397411" defTabSz="948507">
              <a:buFont typeface="Arial" panose="020B0604020202020204" pitchFamily="34" charset="0"/>
              <a:buChar char="•"/>
              <a:defRPr/>
            </a:pPr>
            <a:r>
              <a:rPr lang="en-US" dirty="0">
                <a:solidFill>
                  <a:srgbClr val="000000"/>
                </a:solidFill>
              </a:rPr>
              <a:t>Grouping</a:t>
            </a:r>
          </a:p>
          <a:p>
            <a:pPr marL="397411" indent="-397411" defTabSz="948507">
              <a:buFont typeface="Arial" panose="020B0604020202020204" pitchFamily="34" charset="0"/>
              <a:buChar char="•"/>
              <a:defRPr/>
            </a:pPr>
            <a:r>
              <a:rPr lang="en-US" dirty="0">
                <a:solidFill>
                  <a:srgbClr val="000000"/>
                </a:solidFill>
              </a:rPr>
              <a:t>Aggregating</a:t>
            </a:r>
          </a:p>
          <a:p>
            <a:pPr marL="397411" indent="-397411" defTabSz="948507">
              <a:buFont typeface="Arial" panose="020B0604020202020204" pitchFamily="34" charset="0"/>
              <a:buChar char="•"/>
              <a:defRPr/>
            </a:pPr>
            <a:r>
              <a:rPr lang="en-US" dirty="0">
                <a:solidFill>
                  <a:srgbClr val="000000"/>
                </a:solidFill>
              </a:rPr>
              <a:t>Bundling packages or services (like home and auto insurance, like phone and internet services)</a:t>
            </a:r>
          </a:p>
          <a:p>
            <a:pPr marL="397411" indent="-397411" defTabSz="948507">
              <a:buFont typeface="Arial" panose="020B0604020202020204" pitchFamily="34" charset="0"/>
              <a:buChar char="•"/>
              <a:defRPr/>
            </a:pPr>
            <a:r>
              <a:rPr lang="en-US" dirty="0">
                <a:solidFill>
                  <a:srgbClr val="000000"/>
                </a:solidFill>
              </a:rPr>
              <a:t>The Federal Transportation FAST Act specifically used “bridge bundling” </a:t>
            </a:r>
          </a:p>
          <a:p>
            <a:pPr defTabSz="948507">
              <a:defRPr/>
            </a:pPr>
            <a:endParaRPr lang="en-US" dirty="0">
              <a:solidFill>
                <a:srgbClr val="000000"/>
              </a:solidFill>
            </a:endParaRPr>
          </a:p>
          <a:p>
            <a:pPr defTabSz="560138">
              <a:defRPr/>
            </a:pPr>
            <a:r>
              <a:rPr lang="en-US" sz="1900" dirty="0">
                <a:solidFill>
                  <a:srgbClr val="000000"/>
                </a:solidFill>
              </a:rPr>
              <a:t>So, it is both old and new to transportation. We are going to introduce you to new approaches to p</a:t>
            </a:r>
            <a:r>
              <a:rPr lang="en-US" sz="1700" dirty="0">
                <a:solidFill>
                  <a:srgbClr val="000000"/>
                </a:solidFill>
              </a:rPr>
              <a:t>roject bundling, as well as a more strategic use of programmatic bundling versus project or initiative-based bundling.</a:t>
            </a:r>
          </a:p>
          <a:p>
            <a:pPr defTabSz="560138">
              <a:defRPr/>
            </a:pPr>
            <a:endParaRPr lang="en-US" dirty="0">
              <a:solidFill>
                <a:srgbClr val="000000"/>
              </a:solidFill>
            </a:endParaRPr>
          </a:p>
          <a:p>
            <a:pPr defTabSz="560138">
              <a:defRPr/>
            </a:pPr>
            <a:r>
              <a:rPr lang="en-US" dirty="0">
                <a:solidFill>
                  <a:srgbClr val="000000"/>
                </a:solidFill>
              </a:rPr>
              <a:t>A bundling contract could cover a single county, district, or State, and it may be tiered to allow a combination of work types (design, preservation, rehabilitation, or complete replacement). In some cases, the contract may include option years. </a:t>
            </a:r>
          </a:p>
          <a:p>
            <a:pPr defTabSz="560138">
              <a:defRPr/>
            </a:pPr>
            <a:endParaRPr lang="en-US" dirty="0">
              <a:solidFill>
                <a:srgbClr val="000000"/>
              </a:solidFill>
            </a:endParaRPr>
          </a:p>
          <a:p>
            <a:pPr defTabSz="560138">
              <a:defRPr/>
            </a:pPr>
            <a:r>
              <a:rPr lang="en-US" dirty="0">
                <a:solidFill>
                  <a:srgbClr val="000000"/>
                </a:solidFill>
              </a:rPr>
              <a:t>Bundling can be used for small and large projects.</a:t>
            </a:r>
          </a:p>
          <a:p>
            <a:pPr defTabSz="560138">
              <a:defRPr/>
            </a:pPr>
            <a:endParaRPr lang="en-US" dirty="0">
              <a:solidFill>
                <a:srgbClr val="000000"/>
              </a:solidFill>
            </a:endParaRPr>
          </a:p>
          <a:p>
            <a:pPr defTabSz="560138">
              <a:defRPr/>
            </a:pPr>
            <a:r>
              <a:rPr lang="en-US" dirty="0">
                <a:solidFill>
                  <a:srgbClr val="000000"/>
                </a:solidFill>
              </a:rPr>
              <a:t>The contract may be procured in several different ways and may include both design and construction in the overall scope, depending on the delivery method. </a:t>
            </a:r>
          </a:p>
          <a:p>
            <a:pPr defTabSz="560138">
              <a:defRPr/>
            </a:pPr>
            <a:endParaRPr lang="en-US" dirty="0">
              <a:solidFill>
                <a:srgbClr val="000000"/>
              </a:solidFill>
            </a:endParaRPr>
          </a:p>
          <a:p>
            <a:pPr defTabSz="560138">
              <a:defRPr/>
            </a:pPr>
            <a:r>
              <a:rPr lang="en-US" dirty="0">
                <a:solidFill>
                  <a:srgbClr val="000000"/>
                </a:solidFill>
              </a:rPr>
              <a:t>Project Bundling can be considered for all types of assets and can be combined with other innovations – such as with Alternative Contracting Methods (ACMs).</a:t>
            </a:r>
          </a:p>
          <a:p>
            <a:pPr defTabSz="560138">
              <a:defRPr/>
            </a:pPr>
            <a:endParaRPr lang="en-US" dirty="0">
              <a:solidFill>
                <a:srgbClr val="000000"/>
              </a:solidFill>
            </a:endParaRPr>
          </a:p>
          <a:p>
            <a:pPr defTabSz="560138">
              <a:defRPr/>
            </a:pPr>
            <a:r>
              <a:rPr lang="en-US" dirty="0">
                <a:solidFill>
                  <a:srgbClr val="000000"/>
                </a:solidFill>
              </a:rPr>
              <a:t>It may involve innovation, funding strategies, financing strategies, and value capture to address a variety of programs noted in this word cloud and much more.</a:t>
            </a:r>
          </a:p>
          <a:p>
            <a:pPr defTabSz="560138">
              <a:defRPr/>
            </a:pPr>
            <a:endParaRPr lang="en-US" dirty="0">
              <a:solidFill>
                <a:srgbClr val="000000"/>
              </a:solidFill>
            </a:endParaRPr>
          </a:p>
          <a:p>
            <a:pPr defTabSz="560138">
              <a:defRPr/>
            </a:pPr>
            <a:r>
              <a:rPr lang="en-US" dirty="0">
                <a:solidFill>
                  <a:srgbClr val="000000"/>
                </a:solidFill>
              </a:rPr>
              <a:t>------</a:t>
            </a:r>
          </a:p>
          <a:p>
            <a:pPr defTabSz="948507">
              <a:defRPr/>
            </a:pPr>
            <a:r>
              <a:rPr lang="en-US" dirty="0">
                <a:solidFill>
                  <a:srgbClr val="000000"/>
                </a:solidFill>
              </a:rPr>
              <a:t>----------</a:t>
            </a:r>
          </a:p>
          <a:p>
            <a:pPr defTabSz="948507">
              <a:defRPr/>
            </a:pPr>
            <a:r>
              <a:rPr lang="en-US" dirty="0">
                <a:solidFill>
                  <a:srgbClr val="000000"/>
                </a:solidFill>
              </a:rPr>
              <a:t>Instructor notes for reference - </a:t>
            </a:r>
          </a:p>
          <a:p>
            <a:pPr defTabSz="948507">
              <a:defRPr/>
            </a:pPr>
            <a:r>
              <a:rPr lang="en-US" dirty="0">
                <a:solidFill>
                  <a:srgbClr val="000000"/>
                </a:solidFill>
              </a:rPr>
              <a:t>Project bundling is a procurement process where a single contract is used for the rehabilitation or replacement of multiple projects. </a:t>
            </a:r>
          </a:p>
          <a:p>
            <a:pPr defTabSz="948507">
              <a:defRPr/>
            </a:pPr>
            <a:r>
              <a:rPr lang="en-US" dirty="0">
                <a:solidFill>
                  <a:srgbClr val="000000"/>
                </a:solidFill>
              </a:rPr>
              <a:t>Bundled contracts may also include the design and ongoing maintenance of those facilities. </a:t>
            </a:r>
          </a:p>
          <a:p>
            <a:pPr defTabSz="948507">
              <a:defRPr/>
            </a:pPr>
            <a:r>
              <a:rPr lang="en-US" dirty="0">
                <a:solidFill>
                  <a:srgbClr val="000000"/>
                </a:solidFill>
              </a:rPr>
              <a:t>Bundled contracts may be used a single county, metropolitan region or state and they may also be tiered to allow a combination of different types of work. </a:t>
            </a:r>
          </a:p>
          <a:p>
            <a:pPr defTabSz="948507">
              <a:defRPr/>
            </a:pPr>
            <a:r>
              <a:rPr lang="en-US" dirty="0">
                <a:solidFill>
                  <a:srgbClr val="000000"/>
                </a:solidFill>
              </a:rPr>
              <a:t>Bundling strategies achieve economies of scale and builds momentum to remediate critical facilities that are often in deficient condition.</a:t>
            </a:r>
          </a:p>
          <a:p>
            <a:pPr defTabSz="948507">
              <a:defRPr/>
            </a:pPr>
            <a:endParaRPr lang="en-US" dirty="0">
              <a:solidFill>
                <a:srgbClr val="000000"/>
              </a:solidFill>
            </a:endParaRPr>
          </a:p>
          <a:p>
            <a:pPr defTabSz="948507">
              <a:defRPr/>
            </a:pPr>
            <a:r>
              <a:rPr lang="en-US" dirty="0">
                <a:solidFill>
                  <a:srgbClr val="000000"/>
                </a:solidFill>
              </a:rPr>
              <a:t>Project bundling enables project sponsors to address large numbers of projects with similar needs using standard and cost effective rehabilitation and replacement strategies. </a:t>
            </a:r>
          </a:p>
          <a:p>
            <a:pPr defTabSz="948507">
              <a:defRPr/>
            </a:pPr>
            <a:r>
              <a:rPr lang="en-US" dirty="0">
                <a:solidFill>
                  <a:srgbClr val="000000"/>
                </a:solidFill>
              </a:rPr>
              <a:t>The resulting economies of scale increase efficiency and creates the potential for cost and time savings. </a:t>
            </a:r>
          </a:p>
          <a:p>
            <a:pPr defTabSz="948507">
              <a:defRPr/>
            </a:pPr>
            <a:r>
              <a:rPr lang="en-US" dirty="0">
                <a:solidFill>
                  <a:srgbClr val="000000"/>
                </a:solidFill>
              </a:rPr>
              <a:t>Larger bundled contracts may also attract private investors or larger and more experience contractors and help sponsoring agencies reduce project backlogs. </a:t>
            </a:r>
          </a:p>
          <a:p>
            <a:pPr defTabSz="948507">
              <a:defRPr/>
            </a:pPr>
            <a:r>
              <a:rPr lang="en-US" dirty="0">
                <a:solidFill>
                  <a:srgbClr val="000000"/>
                </a:solidFill>
              </a:rPr>
              <a:t>States and other project sponsors are using multiple funding sources and financing tools to pay for these larger contracts.</a:t>
            </a:r>
          </a:p>
          <a:p>
            <a:pPr defTabSz="948507">
              <a:defRPr/>
            </a:pPr>
            <a:endParaRPr lang="en-US" dirty="0">
              <a:solidFill>
                <a:srgbClr val="000000"/>
              </a:solidFill>
            </a:endParaRPr>
          </a:p>
          <a:p>
            <a:pPr defTabSz="948507">
              <a:defRPr/>
            </a:pPr>
            <a:r>
              <a:rPr lang="en-US" dirty="0">
                <a:solidFill>
                  <a:srgbClr val="000000"/>
                </a:solidFill>
              </a:rPr>
              <a:t>Asset bundling may be used with a wide range of projects including roads, traffic signals, fiber optic and broadband networks, travel plazas, alternative fuel stations, and parking facilities. </a:t>
            </a:r>
          </a:p>
          <a:p>
            <a:pPr defTabSz="948507">
              <a:defRPr/>
            </a:pPr>
            <a:r>
              <a:rPr lang="en-US" dirty="0">
                <a:solidFill>
                  <a:srgbClr val="000000"/>
                </a:solidFill>
              </a:rPr>
              <a:t>Given the large number of structurally deficient bridges across the country, contracts bundling bridge replacements and repair are increasingly common. </a:t>
            </a:r>
          </a:p>
          <a:p>
            <a:pPr defTabSz="948507">
              <a:defRPr/>
            </a:pPr>
            <a:r>
              <a:rPr lang="en-US" dirty="0">
                <a:solidFill>
                  <a:srgbClr val="000000"/>
                </a:solidFill>
              </a:rPr>
              <a:t>These bridges are often smaller, low-volume structures located in rural areas. </a:t>
            </a:r>
          </a:p>
          <a:p>
            <a:pPr defTabSz="948507">
              <a:defRPr/>
            </a:pPr>
            <a:r>
              <a:rPr lang="en-US" dirty="0">
                <a:solidFill>
                  <a:srgbClr val="000000"/>
                </a:solidFill>
              </a:rPr>
              <a:t>However, closures or limits on vehicle weights affect travel time, freight movements, and emergency response times adversely. </a:t>
            </a:r>
          </a:p>
          <a:p>
            <a:pPr defTabSz="948507">
              <a:defRPr/>
            </a:pPr>
            <a:r>
              <a:rPr lang="en-US" dirty="0">
                <a:solidFill>
                  <a:srgbClr val="000000"/>
                </a:solidFill>
              </a:rPr>
              <a:t>Smaller rural bridges often lend themselves well to bundling because standardized designs can be used for replacement structures.</a:t>
            </a:r>
          </a:p>
          <a:p>
            <a:pPr defTabSz="948507">
              <a:defRPr/>
            </a:pPr>
            <a:r>
              <a:rPr lang="en-US" dirty="0">
                <a:solidFill>
                  <a:srgbClr val="000000"/>
                </a:solidFill>
              </a:rPr>
              <a:t>-----</a:t>
            </a:r>
          </a:p>
          <a:p>
            <a:pPr defTabSz="560138">
              <a:defRPr/>
            </a:pPr>
            <a:r>
              <a:rPr lang="en-US" b="1" dirty="0">
                <a:solidFill>
                  <a:srgbClr val="000000"/>
                </a:solidFill>
              </a:rPr>
              <a:t>The FAST Act added a Bundling of Bridge Projects provision to “save costs and time by encouraging States to bundle multiple bridge projects as 1 project” (U.S. House of Representatives, 2015). </a:t>
            </a:r>
            <a:r>
              <a:rPr lang="en-US" dirty="0">
                <a:solidFill>
                  <a:srgbClr val="000000"/>
                </a:solidFill>
              </a:rPr>
              <a:t>The Congressional Budget Office (2012) cited the increased possibility of project bundling as one of the advantages of the private provision of highways.</a:t>
            </a:r>
          </a:p>
          <a:p>
            <a:pPr defTabSz="948507">
              <a:defRPr/>
            </a:pPr>
            <a:r>
              <a:rPr lang="en-US" dirty="0">
                <a:solidFill>
                  <a:srgbClr val="000000"/>
                </a:solidFill>
              </a:rPr>
              <a:t>Examples of large project bundling projects include MoDOT, PennDOT, Northampton Co. PA</a:t>
            </a:r>
          </a:p>
          <a:p>
            <a:pPr defTabSz="948507">
              <a:defRPr/>
            </a:pPr>
            <a:r>
              <a:rPr lang="en-US" dirty="0">
                <a:solidFill>
                  <a:srgbClr val="000000"/>
                </a:solidFill>
              </a:rPr>
              <a:t>Examples of small project bundling projects: Erie County, NY, Oakwood GA</a:t>
            </a:r>
          </a:p>
        </p:txBody>
      </p:sp>
    </p:spTree>
    <p:extLst>
      <p:ext uri="{BB962C8B-B14F-4D97-AF65-F5344CB8AC3E}">
        <p14:creationId xmlns:p14="http://schemas.microsoft.com/office/powerpoint/2010/main" val="134313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1:00</a:t>
            </a:r>
          </a:p>
          <a:p>
            <a:pPr defTabSz="966529" eaLnBrk="1" hangingPunct="1">
              <a:defRPr/>
            </a:pPr>
            <a:r>
              <a:rPr lang="en-US" altLang="en-US" b="1" dirty="0">
                <a:solidFill>
                  <a:srgbClr val="000000"/>
                </a:solidFill>
              </a:rPr>
              <a:t>Key message: </a:t>
            </a:r>
            <a:r>
              <a:rPr lang="en-US" altLang="en-US" dirty="0">
                <a:solidFill>
                  <a:srgbClr val="000000"/>
                </a:solidFill>
              </a:rPr>
              <a:t>The Basis for Advanced Project Bundling – use cases</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none</a:t>
            </a:r>
          </a:p>
          <a:p>
            <a:pPr defTabSz="966529" eaLnBrk="1" hangingPunct="1">
              <a:defRPr/>
            </a:pPr>
            <a:r>
              <a:rPr lang="en-US" altLang="en-US" b="1" dirty="0">
                <a:solidFill>
                  <a:srgbClr val="000000"/>
                </a:solidFill>
              </a:rPr>
              <a:t>Interaction</a:t>
            </a:r>
            <a:r>
              <a:rPr lang="en-US" altLang="en-US" dirty="0">
                <a:solidFill>
                  <a:srgbClr val="000000"/>
                </a:solidFill>
              </a:rPr>
              <a:t>: lecture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n/a</a:t>
            </a:r>
          </a:p>
          <a:p>
            <a:pPr defTabSz="966529" eaLnBrk="1" hangingPunct="1">
              <a:defRPr/>
            </a:pPr>
            <a:endParaRPr lang="en-US" altLang="en-US" b="1" dirty="0">
              <a:solidFill>
                <a:srgbClr val="000000"/>
              </a:solidFill>
            </a:endParaRPr>
          </a:p>
          <a:p>
            <a:pPr defTabSz="948507">
              <a:defRPr/>
            </a:pPr>
            <a:r>
              <a:rPr lang="en-US" dirty="0">
                <a:solidFill>
                  <a:srgbClr val="000000"/>
                </a:solidFill>
              </a:rPr>
              <a:t>Listed here are some Project Bundling categories or use cases.  These are listed here mostly as an acknowledgment of what we have seen across the country and will be described in more detail in the following slides.  The descriptive terms noted are not official, they are just terms that we have come with. While we’re recommending advanced or optimized project bundling, all of these categories of bundling can produce successful results.  </a:t>
            </a:r>
          </a:p>
          <a:p>
            <a:pPr defTabSz="948507">
              <a:defRPr/>
            </a:pPr>
            <a:r>
              <a:rPr lang="en-US" dirty="0">
                <a:solidFill>
                  <a:srgbClr val="000000"/>
                </a:solidFill>
              </a:rPr>
              <a:t>------</a:t>
            </a:r>
          </a:p>
          <a:p>
            <a:pPr defTabSz="948507">
              <a:defRPr/>
            </a:pPr>
            <a:r>
              <a:rPr lang="en-US" dirty="0">
                <a:solidFill>
                  <a:srgbClr val="000000"/>
                </a:solidFill>
              </a:rPr>
              <a:t>Routine or traditional bundling has the following characteristics:</a:t>
            </a:r>
          </a:p>
          <a:p>
            <a:pPr defTabSz="948507">
              <a:defRPr/>
            </a:pPr>
            <a:r>
              <a:rPr lang="en-US" dirty="0">
                <a:solidFill>
                  <a:srgbClr val="000000"/>
                </a:solidFill>
              </a:rPr>
              <a:t>Generally, follow informal process or procedure.</a:t>
            </a:r>
          </a:p>
          <a:p>
            <a:pPr defTabSz="948507">
              <a:defRPr/>
            </a:pPr>
            <a:r>
              <a:rPr lang="en-US" dirty="0">
                <a:solidFill>
                  <a:srgbClr val="000000"/>
                </a:solidFill>
              </a:rPr>
              <a:t>Uses everyday available transportation funds (in other words –no specially designated program funds).</a:t>
            </a:r>
          </a:p>
          <a:p>
            <a:pPr defTabSz="948507">
              <a:defRPr/>
            </a:pPr>
            <a:r>
              <a:rPr lang="en-US" dirty="0">
                <a:solidFill>
                  <a:srgbClr val="000000"/>
                </a:solidFill>
              </a:rPr>
              <a:t>Some examples are maintenance/rehabilitation type activities and safety type projects. </a:t>
            </a:r>
          </a:p>
          <a:p>
            <a:pPr defTabSz="948507">
              <a:defRPr/>
            </a:pPr>
            <a:r>
              <a:rPr lang="en-US" dirty="0">
                <a:solidFill>
                  <a:srgbClr val="000000"/>
                </a:solidFill>
              </a:rPr>
              <a:t>-------</a:t>
            </a:r>
          </a:p>
          <a:p>
            <a:pPr defTabSz="948507">
              <a:defRPr/>
            </a:pPr>
            <a:r>
              <a:rPr lang="en-US" dirty="0">
                <a:solidFill>
                  <a:srgbClr val="000000"/>
                </a:solidFill>
              </a:rPr>
              <a:t>Initiative based or bundling that becomes incidental to an initiative or program.</a:t>
            </a:r>
          </a:p>
          <a:p>
            <a:pPr defTabSz="948507">
              <a:defRPr/>
            </a:pPr>
            <a:r>
              <a:rPr lang="en-US" dirty="0">
                <a:solidFill>
                  <a:srgbClr val="000000"/>
                </a:solidFill>
              </a:rPr>
              <a:t>Addresses a special need </a:t>
            </a:r>
          </a:p>
          <a:p>
            <a:pPr defTabSz="948507">
              <a:defRPr/>
            </a:pPr>
            <a:r>
              <a:rPr lang="en-US" dirty="0">
                <a:solidFill>
                  <a:srgbClr val="000000"/>
                </a:solidFill>
              </a:rPr>
              <a:t>Incidental to the availability of specially dedicated funds that need to be spend within a short time frame</a:t>
            </a:r>
          </a:p>
          <a:p>
            <a:pPr defTabSz="948507">
              <a:defRPr/>
            </a:pPr>
            <a:r>
              <a:rPr lang="en-US" dirty="0">
                <a:solidFill>
                  <a:srgbClr val="000000"/>
                </a:solidFill>
              </a:rPr>
              <a:t>Usually has a start date and an end date</a:t>
            </a:r>
          </a:p>
          <a:p>
            <a:pPr defTabSz="948507">
              <a:defRPr/>
            </a:pPr>
            <a:r>
              <a:rPr lang="en-US" dirty="0">
                <a:solidFill>
                  <a:srgbClr val="000000"/>
                </a:solidFill>
              </a:rPr>
              <a:t>Usually has a cap on the total funds available</a:t>
            </a:r>
          </a:p>
          <a:p>
            <a:pPr defTabSz="948507">
              <a:defRPr/>
            </a:pPr>
            <a:r>
              <a:rPr lang="en-US" dirty="0">
                <a:solidFill>
                  <a:srgbClr val="000000"/>
                </a:solidFill>
              </a:rPr>
              <a:t>Examples shown: Large numbers of bridges that needed to replaced within a short time frame. Shown is also the Competitive Highway Bridge Program of which Arizona was the recipient of an award (US 191 Bridge Bundling Project).</a:t>
            </a:r>
          </a:p>
          <a:p>
            <a:pPr defTabSz="948507">
              <a:defRPr/>
            </a:pPr>
            <a:r>
              <a:rPr lang="en-US" dirty="0">
                <a:solidFill>
                  <a:srgbClr val="000000"/>
                </a:solidFill>
              </a:rPr>
              <a:t>----------</a:t>
            </a:r>
          </a:p>
          <a:p>
            <a:pPr defTabSz="948507">
              <a:defRPr/>
            </a:pPr>
            <a:r>
              <a:rPr lang="en-US" dirty="0">
                <a:solidFill>
                  <a:srgbClr val="000000"/>
                </a:solidFill>
              </a:rPr>
              <a:t>Last Minute Bundling - These are projects that are bundled as a last-minute decision or opportunity:</a:t>
            </a:r>
          </a:p>
          <a:p>
            <a:pPr defTabSz="948507">
              <a:defRPr/>
            </a:pPr>
            <a:r>
              <a:rPr lang="en-US" dirty="0">
                <a:solidFill>
                  <a:srgbClr val="000000"/>
                </a:solidFill>
              </a:rPr>
              <a:t>Optionally tied projects available to contractors  Contractor decides to bid a single or bundled project(s)</a:t>
            </a:r>
          </a:p>
          <a:p>
            <a:pPr defTabSz="948507">
              <a:defRPr/>
            </a:pPr>
            <a:r>
              <a:rPr lang="en-US" dirty="0">
                <a:solidFill>
                  <a:srgbClr val="000000"/>
                </a:solidFill>
              </a:rPr>
              <a:t>ER projects - task orders to bundle various damaged sites</a:t>
            </a:r>
          </a:p>
          <a:p>
            <a:pPr defTabSz="948507">
              <a:defRPr/>
            </a:pPr>
            <a:r>
              <a:rPr lang="en-US" dirty="0">
                <a:solidFill>
                  <a:srgbClr val="000000"/>
                </a:solidFill>
              </a:rPr>
              <a:t>Uses everyday transportation funds or ER funds</a:t>
            </a:r>
          </a:p>
          <a:p>
            <a:pPr defTabSz="948507">
              <a:defRPr/>
            </a:pPr>
            <a:r>
              <a:rPr lang="en-US" dirty="0">
                <a:solidFill>
                  <a:srgbClr val="000000"/>
                </a:solidFill>
              </a:rPr>
              <a:t>Examples: ER projects, Oklahoma and Iowa optional tied projects </a:t>
            </a:r>
          </a:p>
          <a:p>
            <a:pPr defTabSz="948507">
              <a:defRPr/>
            </a:pPr>
            <a:r>
              <a:rPr lang="en-US" dirty="0">
                <a:solidFill>
                  <a:srgbClr val="000000"/>
                </a:solidFill>
              </a:rPr>
              <a:t>------</a:t>
            </a:r>
          </a:p>
          <a:p>
            <a:pPr defTabSz="948507">
              <a:defRPr/>
            </a:pPr>
            <a:r>
              <a:rPr lang="en-US" dirty="0">
                <a:solidFill>
                  <a:srgbClr val="000000"/>
                </a:solidFill>
              </a:rPr>
              <a:t>Catch All Bundling:</a:t>
            </a:r>
          </a:p>
          <a:p>
            <a:pPr defTabSz="948507">
              <a:defRPr/>
            </a:pPr>
            <a:r>
              <a:rPr lang="en-US" dirty="0">
                <a:solidFill>
                  <a:srgbClr val="000000"/>
                </a:solidFill>
              </a:rPr>
              <a:t>Includes both horizontal and vertical construction</a:t>
            </a:r>
          </a:p>
          <a:p>
            <a:pPr defTabSz="948507">
              <a:defRPr/>
            </a:pPr>
            <a:r>
              <a:rPr lang="en-US" dirty="0">
                <a:solidFill>
                  <a:srgbClr val="000000"/>
                </a:solidFill>
              </a:rPr>
              <a:t>Serves as a one-stop shopping</a:t>
            </a:r>
          </a:p>
          <a:p>
            <a:pPr defTabSz="948507">
              <a:defRPr/>
            </a:pPr>
            <a:r>
              <a:rPr lang="en-US" dirty="0">
                <a:solidFill>
                  <a:srgbClr val="000000"/>
                </a:solidFill>
              </a:rPr>
              <a:t>Examples: Agencies with wide needs; May use CM/GC with a touch of JOC. Pueblo of Acoma Tribe and Pawnee Nation</a:t>
            </a:r>
          </a:p>
          <a:p>
            <a:pPr defTabSz="948507">
              <a:defRPr/>
            </a:pPr>
            <a:r>
              <a:rPr lang="en-US" dirty="0">
                <a:solidFill>
                  <a:srgbClr val="000000"/>
                </a:solidFill>
              </a:rPr>
              <a:t>-----</a:t>
            </a:r>
          </a:p>
          <a:p>
            <a:pPr defTabSz="948507">
              <a:defRPr/>
            </a:pPr>
            <a:r>
              <a:rPr lang="en-US" dirty="0">
                <a:solidFill>
                  <a:srgbClr val="000000"/>
                </a:solidFill>
              </a:rPr>
              <a:t>Advanced or Optimized Bundling:</a:t>
            </a:r>
          </a:p>
          <a:p>
            <a:pPr defTabSz="948507">
              <a:defRPr/>
            </a:pPr>
            <a:r>
              <a:rPr lang="en-US" dirty="0">
                <a:solidFill>
                  <a:srgbClr val="000000"/>
                </a:solidFill>
              </a:rPr>
              <a:t>This type of bundling is strategic, aligned with agency goals</a:t>
            </a:r>
          </a:p>
          <a:p>
            <a:pPr defTabSz="948507">
              <a:defRPr/>
            </a:pPr>
            <a:r>
              <a:rPr lang="en-US" dirty="0">
                <a:solidFill>
                  <a:srgbClr val="000000"/>
                </a:solidFill>
              </a:rPr>
              <a:t>Begins early in the planning process </a:t>
            </a:r>
          </a:p>
          <a:p>
            <a:pPr defTabSz="948507">
              <a:defRPr/>
            </a:pPr>
            <a:r>
              <a:rPr lang="en-US" dirty="0">
                <a:solidFill>
                  <a:srgbClr val="000000"/>
                </a:solidFill>
              </a:rPr>
              <a:t>Has well established and agency documented processes &amp; procedures or business rules </a:t>
            </a:r>
          </a:p>
          <a:p>
            <a:pPr defTabSz="948507">
              <a:defRPr/>
            </a:pPr>
            <a:r>
              <a:rPr lang="en-US" dirty="0">
                <a:solidFill>
                  <a:srgbClr val="000000"/>
                </a:solidFill>
              </a:rPr>
              <a:t>Uses everyday transportation funds, not just for special programs or initiatives </a:t>
            </a:r>
          </a:p>
          <a:p>
            <a:pPr defTabSz="948507">
              <a:defRPr/>
            </a:pPr>
            <a:r>
              <a:rPr lang="en-US" dirty="0">
                <a:solidFill>
                  <a:srgbClr val="000000"/>
                </a:solidFill>
              </a:rPr>
              <a:t>Examples: Indiana &amp; City of Oakwood Georgia</a:t>
            </a:r>
          </a:p>
          <a:p>
            <a:pPr defTabSz="948507">
              <a:defRPr/>
            </a:pPr>
            <a:r>
              <a:rPr lang="en-US" dirty="0">
                <a:solidFill>
                  <a:srgbClr val="000000"/>
                </a:solidFill>
              </a:rPr>
              <a:t>And of course, this type of bundling leads to successful results and is what we are promoting in EDC-5. </a:t>
            </a:r>
          </a:p>
          <a:p>
            <a:endParaRPr lang="en-US" dirty="0"/>
          </a:p>
        </p:txBody>
      </p:sp>
      <p:sp>
        <p:nvSpPr>
          <p:cNvPr id="4" name="Slide Number Placeholder 3"/>
          <p:cNvSpPr>
            <a:spLocks noGrp="1"/>
          </p:cNvSpPr>
          <p:nvPr>
            <p:ph type="sldNum" sz="quarter" idx="5"/>
          </p:nvPr>
        </p:nvSpPr>
        <p:spPr/>
        <p:txBody>
          <a:bodyPr/>
          <a:lstStyle/>
          <a:p>
            <a:pPr defTabSz="966529">
              <a:defRPr/>
            </a:pPr>
            <a:fld id="{5D6048EA-087E-4279-B793-139EB4B39A33}" type="slidenum">
              <a:rPr lang="en-US" altLang="en-US" sz="1300">
                <a:solidFill>
                  <a:srgbClr val="000000"/>
                </a:solidFill>
              </a:rPr>
              <a:pPr defTabSz="966529">
                <a:defRPr/>
              </a:pPr>
              <a:t>7</a:t>
            </a:fld>
            <a:endParaRPr lang="en-US" altLang="en-US" sz="1300" dirty="0">
              <a:solidFill>
                <a:srgbClr val="000000"/>
              </a:solidFill>
            </a:endParaRPr>
          </a:p>
        </p:txBody>
      </p:sp>
    </p:spTree>
    <p:extLst>
      <p:ext uri="{BB962C8B-B14F-4D97-AF65-F5344CB8AC3E}">
        <p14:creationId xmlns:p14="http://schemas.microsoft.com/office/powerpoint/2010/main" val="1556010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1:00</a:t>
            </a:r>
          </a:p>
          <a:p>
            <a:pPr defTabSz="966529" eaLnBrk="1" hangingPunct="1">
              <a:defRPr/>
            </a:pPr>
            <a:r>
              <a:rPr lang="en-US" altLang="en-US" b="1" dirty="0">
                <a:solidFill>
                  <a:srgbClr val="000000"/>
                </a:solidFill>
              </a:rPr>
              <a:t>Key message: </a:t>
            </a:r>
            <a:r>
              <a:rPr lang="pt-BR" altLang="en-US" dirty="0">
                <a:solidFill>
                  <a:srgbClr val="000000"/>
                </a:solidFill>
              </a:rPr>
              <a:t>How are agencies bundling</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Quick Start Reference provides more detail</a:t>
            </a:r>
          </a:p>
          <a:p>
            <a:pPr defTabSz="966529" eaLnBrk="1" hangingPunct="1">
              <a:defRPr/>
            </a:pPr>
            <a:r>
              <a:rPr lang="en-US" altLang="en-US" b="1" dirty="0">
                <a:solidFill>
                  <a:srgbClr val="000000"/>
                </a:solidFill>
              </a:rPr>
              <a:t>Interaction</a:t>
            </a:r>
            <a:r>
              <a:rPr lang="en-US" altLang="en-US" dirty="0">
                <a:solidFill>
                  <a:srgbClr val="000000"/>
                </a:solidFill>
              </a:rPr>
              <a:t>: lecture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FHWA, previously approved slide EDC-5 </a:t>
            </a:r>
          </a:p>
          <a:p>
            <a:pPr defTabSz="966529" eaLnBrk="1" hangingPunct="1">
              <a:defRPr/>
            </a:pPr>
            <a:endParaRPr lang="en-US" dirty="0"/>
          </a:p>
          <a:p>
            <a:r>
              <a:rPr lang="en-US" dirty="0"/>
              <a:t>We see two main methods or process, </a:t>
            </a:r>
          </a:p>
          <a:p>
            <a:endParaRPr lang="en-US" dirty="0"/>
          </a:p>
          <a:p>
            <a:r>
              <a:rPr lang="en-US" dirty="0"/>
              <a:t>First it is individual project or asset based</a:t>
            </a:r>
          </a:p>
          <a:p>
            <a:r>
              <a:rPr lang="en-US" dirty="0"/>
              <a:t> we see this being done in two different ways  - by reviewing your existing program for opportunities to bundle and save!</a:t>
            </a:r>
          </a:p>
          <a:p>
            <a:r>
              <a:rPr lang="en-US" dirty="0"/>
              <a:t> second as you conduct your asset management activities and identifying your needs, figuring out how you will meet your performance goals – you identify project locations by similar work types and program them as bundles project to take advantage of bundling efficiencies</a:t>
            </a:r>
          </a:p>
          <a:p>
            <a:endParaRPr lang="en-US" dirty="0"/>
          </a:p>
          <a:p>
            <a:r>
              <a:rPr lang="en-US" dirty="0"/>
              <a:t>Second method we see is by a major program or a special initiative; in this method there are also two different ways…</a:t>
            </a:r>
          </a:p>
          <a:p>
            <a:r>
              <a:rPr lang="en-US" dirty="0"/>
              <a:t> - first, bundling is used to deliver a special funded program or agency initiative (think ARRA)</a:t>
            </a:r>
          </a:p>
          <a:p>
            <a:r>
              <a:rPr lang="en-US" dirty="0"/>
              <a:t> - or second, bundled is used to justify, or, make the case for an initiative, to secure additional funding.</a:t>
            </a:r>
          </a:p>
          <a:p>
            <a:r>
              <a:rPr lang="en-US" dirty="0"/>
              <a:t> - this method applies to the need to get, a vast amount of work out in general.  Not due to a special program or secure funding but just to get work off the books.  As in, the owner has not been able to deliver what is needed for the community as fast as necessary to keep up with the needs of the community and to stimulate the economy and put the industry to work. </a:t>
            </a:r>
          </a:p>
          <a:p>
            <a:endParaRPr lang="en-US" dirty="0"/>
          </a:p>
          <a:p>
            <a:r>
              <a:rPr lang="en-US" dirty="0"/>
              <a:t>Both methods have their benefits – one benefiting individual projects by combining them together, a more strategic approach; the other approach is to achieve a specific initiative or make the case for one.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D6048EA-087E-4279-B793-139EB4B39A3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6380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529" eaLnBrk="1" hangingPunct="1">
              <a:defRPr/>
            </a:pPr>
            <a:r>
              <a:rPr lang="en-US" altLang="en-US" b="1" dirty="0">
                <a:solidFill>
                  <a:srgbClr val="000000"/>
                </a:solidFill>
              </a:rPr>
              <a:t>Time: </a:t>
            </a:r>
            <a:r>
              <a:rPr lang="en-US" altLang="en-US" dirty="0">
                <a:solidFill>
                  <a:srgbClr val="000000"/>
                </a:solidFill>
              </a:rPr>
              <a:t>0:30</a:t>
            </a:r>
          </a:p>
          <a:p>
            <a:pPr defTabSz="966529" eaLnBrk="1" hangingPunct="1">
              <a:defRPr/>
            </a:pPr>
            <a:r>
              <a:rPr lang="en-US" altLang="en-US" b="1" dirty="0">
                <a:solidFill>
                  <a:srgbClr val="000000"/>
                </a:solidFill>
              </a:rPr>
              <a:t>Key message: </a:t>
            </a:r>
            <a:r>
              <a:rPr lang="pt-BR" altLang="en-US" dirty="0">
                <a:solidFill>
                  <a:srgbClr val="000000"/>
                </a:solidFill>
              </a:rPr>
              <a:t>Begin agenda item #2, LO #2</a:t>
            </a:r>
          </a:p>
          <a:p>
            <a:pPr defTabSz="966529" eaLnBrk="1" hangingPunct="1">
              <a:defRPr/>
            </a:pPr>
            <a:r>
              <a:rPr lang="en-US" altLang="en-US" b="1" dirty="0">
                <a:solidFill>
                  <a:srgbClr val="000000"/>
                </a:solidFill>
              </a:rPr>
              <a:t>Delivery: </a:t>
            </a:r>
            <a:r>
              <a:rPr lang="en-US" altLang="en-US" dirty="0">
                <a:solidFill>
                  <a:srgbClr val="000000"/>
                </a:solidFill>
              </a:rPr>
              <a:t>Read instructor notes</a:t>
            </a:r>
          </a:p>
          <a:p>
            <a:pPr defTabSz="966529" eaLnBrk="1" hangingPunct="1">
              <a:defRPr/>
            </a:pPr>
            <a:r>
              <a:rPr lang="en-US" altLang="en-US" b="1" dirty="0">
                <a:solidFill>
                  <a:srgbClr val="000000"/>
                </a:solidFill>
              </a:rPr>
              <a:t>Background Information: </a:t>
            </a:r>
            <a:r>
              <a:rPr lang="en-US" altLang="en-US" dirty="0">
                <a:solidFill>
                  <a:srgbClr val="000000"/>
                </a:solidFill>
              </a:rPr>
              <a:t>Sponsored by FHWA, an EDC-5 innovation initiative</a:t>
            </a:r>
          </a:p>
          <a:p>
            <a:pPr defTabSz="966529" eaLnBrk="1" hangingPunct="1">
              <a:defRPr/>
            </a:pPr>
            <a:r>
              <a:rPr lang="en-US" altLang="en-US" b="1" dirty="0">
                <a:solidFill>
                  <a:srgbClr val="000000"/>
                </a:solidFill>
              </a:rPr>
              <a:t>Interaction</a:t>
            </a:r>
            <a:r>
              <a:rPr lang="en-US" altLang="en-US" dirty="0">
                <a:solidFill>
                  <a:srgbClr val="000000"/>
                </a:solidFill>
              </a:rPr>
              <a:t>: lecture</a:t>
            </a:r>
          </a:p>
          <a:p>
            <a:pPr defTabSz="966529" eaLnBrk="1" hangingPunct="1">
              <a:defRPr/>
            </a:pPr>
            <a:r>
              <a:rPr lang="en-US" altLang="en-US" b="1" dirty="0">
                <a:solidFill>
                  <a:srgbClr val="000000"/>
                </a:solidFill>
              </a:rPr>
              <a:t>Photo sources and permissions to use: </a:t>
            </a:r>
            <a:r>
              <a:rPr lang="en-US" altLang="en-US" dirty="0">
                <a:solidFill>
                  <a:srgbClr val="000000"/>
                </a:solidFill>
              </a:rPr>
              <a:t>n/a</a:t>
            </a:r>
          </a:p>
          <a:p>
            <a:pPr defTabSz="966529" eaLnBrk="1" hangingPunct="1">
              <a:defRPr/>
            </a:pPr>
            <a:endParaRPr lang="en-US" altLang="en-US" b="1" dirty="0">
              <a:solidFill>
                <a:srgbClr val="000000"/>
              </a:solidFill>
            </a:endParaRPr>
          </a:p>
          <a:p>
            <a:pPr marL="181225" indent="-181225">
              <a:buFont typeface="Arial" panose="020B0604020202020204" pitchFamily="34" charset="0"/>
              <a:buChar char="•"/>
            </a:pPr>
            <a:r>
              <a:rPr lang="en-US" dirty="0"/>
              <a:t>Our second agenda item is “why project bundling?” Why agencies should consider it.</a:t>
            </a:r>
          </a:p>
          <a:p>
            <a:pPr marL="181225" indent="-181225">
              <a:buFont typeface="Arial" panose="020B0604020202020204" pitchFamily="34" charset="0"/>
              <a:buChar char="•"/>
            </a:pPr>
            <a:r>
              <a:rPr lang="en-US" dirty="0"/>
              <a:t>Our second learning objective is to be</a:t>
            </a:r>
            <a:r>
              <a:rPr lang="en-US" baseline="0" dirty="0"/>
              <a:t> able to “</a:t>
            </a:r>
            <a:r>
              <a:rPr lang="en-US" dirty="0"/>
              <a:t>Understand &amp; define success for project bundling (why).” </a:t>
            </a:r>
          </a:p>
          <a:p>
            <a:pPr marL="181225" indent="-181225">
              <a:buFont typeface="Arial" panose="020B0604020202020204" pitchFamily="34" charset="0"/>
              <a:buChar char="•"/>
            </a:pPr>
            <a:r>
              <a:rPr lang="en-US" dirty="0"/>
              <a:t>If we gain</a:t>
            </a:r>
            <a:r>
              <a:rPr lang="en-US" baseline="0" dirty="0"/>
              <a:t> a good understanding of this learning objective, the answer to the question in the Agenda item should begin to come into focus.</a:t>
            </a:r>
            <a:endParaRPr lang="en-US" dirty="0"/>
          </a:p>
          <a:p>
            <a:pPr marL="181225" indent="-181225">
              <a:buFont typeface="Arial" panose="020B0604020202020204" pitchFamily="34" charset="0"/>
              <a:buChar char="•"/>
            </a:pPr>
            <a:r>
              <a:rPr lang="en-US" dirty="0"/>
              <a:t>Bundling should become a concept with which you are all familiar.</a:t>
            </a:r>
            <a:r>
              <a:rPr lang="en-US" baseline="0" dirty="0"/>
              <a:t>  Even if you do not use it for construction projects, it is a good way to execute other agency </a:t>
            </a:r>
            <a:r>
              <a:rPr lang="en-US" dirty="0"/>
              <a:t>products and procedures.</a:t>
            </a:r>
          </a:p>
          <a:p>
            <a:endParaRPr lang="en-US" dirty="0"/>
          </a:p>
        </p:txBody>
      </p:sp>
      <p:sp>
        <p:nvSpPr>
          <p:cNvPr id="4" name="Slide Number Placeholder 3"/>
          <p:cNvSpPr>
            <a:spLocks noGrp="1"/>
          </p:cNvSpPr>
          <p:nvPr>
            <p:ph type="sldNum" sz="quarter" idx="10"/>
          </p:nvPr>
        </p:nvSpPr>
        <p:spPr/>
        <p:txBody>
          <a:bodyPr/>
          <a:lstStyle/>
          <a:p>
            <a:pPr defTabSz="948507">
              <a:defRPr/>
            </a:pPr>
            <a:fld id="{09C9B687-F551-47B0-BB3F-D8AEB12A16ED}" type="slidenum">
              <a:rPr lang="en-US">
                <a:solidFill>
                  <a:srgbClr val="000000"/>
                </a:solidFill>
              </a:rPr>
              <a:pPr defTabSz="948507">
                <a:defRPr/>
              </a:pPr>
              <a:t>9</a:t>
            </a:fld>
            <a:endParaRPr lang="en-US" dirty="0">
              <a:solidFill>
                <a:srgbClr val="000000"/>
              </a:solidFill>
            </a:endParaRPr>
          </a:p>
        </p:txBody>
      </p:sp>
    </p:spTree>
    <p:extLst>
      <p:ext uri="{BB962C8B-B14F-4D97-AF65-F5344CB8AC3E}">
        <p14:creationId xmlns:p14="http://schemas.microsoft.com/office/powerpoint/2010/main" val="33671185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F2BE43-1366-41A6-A27C-3F0F47B10A93}"/>
              </a:ext>
            </a:extLst>
          </p:cNvPr>
          <p:cNvPicPr>
            <a:picLocks noChangeAspect="1"/>
          </p:cNvPicPr>
          <p:nvPr userDrawn="1"/>
        </p:nvPicPr>
        <p:blipFill>
          <a:blip r:embed="rId2"/>
          <a:stretch>
            <a:fillRect/>
          </a:stretch>
        </p:blipFill>
        <p:spPr>
          <a:xfrm>
            <a:off x="7696200" y="685800"/>
            <a:ext cx="3701330" cy="1447800"/>
          </a:xfrm>
          <a:prstGeom prst="rect">
            <a:avLst/>
          </a:prstGeom>
        </p:spPr>
      </p:pic>
    </p:spTree>
    <p:extLst>
      <p:ext uri="{BB962C8B-B14F-4D97-AF65-F5344CB8AC3E}">
        <p14:creationId xmlns:p14="http://schemas.microsoft.com/office/powerpoint/2010/main" val="3600010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7"/>
            <a:ext cx="10363200" cy="1468967"/>
          </a:xfrm>
        </p:spPr>
        <p:txBody>
          <a:bodyPr/>
          <a:lstStyle>
            <a:lvl1pPr algn="ctr">
              <a:lnSpc>
                <a:spcPts val="4600"/>
              </a:lnSpc>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282272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srcRect/>
          <a:stretch/>
        </p:blipFill>
        <p:spPr>
          <a:xfrm>
            <a:off x="812801" y="1905001"/>
            <a:ext cx="952500" cy="671513"/>
          </a:xfrm>
          <a:prstGeom prst="rect">
            <a:avLst/>
          </a:prstGeom>
        </p:spPr>
      </p:pic>
      <p:sp>
        <p:nvSpPr>
          <p:cNvPr id="4" name="Title Placeholder 1">
            <a:extLst>
              <a:ext uri="{FF2B5EF4-FFF2-40B4-BE49-F238E27FC236}">
                <a16:creationId xmlns:a16="http://schemas.microsoft.com/office/drawing/2014/main" id="{FBA64747-EAED-42BF-B409-FCE9AA3E982F}"/>
              </a:ext>
            </a:extLst>
          </p:cNvPr>
          <p:cNvSpPr>
            <a:spLocks noGrp="1"/>
          </p:cNvSpPr>
          <p:nvPr>
            <p:ph type="title"/>
          </p:nvPr>
        </p:nvSpPr>
        <p:spPr>
          <a:xfrm>
            <a:off x="609600" y="609600"/>
            <a:ext cx="10972800" cy="80856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750827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825D48E-D9B8-41F0-9A68-B60BAD8824D4}"/>
              </a:ext>
            </a:extLst>
          </p:cNvPr>
          <p:cNvSpPr>
            <a:spLocks noGrp="1"/>
          </p:cNvSpPr>
          <p:nvPr>
            <p:ph type="title"/>
          </p:nvPr>
        </p:nvSpPr>
        <p:spPr>
          <a:xfrm>
            <a:off x="609600" y="609600"/>
            <a:ext cx="10972800" cy="80856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32498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685800"/>
            <a:ext cx="4011084" cy="749300"/>
          </a:xfrm>
        </p:spPr>
        <p:txBody>
          <a:bodyPr anchor="b"/>
          <a:lstStyle>
            <a:lvl1pPr algn="l">
              <a:lnSpc>
                <a:spcPts val="2200"/>
              </a:lnSpc>
              <a:defRPr sz="2000" b="1"/>
            </a:lvl1pPr>
          </a:lstStyle>
          <a:p>
            <a:r>
              <a:rPr lang="en-US" dirty="0"/>
              <a:t>Click to edit Master title style</a:t>
            </a:r>
          </a:p>
        </p:txBody>
      </p:sp>
      <p:sp>
        <p:nvSpPr>
          <p:cNvPr id="3" name="Content Placeholder 2"/>
          <p:cNvSpPr>
            <a:spLocks noGrp="1"/>
          </p:cNvSpPr>
          <p:nvPr>
            <p:ph idx="1"/>
          </p:nvPr>
        </p:nvSpPr>
        <p:spPr>
          <a:xfrm>
            <a:off x="4766733" y="685800"/>
            <a:ext cx="6815667" cy="5486400"/>
          </a:xfrm>
        </p:spPr>
        <p:txBody>
          <a:bodyPr/>
          <a:lstStyle>
            <a:lvl1pPr>
              <a:lnSpc>
                <a:spcPts val="3400"/>
              </a:lnSpc>
              <a:spcBef>
                <a:spcPts val="0"/>
              </a:spcBef>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3" y="1710266"/>
            <a:ext cx="4011084" cy="446193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303109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2"/>
          <p:cNvSpPr>
            <a:spLocks noGrp="1"/>
          </p:cNvSpPr>
          <p:nvPr>
            <p:ph idx="1"/>
          </p:nvPr>
        </p:nvSpPr>
        <p:spPr>
          <a:xfrm>
            <a:off x="711200" y="1600203"/>
            <a:ext cx="10871200" cy="4525433"/>
          </a:xfrm>
          <a:prstGeom prst="rect">
            <a:avLst/>
          </a:prstGeom>
        </p:spPr>
        <p:txBody>
          <a:bodyPr vert="horz" lIns="91440" tIns="45720" rIns="91440" bIns="45720" rtlCol="0">
            <a:normAutofit/>
          </a:bodyPr>
          <a:lstStyle>
            <a:lvl1pPr>
              <a:buClr>
                <a:srgbClr val="0070C0"/>
              </a:buClr>
              <a:defRPr/>
            </a:lvl1pPr>
            <a:lvl2pPr>
              <a:buClr>
                <a:srgbClr val="0070C0"/>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a:extLst>
              <a:ext uri="{FF2B5EF4-FFF2-40B4-BE49-F238E27FC236}">
                <a16:creationId xmlns:a16="http://schemas.microsoft.com/office/drawing/2014/main" id="{EA44C719-7090-4F2C-85A5-825480F178F2}"/>
              </a:ext>
            </a:extLst>
          </p:cNvPr>
          <p:cNvSpPr>
            <a:spLocks noGrp="1"/>
          </p:cNvSpPr>
          <p:nvPr>
            <p:ph type="title"/>
          </p:nvPr>
        </p:nvSpPr>
        <p:spPr>
          <a:xfrm>
            <a:off x="609600" y="609600"/>
            <a:ext cx="10972800" cy="80856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367307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mp; text">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C40FF2CD-A347-724A-AE53-3716D479D96E}"/>
              </a:ext>
            </a:extLst>
          </p:cNvPr>
          <p:cNvSpPr>
            <a:spLocks noGrp="1"/>
          </p:cNvSpPr>
          <p:nvPr>
            <p:ph sz="quarter" idx="10"/>
          </p:nvPr>
        </p:nvSpPr>
        <p:spPr>
          <a:xfrm>
            <a:off x="609600" y="1645920"/>
            <a:ext cx="11069744" cy="4214812"/>
          </a:xfrm>
          <a:prstGeom prst="rect">
            <a:avLst/>
          </a:prstGeom>
        </p:spPr>
        <p:txBody>
          <a:bodyPr lIns="0" tIns="0" rIns="0" bIns="0"/>
          <a:lstStyle>
            <a:lvl1pPr marL="0" indent="0">
              <a:buNone/>
              <a:defRPr/>
            </a:lvl1pPr>
          </a:lstStyle>
          <a:p>
            <a:pPr lvl="0"/>
            <a:r>
              <a:rPr lang="en-US" dirty="0"/>
              <a:t>Click to edit Master text styles</a:t>
            </a:r>
          </a:p>
        </p:txBody>
      </p:sp>
      <p:sp>
        <p:nvSpPr>
          <p:cNvPr id="4" name="Title Placeholder 1">
            <a:extLst>
              <a:ext uri="{FF2B5EF4-FFF2-40B4-BE49-F238E27FC236}">
                <a16:creationId xmlns:a16="http://schemas.microsoft.com/office/drawing/2014/main" id="{8635BDF1-2A63-418A-A798-3D5CE0C8B96A}"/>
              </a:ext>
            </a:extLst>
          </p:cNvPr>
          <p:cNvSpPr>
            <a:spLocks noGrp="1"/>
          </p:cNvSpPr>
          <p:nvPr>
            <p:ph type="title"/>
          </p:nvPr>
        </p:nvSpPr>
        <p:spPr>
          <a:xfrm>
            <a:off x="609600" y="609600"/>
            <a:ext cx="10972800" cy="80856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943742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3" name="Text Placeholder 2"/>
          <p:cNvSpPr>
            <a:spLocks noGrp="1"/>
          </p:cNvSpPr>
          <p:nvPr>
            <p:ph idx="1"/>
          </p:nvPr>
        </p:nvSpPr>
        <p:spPr>
          <a:xfrm>
            <a:off x="609600" y="1524000"/>
            <a:ext cx="10972800" cy="45127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a:extLst>
              <a:ext uri="{FF2B5EF4-FFF2-40B4-BE49-F238E27FC236}">
                <a16:creationId xmlns:a16="http://schemas.microsoft.com/office/drawing/2014/main" id="{9FAE696F-16DA-497E-830E-60E8BABD1537}"/>
              </a:ext>
            </a:extLst>
          </p:cNvPr>
          <p:cNvSpPr>
            <a:spLocks noGrp="1"/>
          </p:cNvSpPr>
          <p:nvPr>
            <p:ph type="title"/>
          </p:nvPr>
        </p:nvSpPr>
        <p:spPr>
          <a:xfrm>
            <a:off x="609600" y="609600"/>
            <a:ext cx="10972800" cy="80856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19204800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1.png"/><Relationship Id="rId4" Type="http://schemas.openxmlformats.org/officeDocument/2006/relationships/slideLayout" Target="../slideLayouts/slideLayout5.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5105400"/>
            <a:ext cx="12192000" cy="1752600"/>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Calibri"/>
              <a:ea typeface="+mn-ea"/>
              <a:cs typeface="+mn-cs"/>
            </a:endParaRPr>
          </a:p>
        </p:txBody>
      </p:sp>
      <p:sp>
        <p:nvSpPr>
          <p:cNvPr id="9" name="Rectangle 8"/>
          <p:cNvSpPr/>
          <p:nvPr userDrawn="1"/>
        </p:nvSpPr>
        <p:spPr>
          <a:xfrm>
            <a:off x="0" y="5013704"/>
            <a:ext cx="12192000" cy="76226"/>
          </a:xfrm>
          <a:prstGeom prst="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Calibri"/>
              <a:ea typeface="+mn-ea"/>
              <a:cs typeface="+mn-cs"/>
            </a:endParaRPr>
          </a:p>
        </p:txBody>
      </p:sp>
    </p:spTree>
    <p:extLst>
      <p:ext uri="{BB962C8B-B14F-4D97-AF65-F5344CB8AC3E}">
        <p14:creationId xmlns:p14="http://schemas.microsoft.com/office/powerpoint/2010/main" val="1179339049"/>
      </p:ext>
    </p:extLst>
  </p:cSld>
  <p:clrMap bg1="lt1" tx1="dk1" bg2="lt2" tx2="dk2" accent1="accent1" accent2="accent2" accent3="accent3" accent4="accent4" accent5="accent5" accent6="accent6" hlink="hlink" folHlink="folHlink"/>
  <p:sldLayoutIdLst>
    <p:sldLayoutId id="2147483701"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36150"/>
            <a:ext cx="12192000" cy="518750"/>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Arial"/>
              <a:ea typeface="+mn-ea"/>
              <a:cs typeface="+mn-cs"/>
            </a:endParaRPr>
          </a:p>
        </p:txBody>
      </p:sp>
      <p:sp>
        <p:nvSpPr>
          <p:cNvPr id="2" name="Title Placeholder 1"/>
          <p:cNvSpPr>
            <a:spLocks noGrp="1"/>
          </p:cNvSpPr>
          <p:nvPr>
            <p:ph type="title"/>
          </p:nvPr>
        </p:nvSpPr>
        <p:spPr>
          <a:xfrm>
            <a:off x="609600" y="609600"/>
            <a:ext cx="10972800" cy="8085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11200" y="1600203"/>
            <a:ext cx="10871200" cy="452543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3"/>
          <p:cNvSpPr txBox="1">
            <a:spLocks/>
          </p:cNvSpPr>
          <p:nvPr/>
        </p:nvSpPr>
        <p:spPr>
          <a:xfrm>
            <a:off x="11106067" y="172002"/>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F52EC2-2C0B-4C03-9888-0B25156ED88D}" type="slidenum">
              <a:rPr kumimoji="0" lang="en-US" sz="10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Rectangle 13"/>
          <p:cNvSpPr/>
          <p:nvPr userDrawn="1"/>
        </p:nvSpPr>
        <p:spPr>
          <a:xfrm>
            <a:off x="0" y="435784"/>
            <a:ext cx="12192000" cy="55751"/>
          </a:xfrm>
          <a:prstGeom prst="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Arial"/>
              <a:ea typeface="+mn-ea"/>
              <a:cs typeface="+mn-cs"/>
            </a:endParaRPr>
          </a:p>
        </p:txBody>
      </p:sp>
      <p:sp>
        <p:nvSpPr>
          <p:cNvPr id="8" name="Rectangle 7"/>
          <p:cNvSpPr/>
          <p:nvPr userDrawn="1"/>
        </p:nvSpPr>
        <p:spPr>
          <a:xfrm>
            <a:off x="8026400" y="167279"/>
            <a:ext cx="3594472"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Project Bundling: Saves Bundles!</a:t>
            </a:r>
          </a:p>
        </p:txBody>
      </p:sp>
      <p:pic>
        <p:nvPicPr>
          <p:cNvPr id="4" name="Picture 3">
            <a:extLst>
              <a:ext uri="{FF2B5EF4-FFF2-40B4-BE49-F238E27FC236}">
                <a16:creationId xmlns:a16="http://schemas.microsoft.com/office/drawing/2014/main" id="{627CFF3C-E707-40C2-889E-2204F23B7DBF}"/>
              </a:ext>
            </a:extLst>
          </p:cNvPr>
          <p:cNvPicPr>
            <a:picLocks noChangeAspect="1"/>
          </p:cNvPicPr>
          <p:nvPr userDrawn="1"/>
        </p:nvPicPr>
        <p:blipFill>
          <a:blip r:embed="rId9"/>
          <a:stretch>
            <a:fillRect/>
          </a:stretch>
        </p:blipFill>
        <p:spPr>
          <a:xfrm>
            <a:off x="10563658" y="6186458"/>
            <a:ext cx="1276267" cy="614053"/>
          </a:xfrm>
          <a:prstGeom prst="rect">
            <a:avLst/>
          </a:prstGeom>
        </p:spPr>
      </p:pic>
      <p:pic>
        <p:nvPicPr>
          <p:cNvPr id="6" name="Picture 5">
            <a:extLst>
              <a:ext uri="{FF2B5EF4-FFF2-40B4-BE49-F238E27FC236}">
                <a16:creationId xmlns:a16="http://schemas.microsoft.com/office/drawing/2014/main" id="{92979465-BEE5-42B2-822B-14E4E64F39B9}"/>
              </a:ext>
            </a:extLst>
          </p:cNvPr>
          <p:cNvPicPr>
            <a:picLocks noChangeAspect="1"/>
          </p:cNvPicPr>
          <p:nvPr userDrawn="1"/>
        </p:nvPicPr>
        <p:blipFill>
          <a:blip r:embed="rId10"/>
          <a:stretch>
            <a:fillRect/>
          </a:stretch>
        </p:blipFill>
        <p:spPr>
          <a:xfrm>
            <a:off x="378399" y="6156301"/>
            <a:ext cx="1552925" cy="607437"/>
          </a:xfrm>
          <a:prstGeom prst="rect">
            <a:avLst/>
          </a:prstGeom>
        </p:spPr>
      </p:pic>
    </p:spTree>
    <p:extLst>
      <p:ext uri="{BB962C8B-B14F-4D97-AF65-F5344CB8AC3E}">
        <p14:creationId xmlns:p14="http://schemas.microsoft.com/office/powerpoint/2010/main" val="1757267757"/>
      </p:ext>
    </p:extLst>
  </p:cSld>
  <p:clrMap bg1="lt1" tx1="dk1" bg2="lt2" tx2="dk2" accent1="accent1" accent2="accent2" accent3="accent3" accent4="accent4" accent5="accent5" accent6="accent6" hlink="hlink" folHlink="folHlink"/>
  <p:sldLayoutIdLst>
    <p:sldLayoutId id="2147483703" r:id="rId1"/>
    <p:sldLayoutId id="2147483706" r:id="rId2"/>
    <p:sldLayoutId id="2147483707" r:id="rId3"/>
    <p:sldLayoutId id="2147483708" r:id="rId4"/>
    <p:sldLayoutId id="2147483710" r:id="rId5"/>
    <p:sldLayoutId id="2147483728" r:id="rId6"/>
    <p:sldLayoutId id="2147483729" r:id="rId7"/>
  </p:sldLayoutIdLst>
  <p:hf sldNum="0" hdr="0" ftr="0" dt="0"/>
  <p:txStyles>
    <p:titleStyle>
      <a:lvl1pPr algn="l" defTabSz="914400" rtl="0" eaLnBrk="1" latinLnBrk="0" hangingPunct="1">
        <a:spcBef>
          <a:spcPct val="0"/>
        </a:spcBef>
        <a:buNone/>
        <a:defRPr sz="4400" b="1" kern="1200">
          <a:solidFill>
            <a:srgbClr val="414142"/>
          </a:solidFill>
          <a:latin typeface="Arial" panose="020B0604020202020204" pitchFamily="34" charset="0"/>
          <a:ea typeface="+mj-ea"/>
          <a:cs typeface="Arial" panose="020B0604020202020204" pitchFamily="34" charset="0"/>
        </a:defRPr>
      </a:lvl1pPr>
    </p:titleStyle>
    <p:bodyStyle>
      <a:lvl1pPr marL="403225" indent="-403225" algn="l" defTabSz="914400" rtl="0" eaLnBrk="1" latinLnBrk="0" hangingPunct="1">
        <a:lnSpc>
          <a:spcPts val="3400"/>
        </a:lnSpc>
        <a:spcBef>
          <a:spcPts val="0"/>
        </a:spcBef>
        <a:buClr>
          <a:srgbClr val="0074A1"/>
        </a:buClr>
        <a:buSzPct val="80000"/>
        <a:buFont typeface="Wingdings" pitchFamily="2" charset="2"/>
        <a:buChar char="Ü"/>
        <a:defRPr sz="3200" kern="1200">
          <a:solidFill>
            <a:srgbClr val="646569"/>
          </a:solidFill>
          <a:latin typeface="Arial" panose="020B0604020202020204" pitchFamily="34" charset="0"/>
          <a:ea typeface="+mn-ea"/>
          <a:cs typeface="Arial" panose="020B0604020202020204" pitchFamily="34" charset="0"/>
        </a:defRPr>
      </a:lvl1pPr>
      <a:lvl2pPr marL="855663" indent="-392113" algn="l" defTabSz="914400" rtl="0" eaLnBrk="1" latinLnBrk="0" hangingPunct="1">
        <a:lnSpc>
          <a:spcPts val="3000"/>
        </a:lnSpc>
        <a:spcBef>
          <a:spcPts val="600"/>
        </a:spcBef>
        <a:buClr>
          <a:srgbClr val="0074A1"/>
        </a:buClr>
        <a:buSzPct val="90000"/>
        <a:buFont typeface="Wingdings" pitchFamily="2" charset="2"/>
        <a:buChar char="q"/>
        <a:defRPr sz="2800" kern="1200">
          <a:solidFill>
            <a:srgbClr val="646569"/>
          </a:solidFill>
          <a:latin typeface="Arial" panose="020B0604020202020204" pitchFamily="34" charset="0"/>
          <a:ea typeface="+mn-ea"/>
          <a:cs typeface="Arial" panose="020B0604020202020204" pitchFamily="34" charset="0"/>
        </a:defRPr>
      </a:lvl2pPr>
      <a:lvl3pPr marL="1200150" indent="-344488" algn="l" defTabSz="914400" rtl="0" eaLnBrk="1" latinLnBrk="0" hangingPunct="1">
        <a:lnSpc>
          <a:spcPts val="2600"/>
        </a:lnSpc>
        <a:spcBef>
          <a:spcPts val="600"/>
        </a:spcBef>
        <a:buClr>
          <a:srgbClr val="646569"/>
        </a:buClr>
        <a:buSzPct val="90000"/>
        <a:buFont typeface="Wingdings" pitchFamily="2" charset="2"/>
        <a:buChar char=""/>
        <a:defRPr sz="2400" kern="1200">
          <a:solidFill>
            <a:srgbClr val="646569"/>
          </a:solidFill>
          <a:latin typeface="Arial" panose="020B0604020202020204" pitchFamily="34" charset="0"/>
          <a:ea typeface="+mn-ea"/>
          <a:cs typeface="Arial" panose="020B0604020202020204" pitchFamily="34" charset="0"/>
        </a:defRPr>
      </a:lvl3pPr>
      <a:lvl4pPr marL="1484313" indent="-284163" algn="l" defTabSz="914400" rtl="0" eaLnBrk="1" latinLnBrk="0" hangingPunct="1">
        <a:lnSpc>
          <a:spcPts val="2200"/>
        </a:lnSpc>
        <a:spcBef>
          <a:spcPts val="600"/>
        </a:spcBef>
        <a:buFont typeface="Wingdings" pitchFamily="2" charset="2"/>
        <a:buChar char="Ø"/>
        <a:defRPr sz="2000" kern="1200">
          <a:solidFill>
            <a:srgbClr val="646569"/>
          </a:solidFill>
          <a:latin typeface="Arial" panose="020B0604020202020204" pitchFamily="34" charset="0"/>
          <a:ea typeface="+mn-ea"/>
          <a:cs typeface="Arial" panose="020B0604020202020204" pitchFamily="34" charset="0"/>
        </a:defRPr>
      </a:lvl4pPr>
      <a:lvl5pPr marL="1709738" indent="-225425" algn="l" defTabSz="914400" rtl="0" eaLnBrk="1" latinLnBrk="0" hangingPunct="1">
        <a:lnSpc>
          <a:spcPts val="2200"/>
        </a:lnSpc>
        <a:spcBef>
          <a:spcPts val="600"/>
        </a:spcBef>
        <a:buFont typeface="Arial" pitchFamily="34" charset="0"/>
        <a:buChar char="•"/>
        <a:defRPr sz="2000" kern="1200">
          <a:solidFill>
            <a:srgbClr val="64656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diagramData" Target="../diagrams/data5.xml"/><Relationship Id="rId3" Type="http://schemas.openxmlformats.org/officeDocument/2006/relationships/diagramData" Target="../diagrams/data2.xml"/><Relationship Id="rId21" Type="http://schemas.openxmlformats.org/officeDocument/2006/relationships/diagramColors" Target="../diagrams/colors5.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32.xml"/><Relationship Id="rId16" Type="http://schemas.openxmlformats.org/officeDocument/2006/relationships/diagramColors" Target="../diagrams/colors4.xml"/><Relationship Id="rId20" Type="http://schemas.openxmlformats.org/officeDocument/2006/relationships/diagramQuickStyle" Target="../diagrams/quickStyle5.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19" Type="http://schemas.openxmlformats.org/officeDocument/2006/relationships/diagramLayout" Target="../diagrams/layout5.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bit.ly/PB_CaseStudie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hyperlink" Target="http://www.bridgingkentucky.com/"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s://www.fhwa.dot.gov/innovation/everydaycounts/edc_5/project_bundling.cfm" TargetMode="External"/><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fhwa.dot.gov/ipd/alternative_project_delivery/defined/bundled_facilities/webinar_series.aspx"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4.xml"/><Relationship Id="rId5" Type="http://schemas.openxmlformats.org/officeDocument/2006/relationships/hyperlink" Target="https://bit.ly/FHWA_BBG" TargetMode="Externa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notesSlide" Target="../notesSlides/notesSlide52.xml"/><Relationship Id="rId1" Type="http://schemas.openxmlformats.org/officeDocument/2006/relationships/slideLayout" Target="../slideLayouts/slideLayout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hyperlink" Target="https://www.fhwa.dot.gov/clas/ttap/online_training.aspx"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hyperlink" Target="https://www.fhwa.dot.gov/innovation/everydaycounts/edc_5/project_bundling.cfm" TargetMode="External"/><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31.tmp"/></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p:cNvSpPr>
            <a:spLocks noGrp="1" noChangeArrowheads="1"/>
          </p:cNvSpPr>
          <p:nvPr>
            <p:ph type="ctrTitle" idx="4294967295"/>
          </p:nvPr>
        </p:nvSpPr>
        <p:spPr>
          <a:xfrm>
            <a:off x="1143000" y="2381193"/>
            <a:ext cx="9144000" cy="743007"/>
          </a:xfrm>
          <a:prstGeom prst="rect">
            <a:avLst/>
          </a:prstGeom>
        </p:spPr>
        <p:txBody>
          <a:bodyPr/>
          <a:lstStyle/>
          <a:p>
            <a:pPr algn="l" eaLnBrk="1" hangingPunct="1"/>
            <a:r>
              <a:rPr lang="en-US" altLang="en-US" b="1" dirty="0"/>
              <a:t>Project Bundling</a:t>
            </a:r>
            <a:endParaRPr lang="en-US" altLang="en-US" sz="2400" dirty="0"/>
          </a:p>
        </p:txBody>
      </p:sp>
      <p:sp>
        <p:nvSpPr>
          <p:cNvPr id="6" name="Subtitle 2">
            <a:extLst>
              <a:ext uri="{FF2B5EF4-FFF2-40B4-BE49-F238E27FC236}">
                <a16:creationId xmlns:a16="http://schemas.microsoft.com/office/drawing/2014/main" id="{BE376F89-2082-41A7-91BB-65ED4846BAE6}"/>
              </a:ext>
            </a:extLst>
          </p:cNvPr>
          <p:cNvSpPr txBox="1">
            <a:spLocks/>
          </p:cNvSpPr>
          <p:nvPr/>
        </p:nvSpPr>
        <p:spPr>
          <a:xfrm>
            <a:off x="1143000" y="3124200"/>
            <a:ext cx="4800600" cy="990600"/>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Bef>
                <a:spcPts val="0"/>
              </a:spcBef>
              <a:spcAft>
                <a:spcPts val="600"/>
              </a:spcAft>
              <a:buSzPct val="100000"/>
              <a:buNone/>
            </a:pPr>
            <a:r>
              <a:rPr lang="en-US" sz="3600" dirty="0"/>
              <a:t>Saves Bundles!</a:t>
            </a:r>
          </a:p>
          <a:p>
            <a:pPr marL="0" indent="0" fontAlgn="auto">
              <a:spcBef>
                <a:spcPts val="0"/>
              </a:spcBef>
              <a:spcAft>
                <a:spcPts val="600"/>
              </a:spcAft>
              <a:buSzPct val="100000"/>
              <a:buNone/>
            </a:pPr>
            <a:r>
              <a:rPr lang="en-US" dirty="0"/>
              <a:t>(Version 12-December 22, 2021)</a:t>
            </a:r>
          </a:p>
        </p:txBody>
      </p:sp>
      <p:pic>
        <p:nvPicPr>
          <p:cNvPr id="7" name="logo" descr="Federal Highway Administration logo">
            <a:extLst>
              <a:ext uri="{FF2B5EF4-FFF2-40B4-BE49-F238E27FC236}">
                <a16:creationId xmlns:a16="http://schemas.microsoft.com/office/drawing/2014/main" id="{3F8DD06A-6444-4F6A-8C41-5D97048EE855}"/>
              </a:ext>
            </a:extLst>
          </p:cNvPr>
          <p:cNvPicPr>
            <a:picLocks noChangeAspect="1"/>
          </p:cNvPicPr>
          <p:nvPr/>
        </p:nvPicPr>
        <p:blipFill>
          <a:blip r:embed="rId3"/>
          <a:stretch>
            <a:fillRect/>
          </a:stretch>
        </p:blipFill>
        <p:spPr>
          <a:xfrm>
            <a:off x="7696200" y="685800"/>
            <a:ext cx="3701330" cy="1447800"/>
          </a:xfrm>
          <a:prstGeom prst="rect">
            <a:avLst/>
          </a:prstGeom>
        </p:spPr>
      </p:pic>
      <p:sp>
        <p:nvSpPr>
          <p:cNvPr id="2" name="TextBox 1">
            <a:extLst>
              <a:ext uri="{FF2B5EF4-FFF2-40B4-BE49-F238E27FC236}">
                <a16:creationId xmlns:a16="http://schemas.microsoft.com/office/drawing/2014/main" id="{CA0F3E24-4ABB-471A-9EB2-D1BDE1E86F4E}"/>
              </a:ext>
            </a:extLst>
          </p:cNvPr>
          <p:cNvSpPr txBox="1"/>
          <p:nvPr/>
        </p:nvSpPr>
        <p:spPr>
          <a:xfrm>
            <a:off x="1143000" y="5312502"/>
            <a:ext cx="3657600" cy="1200329"/>
          </a:xfrm>
          <a:prstGeom prst="rect">
            <a:avLst/>
          </a:prstGeom>
          <a:noFill/>
        </p:spPr>
        <p:txBody>
          <a:bodyPr wrap="square" rtlCol="0">
            <a:spAutoFit/>
          </a:bodyPr>
          <a:lstStyle/>
          <a:p>
            <a:r>
              <a:rPr lang="en-US" sz="1800" dirty="0">
                <a:solidFill>
                  <a:schemeClr val="bg1">
                    <a:lumMod val="95000"/>
                  </a:schemeClr>
                </a:solidFill>
              </a:rPr>
              <a:t>&lt;</a:t>
            </a:r>
            <a:r>
              <a:rPr lang="en-US" sz="1800" dirty="0">
                <a:solidFill>
                  <a:schemeClr val="bg1">
                    <a:lumMod val="95000"/>
                  </a:schemeClr>
                </a:solidFill>
                <a:latin typeface="Arial" panose="020B0604020202020204" pitchFamily="34" charset="0"/>
                <a:cs typeface="Arial" panose="020B0604020202020204" pitchFamily="34" charset="0"/>
              </a:rPr>
              <a:t>College/University name&gt;</a:t>
            </a:r>
          </a:p>
          <a:p>
            <a:r>
              <a:rPr lang="en-US" sz="1800" dirty="0">
                <a:solidFill>
                  <a:schemeClr val="bg1">
                    <a:lumMod val="95000"/>
                  </a:schemeClr>
                </a:solidFill>
                <a:latin typeface="Arial" panose="020B0604020202020204" pitchFamily="34" charset="0"/>
                <a:cs typeface="Arial" panose="020B0604020202020204" pitchFamily="34" charset="0"/>
              </a:rPr>
              <a:t>&lt;date&gt;</a:t>
            </a:r>
          </a:p>
          <a:p>
            <a:r>
              <a:rPr lang="en-US" sz="1800" dirty="0">
                <a:solidFill>
                  <a:schemeClr val="bg1">
                    <a:lumMod val="95000"/>
                  </a:schemeClr>
                </a:solidFill>
                <a:latin typeface="Arial" panose="020B0604020202020204" pitchFamily="34" charset="0"/>
                <a:cs typeface="Arial" panose="020B0604020202020204" pitchFamily="34" charset="0"/>
              </a:rPr>
              <a:t>&lt;time&gt;</a:t>
            </a:r>
          </a:p>
          <a:p>
            <a:r>
              <a:rPr lang="en-US" sz="1800" dirty="0">
                <a:solidFill>
                  <a:schemeClr val="bg1">
                    <a:lumMod val="95000"/>
                  </a:schemeClr>
                </a:solidFill>
                <a:latin typeface="Arial" panose="020B0604020202020204" pitchFamily="34" charset="0"/>
                <a:cs typeface="Arial" panose="020B0604020202020204" pitchFamily="34" charset="0"/>
              </a:rPr>
              <a:t>&lt;room location&gt;</a:t>
            </a:r>
          </a:p>
        </p:txBody>
      </p:sp>
      <p:sp>
        <p:nvSpPr>
          <p:cNvPr id="5" name="TextBox 4">
            <a:extLst>
              <a:ext uri="{FF2B5EF4-FFF2-40B4-BE49-F238E27FC236}">
                <a16:creationId xmlns:a16="http://schemas.microsoft.com/office/drawing/2014/main" id="{A57784C7-0A88-43A5-A231-DC90A34744FF}"/>
              </a:ext>
            </a:extLst>
          </p:cNvPr>
          <p:cNvSpPr txBox="1"/>
          <p:nvPr/>
        </p:nvSpPr>
        <p:spPr>
          <a:xfrm>
            <a:off x="8610600" y="5312502"/>
            <a:ext cx="2971800" cy="923330"/>
          </a:xfrm>
          <a:prstGeom prst="rect">
            <a:avLst/>
          </a:prstGeom>
          <a:noFill/>
        </p:spPr>
        <p:txBody>
          <a:bodyPr wrap="square" rtlCol="0">
            <a:spAutoFit/>
          </a:bodyPr>
          <a:lstStyle/>
          <a:p>
            <a:pPr algn="r"/>
            <a:r>
              <a:rPr lang="en-US" sz="1800" dirty="0">
                <a:solidFill>
                  <a:schemeClr val="bg1">
                    <a:lumMod val="95000"/>
                  </a:schemeClr>
                </a:solidFill>
                <a:latin typeface="Arial" panose="020B0604020202020204" pitchFamily="34" charset="0"/>
                <a:cs typeface="Arial" panose="020B0604020202020204" pitchFamily="34" charset="0"/>
              </a:rPr>
              <a:t>College/University Lecture</a:t>
            </a:r>
          </a:p>
          <a:p>
            <a:pPr algn="r"/>
            <a:r>
              <a:rPr lang="en-US" sz="1800" dirty="0">
                <a:solidFill>
                  <a:schemeClr val="bg1">
                    <a:lumMod val="95000"/>
                  </a:schemeClr>
                </a:solidFill>
                <a:latin typeface="Arial" panose="020B0604020202020204" pitchFamily="34" charset="0"/>
                <a:cs typeface="Arial" panose="020B0604020202020204" pitchFamily="34" charset="0"/>
              </a:rPr>
              <a:t>&lt;presenter name&gt;</a:t>
            </a:r>
          </a:p>
          <a:p>
            <a:pPr algn="r"/>
            <a:r>
              <a:rPr lang="en-US" sz="1800" dirty="0">
                <a:solidFill>
                  <a:schemeClr val="bg1">
                    <a:lumMod val="95000"/>
                  </a:schemeClr>
                </a:solidFill>
                <a:latin typeface="Arial" panose="020B0604020202020204" pitchFamily="34" charset="0"/>
                <a:cs typeface="Arial" panose="020B0604020202020204" pitchFamily="34" charset="0"/>
              </a:rPr>
              <a:t>&lt;presenter title&gt;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D6485-C35C-4BF0-82AD-75FCC82208E3}"/>
              </a:ext>
            </a:extLst>
          </p:cNvPr>
          <p:cNvSpPr>
            <a:spLocks noGrp="1"/>
          </p:cNvSpPr>
          <p:nvPr>
            <p:ph type="title"/>
          </p:nvPr>
        </p:nvSpPr>
        <p:spPr>
          <a:xfrm>
            <a:off x="292877" y="618038"/>
            <a:ext cx="3733799" cy="669299"/>
          </a:xfrm>
        </p:spPr>
        <p:txBody>
          <a:bodyPr>
            <a:noAutofit/>
          </a:bodyPr>
          <a:lstStyle/>
          <a:p>
            <a:r>
              <a:rPr lang="en-US" b="1" dirty="0">
                <a:solidFill>
                  <a:schemeClr val="tx1"/>
                </a:solidFill>
              </a:rPr>
              <a:t>Why </a:t>
            </a:r>
            <a:r>
              <a:rPr lang="en-US" dirty="0">
                <a:solidFill>
                  <a:schemeClr val="tx1"/>
                </a:solidFill>
              </a:rPr>
              <a:t>b</a:t>
            </a:r>
            <a:r>
              <a:rPr lang="en-US" b="1" dirty="0">
                <a:solidFill>
                  <a:schemeClr val="tx1"/>
                </a:solidFill>
              </a:rPr>
              <a:t>undle?</a:t>
            </a:r>
          </a:p>
        </p:txBody>
      </p:sp>
      <p:grpSp>
        <p:nvGrpSpPr>
          <p:cNvPr id="12" name="Group 11" descr="&quot;&quot;">
            <a:extLst>
              <a:ext uri="{FF2B5EF4-FFF2-40B4-BE49-F238E27FC236}">
                <a16:creationId xmlns:a16="http://schemas.microsoft.com/office/drawing/2014/main" id="{2AD22C72-9541-47D2-B02D-B704FC50D287}"/>
              </a:ext>
            </a:extLst>
          </p:cNvPr>
          <p:cNvGrpSpPr/>
          <p:nvPr/>
        </p:nvGrpSpPr>
        <p:grpSpPr>
          <a:xfrm>
            <a:off x="265126" y="1760591"/>
            <a:ext cx="1187982" cy="3748648"/>
            <a:chOff x="265126" y="1760591"/>
            <a:chExt cx="1187982" cy="3748648"/>
          </a:xfrm>
        </p:grpSpPr>
        <p:pic>
          <p:nvPicPr>
            <p:cNvPr id="3" name="Picture 2">
              <a:extLst>
                <a:ext uri="{FF2B5EF4-FFF2-40B4-BE49-F238E27FC236}">
                  <a16:creationId xmlns:a16="http://schemas.microsoft.com/office/drawing/2014/main" id="{A70BB167-BA8C-48E8-AB38-191763EA62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462" y="1760591"/>
              <a:ext cx="1142646" cy="1142646"/>
            </a:xfrm>
            <a:prstGeom prst="rect">
              <a:avLst/>
            </a:prstGeom>
          </p:spPr>
        </p:pic>
        <p:pic>
          <p:nvPicPr>
            <p:cNvPr id="5" name="Picture 4">
              <a:extLst>
                <a:ext uri="{FF2B5EF4-FFF2-40B4-BE49-F238E27FC236}">
                  <a16:creationId xmlns:a16="http://schemas.microsoft.com/office/drawing/2014/main" id="{389E5670-94FE-474E-8A4E-A35403080B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536" y="3073928"/>
              <a:ext cx="1137572" cy="1137572"/>
            </a:xfrm>
            <a:prstGeom prst="rect">
              <a:avLst/>
            </a:prstGeom>
          </p:spPr>
        </p:pic>
        <p:pic>
          <p:nvPicPr>
            <p:cNvPr id="11" name="Picture 10">
              <a:extLst>
                <a:ext uri="{FF2B5EF4-FFF2-40B4-BE49-F238E27FC236}">
                  <a16:creationId xmlns:a16="http://schemas.microsoft.com/office/drawing/2014/main" id="{782EA9FF-005A-491B-BBDB-AEAA514100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126" y="4371667"/>
              <a:ext cx="1137572" cy="1137572"/>
            </a:xfrm>
            <a:prstGeom prst="rect">
              <a:avLst/>
            </a:prstGeom>
          </p:spPr>
        </p:pic>
      </p:grpSp>
      <p:sp>
        <p:nvSpPr>
          <p:cNvPr id="9" name="TextBox 8">
            <a:extLst>
              <a:ext uri="{FF2B5EF4-FFF2-40B4-BE49-F238E27FC236}">
                <a16:creationId xmlns:a16="http://schemas.microsoft.com/office/drawing/2014/main" id="{3D7B8A2D-AD36-4133-AE5B-B75783626F8E}"/>
              </a:ext>
            </a:extLst>
          </p:cNvPr>
          <p:cNvSpPr txBox="1"/>
          <p:nvPr/>
        </p:nvSpPr>
        <p:spPr>
          <a:xfrm>
            <a:off x="1864423" y="1927957"/>
            <a:ext cx="1093552" cy="80791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b="1" i="1" dirty="0">
                <a:latin typeface="Arial" panose="020B0604020202020204" pitchFamily="34" charset="0"/>
                <a:ea typeface="+mn-lt"/>
                <a:cs typeface="Arial" panose="020B0604020202020204" pitchFamily="34" charset="0"/>
              </a:rPr>
              <a:t>Saves</a:t>
            </a:r>
          </a:p>
          <a:p>
            <a:r>
              <a:rPr lang="en-US" b="1" i="1" dirty="0">
                <a:latin typeface="Arial" panose="020B0604020202020204" pitchFamily="34" charset="0"/>
                <a:ea typeface="+mn-lt"/>
                <a:cs typeface="Arial" panose="020B0604020202020204" pitchFamily="34" charset="0"/>
              </a:rPr>
              <a:t>Cost!</a:t>
            </a:r>
          </a:p>
        </p:txBody>
      </p:sp>
      <p:sp>
        <p:nvSpPr>
          <p:cNvPr id="8" name="TextBox 7">
            <a:extLst>
              <a:ext uri="{FF2B5EF4-FFF2-40B4-BE49-F238E27FC236}">
                <a16:creationId xmlns:a16="http://schemas.microsoft.com/office/drawing/2014/main" id="{076D2C5E-2D17-4FA4-8B5D-2059339509B4}"/>
              </a:ext>
            </a:extLst>
          </p:cNvPr>
          <p:cNvSpPr txBox="1"/>
          <p:nvPr/>
        </p:nvSpPr>
        <p:spPr>
          <a:xfrm>
            <a:off x="1864423" y="3238757"/>
            <a:ext cx="1066179" cy="80791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b="1" i="1" dirty="0">
                <a:latin typeface="Arial" panose="020B0604020202020204" pitchFamily="34" charset="0"/>
                <a:cs typeface="Arial" panose="020B0604020202020204" pitchFamily="34" charset="0"/>
              </a:rPr>
              <a:t>Saves</a:t>
            </a:r>
          </a:p>
          <a:p>
            <a:pPr algn="ctr"/>
            <a:r>
              <a:rPr lang="en-US" b="1" i="1" dirty="0">
                <a:latin typeface="Arial" panose="020B0604020202020204" pitchFamily="34" charset="0"/>
                <a:cs typeface="Arial" panose="020B0604020202020204" pitchFamily="34" charset="0"/>
              </a:rPr>
              <a:t>Time!</a:t>
            </a:r>
            <a:r>
              <a:rPr lang="en-US" sz="1350" b="1" i="1" dirty="0">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2D8AE0CB-236C-4938-B5E6-65656FA86CA1}"/>
              </a:ext>
            </a:extLst>
          </p:cNvPr>
          <p:cNvSpPr txBox="1"/>
          <p:nvPr/>
        </p:nvSpPr>
        <p:spPr>
          <a:xfrm>
            <a:off x="1864423" y="4536496"/>
            <a:ext cx="1915615" cy="80791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b="1" i="1" dirty="0">
                <a:latin typeface="Arial" panose="020B0604020202020204" pitchFamily="34" charset="0"/>
                <a:cs typeface="Arial" panose="020B0604020202020204" pitchFamily="34" charset="0"/>
              </a:rPr>
              <a:t>Saves</a:t>
            </a:r>
          </a:p>
          <a:p>
            <a:r>
              <a:rPr lang="en-US" b="1" i="1" dirty="0">
                <a:latin typeface="Arial" panose="020B0604020202020204" pitchFamily="34" charset="0"/>
                <a:cs typeface="Arial" panose="020B0604020202020204" pitchFamily="34" charset="0"/>
              </a:rPr>
              <a:t>Resources!</a:t>
            </a:r>
          </a:p>
        </p:txBody>
      </p:sp>
      <p:grpSp>
        <p:nvGrpSpPr>
          <p:cNvPr id="15" name="Group 14" descr="Capitalizes on Economies of Scale">
            <a:extLst>
              <a:ext uri="{FF2B5EF4-FFF2-40B4-BE49-F238E27FC236}">
                <a16:creationId xmlns:a16="http://schemas.microsoft.com/office/drawing/2014/main" id="{DBCA7F0E-8FD7-414B-93E2-5515871F2C2C}"/>
              </a:ext>
            </a:extLst>
          </p:cNvPr>
          <p:cNvGrpSpPr/>
          <p:nvPr/>
        </p:nvGrpSpPr>
        <p:grpSpPr>
          <a:xfrm>
            <a:off x="4196427" y="800100"/>
            <a:ext cx="7161661" cy="5257800"/>
            <a:chOff x="4196427" y="800100"/>
            <a:chExt cx="7161661" cy="5257800"/>
          </a:xfrm>
        </p:grpSpPr>
        <p:pic>
          <p:nvPicPr>
            <p:cNvPr id="4" name="Picture 3">
              <a:extLst>
                <a:ext uri="{FF2B5EF4-FFF2-40B4-BE49-F238E27FC236}">
                  <a16:creationId xmlns:a16="http://schemas.microsoft.com/office/drawing/2014/main" id="{46DD0578-25A9-4A6E-9F3E-B4BF99B434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6427" y="800100"/>
              <a:ext cx="7161661" cy="5257800"/>
            </a:xfrm>
            <a:prstGeom prst="rect">
              <a:avLst/>
            </a:prstGeom>
          </p:spPr>
        </p:pic>
        <p:sp>
          <p:nvSpPr>
            <p:cNvPr id="14" name="Oval 13">
              <a:extLst>
                <a:ext uri="{FF2B5EF4-FFF2-40B4-BE49-F238E27FC236}">
                  <a16:creationId xmlns:a16="http://schemas.microsoft.com/office/drawing/2014/main" id="{077871B7-8C35-4CCA-9D7D-E19EA4A562D2}"/>
                </a:ext>
              </a:extLst>
            </p:cNvPr>
            <p:cNvSpPr/>
            <p:nvPr/>
          </p:nvSpPr>
          <p:spPr>
            <a:xfrm>
              <a:off x="6786657" y="2471061"/>
              <a:ext cx="1981200" cy="19006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b="1" dirty="0">
                  <a:solidFill>
                    <a:srgbClr val="087941"/>
                  </a:solidFill>
                  <a:latin typeface="Arial" panose="020B0604020202020204" pitchFamily="34" charset="0"/>
                  <a:cs typeface="Arial" panose="020B0604020202020204" pitchFamily="34" charset="0"/>
                </a:rPr>
                <a:t>Capitalizes on Economies of Scale</a:t>
              </a:r>
              <a:endParaRPr lang="en-US" sz="1800" b="1" dirty="0"/>
            </a:p>
          </p:txBody>
        </p:sp>
      </p:grpSp>
      <p:sp>
        <p:nvSpPr>
          <p:cNvPr id="16" name="TextBox 15">
            <a:extLst>
              <a:ext uri="{FF2B5EF4-FFF2-40B4-BE49-F238E27FC236}">
                <a16:creationId xmlns:a16="http://schemas.microsoft.com/office/drawing/2014/main" id="{E49B34DC-A0A1-4CF5-983E-E155AEAAB44F}"/>
              </a:ext>
            </a:extLst>
          </p:cNvPr>
          <p:cNvSpPr txBox="1"/>
          <p:nvPr/>
        </p:nvSpPr>
        <p:spPr>
          <a:xfrm>
            <a:off x="4176211" y="6057900"/>
            <a:ext cx="1339978" cy="261610"/>
          </a:xfrm>
          <a:prstGeom prst="rect">
            <a:avLst/>
          </a:prstGeom>
          <a:noFill/>
        </p:spPr>
        <p:txBody>
          <a:bodyPr wrap="square" rtlCol="0">
            <a:spAutoFit/>
          </a:bodyPr>
          <a:lstStyle/>
          <a:p>
            <a:r>
              <a:rPr lang="en-US" sz="1100" dirty="0">
                <a:latin typeface="+mn-lt"/>
              </a:rPr>
              <a:t>Source: FHWA</a:t>
            </a:r>
          </a:p>
        </p:txBody>
      </p:sp>
    </p:spTree>
    <p:extLst>
      <p:ext uri="{BB962C8B-B14F-4D97-AF65-F5344CB8AC3E}">
        <p14:creationId xmlns:p14="http://schemas.microsoft.com/office/powerpoint/2010/main" val="3097508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4C7FC6F3-0C56-42AE-84B1-E4AA23826E4B}"/>
              </a:ext>
            </a:extLst>
          </p:cNvPr>
          <p:cNvSpPr>
            <a:spLocks noGrp="1"/>
          </p:cNvSpPr>
          <p:nvPr>
            <p:ph type="title"/>
          </p:nvPr>
        </p:nvSpPr>
        <p:spPr>
          <a:xfrm>
            <a:off x="609600" y="668867"/>
            <a:ext cx="6781800" cy="749300"/>
          </a:xfrm>
        </p:spPr>
        <p:txBody>
          <a:bodyPr>
            <a:normAutofit/>
          </a:bodyPr>
          <a:lstStyle/>
          <a:p>
            <a:r>
              <a:rPr lang="en-US" sz="4400" dirty="0"/>
              <a:t>Why bundle</a:t>
            </a:r>
            <a:r>
              <a:rPr lang="en-US" sz="4400" baseline="0" dirty="0"/>
              <a:t> projects?</a:t>
            </a:r>
            <a:endParaRPr lang="en-US" sz="4400" dirty="0"/>
          </a:p>
        </p:txBody>
      </p:sp>
      <p:sp>
        <p:nvSpPr>
          <p:cNvPr id="4" name="Text Placeholder 3"/>
          <p:cNvSpPr>
            <a:spLocks noGrp="1"/>
          </p:cNvSpPr>
          <p:nvPr>
            <p:ph type="body" sz="half" idx="2"/>
          </p:nvPr>
        </p:nvSpPr>
        <p:spPr>
          <a:xfrm>
            <a:off x="609603" y="1371600"/>
            <a:ext cx="5181597" cy="5105400"/>
          </a:xfrm>
        </p:spPr>
        <p:txBody>
          <a:bodyPr>
            <a:normAutofit fontScale="92500" lnSpcReduction="10000"/>
          </a:bodyPr>
          <a:lstStyle/>
          <a:p>
            <a:pPr marL="457200" indent="-457200">
              <a:lnSpc>
                <a:spcPct val="120000"/>
              </a:lnSpc>
              <a:buFont typeface="Wingdings" panose="05000000000000000000" pitchFamily="2" charset="2"/>
              <a:buChar char="Ø"/>
            </a:pPr>
            <a:r>
              <a:rPr lang="en-US" sz="2800" b="1" dirty="0">
                <a:solidFill>
                  <a:schemeClr val="tx1"/>
                </a:solidFill>
              </a:rPr>
              <a:t>Streamlines</a:t>
            </a:r>
            <a:r>
              <a:rPr lang="en-US" sz="2800" dirty="0">
                <a:solidFill>
                  <a:schemeClr val="tx1"/>
                </a:solidFill>
              </a:rPr>
              <a:t> environmental analysis, design, contracting, and construction.</a:t>
            </a:r>
          </a:p>
          <a:p>
            <a:pPr marL="457200" indent="-457200">
              <a:lnSpc>
                <a:spcPct val="120000"/>
              </a:lnSpc>
              <a:buFont typeface="Wingdings" panose="05000000000000000000" pitchFamily="2" charset="2"/>
              <a:buChar char="Ø"/>
            </a:pPr>
            <a:r>
              <a:rPr lang="en-US" sz="2800" b="1" dirty="0">
                <a:solidFill>
                  <a:schemeClr val="tx1"/>
                </a:solidFill>
              </a:rPr>
              <a:t>Allows</a:t>
            </a:r>
            <a:r>
              <a:rPr lang="en-US" sz="2800" dirty="0">
                <a:solidFill>
                  <a:schemeClr val="tx1"/>
                </a:solidFill>
              </a:rPr>
              <a:t> agencies to capitalize on </a:t>
            </a:r>
            <a:r>
              <a:rPr lang="en-US" sz="2800" b="1" dirty="0">
                <a:solidFill>
                  <a:schemeClr val="tx1"/>
                </a:solidFill>
              </a:rPr>
              <a:t>economies of scale</a:t>
            </a:r>
            <a:r>
              <a:rPr lang="en-US" sz="2800" dirty="0">
                <a:solidFill>
                  <a:schemeClr val="tx1"/>
                </a:solidFill>
              </a:rPr>
              <a:t> to increase efficiency.</a:t>
            </a:r>
          </a:p>
          <a:p>
            <a:pPr marL="457200" indent="-457200">
              <a:lnSpc>
                <a:spcPct val="120000"/>
              </a:lnSpc>
              <a:buFont typeface="Wingdings" panose="05000000000000000000" pitchFamily="2" charset="2"/>
              <a:buChar char="Ø"/>
            </a:pPr>
            <a:r>
              <a:rPr lang="en-US" sz="2800" b="1" dirty="0">
                <a:solidFill>
                  <a:schemeClr val="tx1"/>
                </a:solidFill>
              </a:rPr>
              <a:t>Improves quality </a:t>
            </a:r>
            <a:r>
              <a:rPr lang="en-US" sz="2800" dirty="0">
                <a:solidFill>
                  <a:schemeClr val="tx1"/>
                </a:solidFill>
              </a:rPr>
              <a:t>through repetition.</a:t>
            </a:r>
          </a:p>
          <a:p>
            <a:pPr marL="457200" indent="-457200">
              <a:lnSpc>
                <a:spcPct val="120000"/>
              </a:lnSpc>
              <a:buFont typeface="Wingdings" panose="05000000000000000000" pitchFamily="2" charset="2"/>
              <a:buChar char="Ø"/>
            </a:pPr>
            <a:r>
              <a:rPr lang="en-US" sz="2800" b="1" dirty="0">
                <a:solidFill>
                  <a:schemeClr val="tx1"/>
                </a:solidFill>
              </a:rPr>
              <a:t>Supports</a:t>
            </a:r>
            <a:r>
              <a:rPr lang="en-US" sz="2800" dirty="0">
                <a:solidFill>
                  <a:schemeClr val="tx1"/>
                </a:solidFill>
              </a:rPr>
              <a:t> </a:t>
            </a:r>
            <a:r>
              <a:rPr lang="en-US" sz="2800" b="1" dirty="0">
                <a:solidFill>
                  <a:schemeClr val="tx1"/>
                </a:solidFill>
              </a:rPr>
              <a:t>greater collaboration </a:t>
            </a:r>
            <a:r>
              <a:rPr lang="en-US" sz="2800" dirty="0">
                <a:solidFill>
                  <a:schemeClr val="tx1"/>
                </a:solidFill>
              </a:rPr>
              <a:t>during project delivery and construction.</a:t>
            </a:r>
            <a:endParaRPr lang="en-US" dirty="0"/>
          </a:p>
        </p:txBody>
      </p:sp>
      <p:pic>
        <p:nvPicPr>
          <p:cNvPr id="6" name="Picture 5" descr="asphalt paving "/>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310193" y="1447800"/>
            <a:ext cx="5283200" cy="3962400"/>
          </a:xfrm>
          <a:prstGeom prst="rect">
            <a:avLst/>
          </a:prstGeom>
        </p:spPr>
      </p:pic>
      <p:sp>
        <p:nvSpPr>
          <p:cNvPr id="13" name="TextBox 12">
            <a:extLst>
              <a:ext uri="{FF2B5EF4-FFF2-40B4-BE49-F238E27FC236}">
                <a16:creationId xmlns:a16="http://schemas.microsoft.com/office/drawing/2014/main" id="{D7EF4C4D-B0B6-4B56-BB54-3359CE7EC799}"/>
              </a:ext>
            </a:extLst>
          </p:cNvPr>
          <p:cNvSpPr txBox="1"/>
          <p:nvPr/>
        </p:nvSpPr>
        <p:spPr>
          <a:xfrm>
            <a:off x="6310192" y="5439833"/>
            <a:ext cx="3595807" cy="261610"/>
          </a:xfrm>
          <a:prstGeom prst="rect">
            <a:avLst/>
          </a:prstGeom>
          <a:noFill/>
        </p:spPr>
        <p:txBody>
          <a:bodyPr wrap="square" rtlCol="0">
            <a:spAutoFit/>
          </a:bodyPr>
          <a:lstStyle/>
          <a:p>
            <a:r>
              <a:rPr lang="en-US" sz="1100" dirty="0">
                <a:latin typeface="+mn-lt"/>
              </a:rPr>
              <a:t>Source: National Asphalt Pavement Association</a:t>
            </a:r>
          </a:p>
        </p:txBody>
      </p:sp>
    </p:spTree>
    <p:extLst>
      <p:ext uri="{BB962C8B-B14F-4D97-AF65-F5344CB8AC3E}">
        <p14:creationId xmlns:p14="http://schemas.microsoft.com/office/powerpoint/2010/main" val="413995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project bundling important?</a:t>
            </a:r>
          </a:p>
        </p:txBody>
      </p:sp>
      <p:sp>
        <p:nvSpPr>
          <p:cNvPr id="3" name="Content Placeholder 2"/>
          <p:cNvSpPr>
            <a:spLocks noGrp="1"/>
          </p:cNvSpPr>
          <p:nvPr>
            <p:ph idx="1"/>
          </p:nvPr>
        </p:nvSpPr>
        <p:spPr/>
        <p:txBody>
          <a:bodyPr>
            <a:normAutofit fontScale="92500"/>
          </a:bodyPr>
          <a:lstStyle/>
          <a:p>
            <a:pPr>
              <a:buFont typeface="Wingdings" panose="05000000000000000000" pitchFamily="2" charset="2"/>
              <a:buChar char="Ø"/>
            </a:pPr>
            <a:r>
              <a:rPr lang="en-US" dirty="0"/>
              <a:t>US infrastructure in poor condition</a:t>
            </a:r>
          </a:p>
          <a:p>
            <a:pPr lvl="1">
              <a:buFont typeface="Arial" panose="020B0604020202020204" pitchFamily="34" charset="0"/>
              <a:buChar char="•"/>
            </a:pPr>
            <a:r>
              <a:rPr lang="en-US" dirty="0"/>
              <a:t>2021 American Society of Civil Engineers (ASCE) Report Card = C-</a:t>
            </a:r>
          </a:p>
          <a:p>
            <a:pPr lvl="1">
              <a:buFont typeface="Arial" panose="020B0604020202020204" pitchFamily="34" charset="0"/>
              <a:buChar char="•"/>
            </a:pPr>
            <a:r>
              <a:rPr lang="en-US" dirty="0"/>
              <a:t>Need more projects built faster.</a:t>
            </a:r>
          </a:p>
          <a:p>
            <a:pPr>
              <a:buFont typeface="Wingdings" panose="05000000000000000000" pitchFamily="2" charset="2"/>
              <a:buChar char="Ø"/>
            </a:pPr>
            <a:r>
              <a:rPr lang="en-US" dirty="0"/>
              <a:t>Some agencies are short of funds and are looking for ways to save money.</a:t>
            </a:r>
          </a:p>
          <a:p>
            <a:pPr lvl="1">
              <a:buFont typeface="Arial" panose="020B0604020202020204" pitchFamily="34" charset="0"/>
              <a:buChar char="•"/>
            </a:pPr>
            <a:r>
              <a:rPr lang="en-US" dirty="0"/>
              <a:t>Can use economies of scale to pay less for each project than if they did each one individually.</a:t>
            </a:r>
          </a:p>
          <a:p>
            <a:pPr>
              <a:buFont typeface="Wingdings" panose="05000000000000000000" pitchFamily="2" charset="2"/>
              <a:buChar char="Ø"/>
            </a:pPr>
            <a:r>
              <a:rPr lang="en-US" dirty="0"/>
              <a:t>Some agencies have funds that must be spent quickly, or they lose the funds.</a:t>
            </a:r>
          </a:p>
          <a:p>
            <a:pPr lvl="1">
              <a:buFont typeface="Arial" panose="020B0604020202020204" pitchFamily="34" charset="0"/>
              <a:buChar char="•"/>
            </a:pPr>
            <a:r>
              <a:rPr lang="en-US" dirty="0"/>
              <a:t>Need more projects built faster.</a:t>
            </a:r>
          </a:p>
        </p:txBody>
      </p:sp>
    </p:spTree>
    <p:extLst>
      <p:ext uri="{BB962C8B-B14F-4D97-AF65-F5344CB8AC3E}">
        <p14:creationId xmlns:p14="http://schemas.microsoft.com/office/powerpoint/2010/main" val="1180692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E8C46D5-6C49-4340-8795-846852B8B5E0}"/>
              </a:ext>
            </a:extLst>
          </p:cNvPr>
          <p:cNvSpPr>
            <a:spLocks noGrp="1"/>
          </p:cNvSpPr>
          <p:nvPr>
            <p:ph type="title"/>
          </p:nvPr>
        </p:nvSpPr>
        <p:spPr>
          <a:xfrm>
            <a:off x="533400" y="533400"/>
            <a:ext cx="10972800" cy="808567"/>
          </a:xfrm>
        </p:spPr>
        <p:txBody>
          <a:bodyPr/>
          <a:lstStyle/>
          <a:p>
            <a:r>
              <a:rPr lang="en-US" dirty="0"/>
              <a:t>Savings</a:t>
            </a:r>
          </a:p>
        </p:txBody>
      </p:sp>
      <p:sp>
        <p:nvSpPr>
          <p:cNvPr id="8" name="TextBox 7">
            <a:extLst>
              <a:ext uri="{FF2B5EF4-FFF2-40B4-BE49-F238E27FC236}">
                <a16:creationId xmlns:a16="http://schemas.microsoft.com/office/drawing/2014/main" id="{77E6E73B-3428-42DF-B012-E6355525F77D}"/>
              </a:ext>
            </a:extLst>
          </p:cNvPr>
          <p:cNvSpPr txBox="1"/>
          <p:nvPr/>
        </p:nvSpPr>
        <p:spPr>
          <a:xfrm>
            <a:off x="1371600" y="1689601"/>
            <a:ext cx="4015843" cy="215444"/>
          </a:xfrm>
          <a:prstGeom prst="rect">
            <a:avLst/>
          </a:prstGeom>
          <a:noFill/>
        </p:spPr>
        <p:txBody>
          <a:bodyPr wrap="none" rtlCol="0">
            <a:spAutoFit/>
          </a:bodyPr>
          <a:lstStyle/>
          <a:p>
            <a:r>
              <a:rPr lang="en-US" sz="800" dirty="0">
                <a:solidFill>
                  <a:srgbClr val="111616"/>
                </a:solidFill>
              </a:rPr>
              <a:t>INDOT’S Machine-Learning Platform is expected to save $108 million over the next 4 years.</a:t>
            </a:r>
          </a:p>
        </p:txBody>
      </p:sp>
      <p:pic>
        <p:nvPicPr>
          <p:cNvPr id="7" name="Picture 6" descr="INDOT's Machine-Learning Platform is Expected to save $108 MILLION over the next 4 years.">
            <a:extLst>
              <a:ext uri="{FF2B5EF4-FFF2-40B4-BE49-F238E27FC236}">
                <a16:creationId xmlns:a16="http://schemas.microsoft.com/office/drawing/2014/main" id="{85BCDA2B-3A57-4CC9-97A0-6AF4C21E61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938"/>
          <a:stretch/>
        </p:blipFill>
        <p:spPr>
          <a:xfrm>
            <a:off x="1039003" y="1447800"/>
            <a:ext cx="4525963" cy="4302453"/>
          </a:xfrm>
          <a:prstGeom prst="rect">
            <a:avLst/>
          </a:prstGeom>
        </p:spPr>
      </p:pic>
      <p:sp>
        <p:nvSpPr>
          <p:cNvPr id="4" name="TextBox 3">
            <a:extLst>
              <a:ext uri="{FF2B5EF4-FFF2-40B4-BE49-F238E27FC236}">
                <a16:creationId xmlns:a16="http://schemas.microsoft.com/office/drawing/2014/main" id="{E6CC5767-FA74-4578-9D86-1DCCA313806D}"/>
              </a:ext>
            </a:extLst>
          </p:cNvPr>
          <p:cNvSpPr txBox="1"/>
          <p:nvPr/>
        </p:nvSpPr>
        <p:spPr>
          <a:xfrm>
            <a:off x="953278" y="5702627"/>
            <a:ext cx="3161522" cy="261610"/>
          </a:xfrm>
          <a:prstGeom prst="rect">
            <a:avLst/>
          </a:prstGeom>
          <a:noFill/>
        </p:spPr>
        <p:txBody>
          <a:bodyPr wrap="square" rtlCol="0">
            <a:spAutoFit/>
          </a:bodyPr>
          <a:lstStyle/>
          <a:p>
            <a:r>
              <a:rPr lang="en-US" sz="1100" dirty="0">
                <a:latin typeface="+mn-lt"/>
              </a:rPr>
              <a:t>Source: Indiana Department of Transportation </a:t>
            </a:r>
          </a:p>
        </p:txBody>
      </p:sp>
      <p:sp>
        <p:nvSpPr>
          <p:cNvPr id="9" name="TextBox 8">
            <a:extLst>
              <a:ext uri="{FF2B5EF4-FFF2-40B4-BE49-F238E27FC236}">
                <a16:creationId xmlns:a16="http://schemas.microsoft.com/office/drawing/2014/main" id="{D8A1802F-56D4-4816-8BE6-021A36E43D5E}"/>
              </a:ext>
            </a:extLst>
          </p:cNvPr>
          <p:cNvSpPr txBox="1"/>
          <p:nvPr/>
        </p:nvSpPr>
        <p:spPr>
          <a:xfrm>
            <a:off x="6655692" y="1469395"/>
            <a:ext cx="4214615" cy="215444"/>
          </a:xfrm>
          <a:prstGeom prst="rect">
            <a:avLst/>
          </a:prstGeom>
          <a:noFill/>
        </p:spPr>
        <p:txBody>
          <a:bodyPr wrap="none" rtlCol="0">
            <a:spAutoFit/>
          </a:bodyPr>
          <a:lstStyle/>
          <a:p>
            <a:r>
              <a:rPr lang="en-US" sz="800" dirty="0">
                <a:solidFill>
                  <a:srgbClr val="E6E6E6"/>
                </a:solidFill>
              </a:rPr>
              <a:t>Oakwood, GA bundled pavement projects with nearby agencies and reduced milling costs by 80%</a:t>
            </a:r>
          </a:p>
        </p:txBody>
      </p:sp>
      <p:pic>
        <p:nvPicPr>
          <p:cNvPr id="5" name="Picture 7" descr="Oakwood, GA bundled pavement projects with nearby agencies and reduced milling costs by 80%.">
            <a:extLst>
              <a:ext uri="{FF2B5EF4-FFF2-40B4-BE49-F238E27FC236}">
                <a16:creationId xmlns:a16="http://schemas.microsoft.com/office/drawing/2014/main" id="{0E146BE0-A01B-4A33-9802-45804749281B}"/>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b="7909"/>
          <a:stretch/>
        </p:blipFill>
        <p:spPr>
          <a:xfrm>
            <a:off x="6400800" y="1447800"/>
            <a:ext cx="4525963" cy="4167982"/>
          </a:xfrm>
        </p:spPr>
      </p:pic>
      <p:sp>
        <p:nvSpPr>
          <p:cNvPr id="6" name="TextBox 5">
            <a:extLst>
              <a:ext uri="{FF2B5EF4-FFF2-40B4-BE49-F238E27FC236}">
                <a16:creationId xmlns:a16="http://schemas.microsoft.com/office/drawing/2014/main" id="{014ADEB3-76CB-4C98-BA20-BF55C26172FE}"/>
              </a:ext>
            </a:extLst>
          </p:cNvPr>
          <p:cNvSpPr txBox="1"/>
          <p:nvPr/>
        </p:nvSpPr>
        <p:spPr>
          <a:xfrm>
            <a:off x="6324600" y="5702627"/>
            <a:ext cx="2438400" cy="261610"/>
          </a:xfrm>
          <a:prstGeom prst="rect">
            <a:avLst/>
          </a:prstGeom>
          <a:noFill/>
        </p:spPr>
        <p:txBody>
          <a:bodyPr wrap="square" rtlCol="0">
            <a:spAutoFit/>
          </a:bodyPr>
          <a:lstStyle/>
          <a:p>
            <a:r>
              <a:rPr lang="en-US" sz="1100" dirty="0">
                <a:latin typeface="+mn-lt"/>
              </a:rPr>
              <a:t>Source: City of Oakwood, Georgia</a:t>
            </a:r>
          </a:p>
        </p:txBody>
      </p:sp>
    </p:spTree>
    <p:extLst>
      <p:ext uri="{BB962C8B-B14F-4D97-AF65-F5344CB8AC3E}">
        <p14:creationId xmlns:p14="http://schemas.microsoft.com/office/powerpoint/2010/main" val="4082418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10972800" cy="808567"/>
          </a:xfrm>
        </p:spPr>
        <p:txBody>
          <a:bodyPr/>
          <a:lstStyle/>
          <a:p>
            <a:r>
              <a:rPr lang="en-US" dirty="0"/>
              <a:t>More on why to bundle projects</a:t>
            </a:r>
          </a:p>
        </p:txBody>
      </p:sp>
      <p:sp>
        <p:nvSpPr>
          <p:cNvPr id="3" name="Content Placeholder 2"/>
          <p:cNvSpPr>
            <a:spLocks noGrp="1"/>
          </p:cNvSpPr>
          <p:nvPr>
            <p:ph idx="1"/>
          </p:nvPr>
        </p:nvSpPr>
        <p:spPr>
          <a:xfrm>
            <a:off x="660400" y="1447800"/>
            <a:ext cx="10871200" cy="4525433"/>
          </a:xfrm>
        </p:spPr>
        <p:txBody>
          <a:bodyPr/>
          <a:lstStyle/>
          <a:p>
            <a:pPr>
              <a:spcBef>
                <a:spcPts val="600"/>
              </a:spcBef>
              <a:spcAft>
                <a:spcPts val="600"/>
              </a:spcAft>
              <a:buFont typeface="Wingdings" panose="05000000000000000000" pitchFamily="2" charset="2"/>
              <a:buChar char="Ø"/>
            </a:pPr>
            <a:r>
              <a:rPr lang="en-US" dirty="0"/>
              <a:t>A question of achieving agency goals &amp; objectives.</a:t>
            </a:r>
          </a:p>
          <a:p>
            <a:pPr>
              <a:spcBef>
                <a:spcPts val="600"/>
              </a:spcBef>
              <a:spcAft>
                <a:spcPts val="600"/>
              </a:spcAft>
              <a:buFont typeface="Wingdings" panose="05000000000000000000" pitchFamily="2" charset="2"/>
              <a:buChar char="Ø"/>
            </a:pPr>
            <a:r>
              <a:rPr lang="en-US" dirty="0"/>
              <a:t>Answer can be different for different agencies.</a:t>
            </a:r>
          </a:p>
          <a:p>
            <a:pPr>
              <a:spcBef>
                <a:spcPts val="600"/>
              </a:spcBef>
              <a:spcAft>
                <a:spcPts val="600"/>
              </a:spcAft>
              <a:buFont typeface="Wingdings" panose="05000000000000000000" pitchFamily="2" charset="2"/>
              <a:buChar char="Ø"/>
            </a:pPr>
            <a:r>
              <a:rPr lang="en-US" dirty="0"/>
              <a:t>Must consider benefits listed earlier against costs.</a:t>
            </a:r>
          </a:p>
          <a:p>
            <a:pPr lvl="1">
              <a:spcAft>
                <a:spcPts val="600"/>
              </a:spcAft>
              <a:buFont typeface="Wingdings" panose="05000000000000000000" pitchFamily="2" charset="2"/>
              <a:buChar char="ü"/>
            </a:pPr>
            <a:r>
              <a:rPr lang="en-US" dirty="0"/>
              <a:t>Political</a:t>
            </a:r>
          </a:p>
          <a:p>
            <a:pPr lvl="1">
              <a:spcAft>
                <a:spcPts val="600"/>
              </a:spcAft>
              <a:buFont typeface="Wingdings" panose="05000000000000000000" pitchFamily="2" charset="2"/>
              <a:buChar char="ü"/>
            </a:pPr>
            <a:r>
              <a:rPr lang="en-US" dirty="0"/>
              <a:t>Necessary education/training</a:t>
            </a:r>
          </a:p>
          <a:p>
            <a:pPr lvl="1">
              <a:spcAft>
                <a:spcPts val="600"/>
              </a:spcAft>
              <a:buFont typeface="Wingdings" panose="05000000000000000000" pitchFamily="2" charset="2"/>
              <a:buChar char="ü"/>
            </a:pPr>
            <a:r>
              <a:rPr lang="en-US" dirty="0"/>
              <a:t>Effort necessary in getting anything new “off the ground.”</a:t>
            </a:r>
          </a:p>
          <a:p>
            <a:pPr lvl="1">
              <a:spcAft>
                <a:spcPts val="600"/>
              </a:spcAft>
              <a:buFont typeface="Wingdings" panose="05000000000000000000" pitchFamily="2" charset="2"/>
              <a:buChar char="ü"/>
            </a:pPr>
            <a:r>
              <a:rPr lang="en-US" dirty="0"/>
              <a:t>“We’ve never done this before.”</a:t>
            </a:r>
          </a:p>
        </p:txBody>
      </p:sp>
    </p:spTree>
    <p:extLst>
      <p:ext uri="{BB962C8B-B14F-4D97-AF65-F5344CB8AC3E}">
        <p14:creationId xmlns:p14="http://schemas.microsoft.com/office/powerpoint/2010/main" val="2401191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779" y="533400"/>
            <a:ext cx="10972800" cy="808567"/>
          </a:xfrm>
        </p:spPr>
        <p:txBody>
          <a:bodyPr/>
          <a:lstStyle/>
          <a:p>
            <a:r>
              <a:rPr lang="en-US" dirty="0"/>
              <a:t>What is success for you? </a:t>
            </a:r>
            <a:r>
              <a:rPr lang="en-US" sz="3200" dirty="0"/>
              <a:t>(1 of 2)</a:t>
            </a:r>
          </a:p>
        </p:txBody>
      </p:sp>
      <p:sp>
        <p:nvSpPr>
          <p:cNvPr id="3" name="Content Placeholder 2"/>
          <p:cNvSpPr>
            <a:spLocks noGrp="1"/>
          </p:cNvSpPr>
          <p:nvPr>
            <p:ph idx="1"/>
          </p:nvPr>
        </p:nvSpPr>
        <p:spPr>
          <a:xfrm>
            <a:off x="588579" y="1447800"/>
            <a:ext cx="10871200" cy="5333997"/>
          </a:xfrm>
        </p:spPr>
        <p:txBody>
          <a:bodyPr>
            <a:normAutofit/>
          </a:bodyPr>
          <a:lstStyle/>
          <a:p>
            <a:pPr>
              <a:spcBef>
                <a:spcPts val="600"/>
              </a:spcBef>
              <a:spcAft>
                <a:spcPts val="600"/>
              </a:spcAft>
              <a:buFont typeface="Wingdings" panose="05000000000000000000" pitchFamily="2" charset="2"/>
              <a:buChar char="Ø"/>
            </a:pPr>
            <a:r>
              <a:rPr lang="en-US" dirty="0"/>
              <a:t> Speed? Getting several projects done quickly?</a:t>
            </a:r>
          </a:p>
          <a:p>
            <a:pPr lvl="1">
              <a:spcAft>
                <a:spcPts val="600"/>
              </a:spcAft>
              <a:buFont typeface="Wingdings" panose="05000000000000000000" pitchFamily="2" charset="2"/>
              <a:buChar char="ü"/>
            </a:pPr>
            <a:r>
              <a:rPr lang="en-US" dirty="0"/>
              <a:t>Answer can be different for different agencies.</a:t>
            </a:r>
          </a:p>
          <a:p>
            <a:pPr lvl="1">
              <a:spcAft>
                <a:spcPts val="600"/>
              </a:spcAft>
              <a:buFont typeface="Wingdings" panose="05000000000000000000" pitchFamily="2" charset="2"/>
              <a:buChar char="ü"/>
            </a:pPr>
            <a:r>
              <a:rPr lang="en-US" dirty="0"/>
              <a:t>Infrastructure needs are great.</a:t>
            </a:r>
          </a:p>
          <a:p>
            <a:pPr lvl="1">
              <a:spcAft>
                <a:spcPts val="600"/>
              </a:spcAft>
              <a:buFont typeface="Wingdings" panose="05000000000000000000" pitchFamily="2" charset="2"/>
              <a:buChar char="ü"/>
            </a:pPr>
            <a:r>
              <a:rPr lang="en-US" dirty="0"/>
              <a:t>Political pressure to broadly improve asset conditions.</a:t>
            </a:r>
          </a:p>
          <a:p>
            <a:pPr lvl="1">
              <a:spcAft>
                <a:spcPts val="600"/>
              </a:spcAft>
              <a:buFont typeface="Wingdings" panose="05000000000000000000" pitchFamily="2" charset="2"/>
              <a:buChar char="ü"/>
            </a:pPr>
            <a:r>
              <a:rPr lang="en-US" dirty="0"/>
              <a:t>Needs great and broad. </a:t>
            </a:r>
          </a:p>
          <a:p>
            <a:pPr>
              <a:spcAft>
                <a:spcPts val="600"/>
              </a:spcAft>
              <a:buFont typeface="Wingdings" panose="05000000000000000000" pitchFamily="2" charset="2"/>
              <a:buChar char="Ø"/>
            </a:pPr>
            <a:r>
              <a:rPr lang="en-US" dirty="0"/>
              <a:t>Cost savings?</a:t>
            </a:r>
          </a:p>
          <a:p>
            <a:pPr lvl="1">
              <a:spcAft>
                <a:spcPts val="600"/>
              </a:spcAft>
              <a:buFont typeface="Wingdings" panose="05000000000000000000" pitchFamily="2" charset="2"/>
              <a:buChar char="ü"/>
            </a:pPr>
            <a:r>
              <a:rPr lang="en-US" dirty="0"/>
              <a:t>Repetition</a:t>
            </a:r>
          </a:p>
          <a:p>
            <a:pPr lvl="1">
              <a:spcAft>
                <a:spcPts val="600"/>
              </a:spcAft>
              <a:buFont typeface="Wingdings" panose="05000000000000000000" pitchFamily="2" charset="2"/>
              <a:buChar char="ü"/>
            </a:pPr>
            <a:r>
              <a:rPr lang="en-US" dirty="0"/>
              <a:t>Less paperwork / smaller support staff</a:t>
            </a:r>
          </a:p>
          <a:p>
            <a:pPr lvl="1">
              <a:spcAft>
                <a:spcPts val="600"/>
              </a:spcAft>
              <a:buFont typeface="Wingdings" panose="05000000000000000000" pitchFamily="2" charset="2"/>
              <a:buChar char="ü"/>
            </a:pPr>
            <a:r>
              <a:rPr lang="en-US" dirty="0"/>
              <a:t>Economies of scale</a:t>
            </a:r>
          </a:p>
        </p:txBody>
      </p:sp>
    </p:spTree>
    <p:extLst>
      <p:ext uri="{BB962C8B-B14F-4D97-AF65-F5344CB8AC3E}">
        <p14:creationId xmlns:p14="http://schemas.microsoft.com/office/powerpoint/2010/main" val="4093988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779" y="533400"/>
            <a:ext cx="10972800" cy="808567"/>
          </a:xfrm>
        </p:spPr>
        <p:txBody>
          <a:bodyPr/>
          <a:lstStyle/>
          <a:p>
            <a:r>
              <a:rPr lang="en-US" dirty="0"/>
              <a:t>What is success for you? </a:t>
            </a:r>
            <a:r>
              <a:rPr lang="en-US" sz="3200" dirty="0"/>
              <a:t>(2 of 2)</a:t>
            </a:r>
          </a:p>
        </p:txBody>
      </p:sp>
      <p:sp>
        <p:nvSpPr>
          <p:cNvPr id="3" name="Content Placeholder 2"/>
          <p:cNvSpPr>
            <a:spLocks noGrp="1"/>
          </p:cNvSpPr>
          <p:nvPr>
            <p:ph idx="1"/>
          </p:nvPr>
        </p:nvSpPr>
        <p:spPr>
          <a:xfrm>
            <a:off x="588579" y="1447800"/>
            <a:ext cx="10871200" cy="5333997"/>
          </a:xfrm>
        </p:spPr>
        <p:txBody>
          <a:bodyPr>
            <a:normAutofit/>
          </a:bodyPr>
          <a:lstStyle/>
          <a:p>
            <a:pPr>
              <a:spcBef>
                <a:spcPts val="600"/>
              </a:spcBef>
              <a:spcAft>
                <a:spcPts val="600"/>
              </a:spcAft>
              <a:buFont typeface="Wingdings" panose="05000000000000000000" pitchFamily="2" charset="2"/>
              <a:buChar char="Ø"/>
            </a:pPr>
            <a:r>
              <a:rPr lang="en-US" dirty="0"/>
              <a:t> Efficiency?</a:t>
            </a:r>
          </a:p>
          <a:p>
            <a:pPr lvl="1">
              <a:spcAft>
                <a:spcPts val="600"/>
              </a:spcAft>
              <a:buFont typeface="Wingdings" panose="05000000000000000000" pitchFamily="2" charset="2"/>
              <a:buChar char="ü"/>
            </a:pPr>
            <a:r>
              <a:rPr lang="en-US" dirty="0"/>
              <a:t>Fewer staff resources needed</a:t>
            </a:r>
          </a:p>
          <a:p>
            <a:pPr lvl="1">
              <a:spcAft>
                <a:spcPts val="600"/>
              </a:spcAft>
              <a:buFont typeface="Wingdings" panose="05000000000000000000" pitchFamily="2" charset="2"/>
              <a:buChar char="ü"/>
            </a:pPr>
            <a:r>
              <a:rPr lang="en-US" dirty="0"/>
              <a:t>Repetition.</a:t>
            </a:r>
          </a:p>
          <a:p>
            <a:pPr>
              <a:spcAft>
                <a:spcPts val="600"/>
              </a:spcAft>
              <a:buFont typeface="Wingdings" panose="05000000000000000000" pitchFamily="2" charset="2"/>
              <a:buChar char="Ø"/>
            </a:pPr>
            <a:r>
              <a:rPr lang="en-US" dirty="0"/>
              <a:t>Quality?</a:t>
            </a:r>
          </a:p>
          <a:p>
            <a:pPr lvl="1">
              <a:spcAft>
                <a:spcPts val="600"/>
              </a:spcAft>
              <a:buFont typeface="Wingdings" panose="05000000000000000000" pitchFamily="2" charset="2"/>
              <a:buChar char="ü"/>
            </a:pPr>
            <a:r>
              <a:rPr lang="en-US" dirty="0"/>
              <a:t>Repetition</a:t>
            </a:r>
          </a:p>
          <a:p>
            <a:pPr>
              <a:spcAft>
                <a:spcPts val="600"/>
              </a:spcAft>
              <a:buFont typeface="Wingdings" panose="05000000000000000000" pitchFamily="2" charset="2"/>
              <a:buChar char="Ø"/>
            </a:pPr>
            <a:r>
              <a:rPr lang="en-US" dirty="0"/>
              <a:t>Other?</a:t>
            </a:r>
          </a:p>
        </p:txBody>
      </p:sp>
    </p:spTree>
    <p:extLst>
      <p:ext uri="{BB962C8B-B14F-4D97-AF65-F5344CB8AC3E}">
        <p14:creationId xmlns:p14="http://schemas.microsoft.com/office/powerpoint/2010/main" val="778735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2E9DF7B-BC7E-44F3-97EA-31B4DD658D2E}"/>
              </a:ext>
            </a:extLst>
          </p:cNvPr>
          <p:cNvSpPr>
            <a:spLocks noGrp="1"/>
          </p:cNvSpPr>
          <p:nvPr>
            <p:ph type="title"/>
          </p:nvPr>
        </p:nvSpPr>
        <p:spPr>
          <a:xfrm>
            <a:off x="537779" y="533400"/>
            <a:ext cx="10972800" cy="808567"/>
          </a:xfrm>
        </p:spPr>
        <p:txBody>
          <a:bodyPr>
            <a:normAutofit fontScale="90000"/>
          </a:bodyPr>
          <a:lstStyle/>
          <a:p>
            <a:r>
              <a:rPr lang="en-US" dirty="0"/>
              <a:t>Summary of Benefits and Considerations</a:t>
            </a:r>
            <a:endParaRPr lang="en-US" sz="3200" dirty="0"/>
          </a:p>
        </p:txBody>
      </p:sp>
      <p:graphicFrame>
        <p:nvGraphicFramePr>
          <p:cNvPr id="4" name="Table 5">
            <a:extLst>
              <a:ext uri="{FF2B5EF4-FFF2-40B4-BE49-F238E27FC236}">
                <a16:creationId xmlns:a16="http://schemas.microsoft.com/office/drawing/2014/main" id="{1DF7F639-CCBE-4D7C-9C6E-616071AE7270}"/>
              </a:ext>
            </a:extLst>
          </p:cNvPr>
          <p:cNvGraphicFramePr>
            <a:graphicFrameLocks noGrp="1"/>
          </p:cNvGraphicFramePr>
          <p:nvPr>
            <p:extLst>
              <p:ext uri="{D42A27DB-BD31-4B8C-83A1-F6EECF244321}">
                <p14:modId xmlns:p14="http://schemas.microsoft.com/office/powerpoint/2010/main" val="2836085076"/>
              </p:ext>
            </p:extLst>
          </p:nvPr>
        </p:nvGraphicFramePr>
        <p:xfrm>
          <a:off x="990600" y="1600200"/>
          <a:ext cx="9834180" cy="3922985"/>
        </p:xfrm>
        <a:graphic>
          <a:graphicData uri="http://schemas.openxmlformats.org/drawingml/2006/table">
            <a:tbl>
              <a:tblPr firstRow="1" bandRow="1">
                <a:tableStyleId>{5C22544A-7EE6-4342-B048-85BDC9FD1C3A}</a:tableStyleId>
              </a:tblPr>
              <a:tblGrid>
                <a:gridCol w="4917090">
                  <a:extLst>
                    <a:ext uri="{9D8B030D-6E8A-4147-A177-3AD203B41FA5}">
                      <a16:colId xmlns:a16="http://schemas.microsoft.com/office/drawing/2014/main" val="633430395"/>
                    </a:ext>
                  </a:extLst>
                </a:gridCol>
                <a:gridCol w="4917090">
                  <a:extLst>
                    <a:ext uri="{9D8B030D-6E8A-4147-A177-3AD203B41FA5}">
                      <a16:colId xmlns:a16="http://schemas.microsoft.com/office/drawing/2014/main" val="4254511239"/>
                    </a:ext>
                  </a:extLst>
                </a:gridCol>
              </a:tblGrid>
              <a:tr h="358608">
                <a:tc>
                  <a:txBody>
                    <a:bodyPr/>
                    <a:lstStyle/>
                    <a:p>
                      <a:pPr algn="ctr"/>
                      <a:r>
                        <a:rPr lang="en-US" dirty="0"/>
                        <a:t>BENEFITS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t>CONSIDERATIONS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786575468"/>
                  </a:ext>
                </a:extLst>
              </a:tr>
              <a:tr h="3557225">
                <a:tc>
                  <a:txBody>
                    <a:bodyPr/>
                    <a:lstStyle/>
                    <a:p>
                      <a:pPr marL="285750" indent="-285750">
                        <a:buFont typeface="Arial" panose="020B0604020202020204" pitchFamily="34" charset="0"/>
                        <a:buChar char="•"/>
                      </a:pPr>
                      <a:r>
                        <a:rPr lang="en-US" sz="1600" dirty="0"/>
                        <a:t>Save costs (economies of scale).</a:t>
                      </a:r>
                    </a:p>
                    <a:p>
                      <a:pPr marL="285750" indent="-285750">
                        <a:buFont typeface="Arial" panose="020B0604020202020204" pitchFamily="34" charset="0"/>
                        <a:buChar char="•"/>
                      </a:pPr>
                      <a:r>
                        <a:rPr lang="en-US" sz="1600" dirty="0"/>
                        <a:t>Coordinate NEPA approval.</a:t>
                      </a:r>
                    </a:p>
                    <a:p>
                      <a:pPr marL="285750" indent="-285750">
                        <a:buFont typeface="Arial" panose="020B0604020202020204" pitchFamily="34" charset="0"/>
                        <a:buChar char="•"/>
                      </a:pPr>
                      <a:r>
                        <a:rPr lang="en-US" sz="1600" dirty="0"/>
                        <a:t>Expedite project delivery.</a:t>
                      </a:r>
                    </a:p>
                    <a:p>
                      <a:pPr marL="285750" indent="-285750">
                        <a:buFont typeface="Arial" panose="020B0604020202020204" pitchFamily="34" charset="0"/>
                        <a:buChar char="•"/>
                      </a:pPr>
                      <a:r>
                        <a:rPr lang="en-US" sz="1600" dirty="0"/>
                        <a:t>Start construction earlier</a:t>
                      </a:r>
                    </a:p>
                    <a:p>
                      <a:pPr marL="285750" indent="-285750">
                        <a:buFont typeface="Arial" panose="020B0604020202020204" pitchFamily="34" charset="0"/>
                        <a:buChar char="•"/>
                      </a:pPr>
                      <a:r>
                        <a:rPr lang="en-US" sz="1600" dirty="0"/>
                        <a:t>Coordinate construction staging.</a:t>
                      </a:r>
                    </a:p>
                    <a:p>
                      <a:pPr marL="285750" indent="-285750">
                        <a:buFont typeface="Arial" panose="020B0604020202020204" pitchFamily="34" charset="0"/>
                        <a:buChar char="•"/>
                      </a:pPr>
                      <a:r>
                        <a:rPr lang="en-US" sz="1600" dirty="0"/>
                        <a:t>Reduce burden on agency staff.</a:t>
                      </a:r>
                    </a:p>
                    <a:p>
                      <a:pPr marL="285750" indent="-285750">
                        <a:buFont typeface="Arial" panose="020B0604020202020204" pitchFamily="34" charset="0"/>
                        <a:buChar char="•"/>
                      </a:pPr>
                      <a:r>
                        <a:rPr lang="en-US" sz="1600" dirty="0"/>
                        <a:t>Use project delivery and procurement innovation.</a:t>
                      </a:r>
                    </a:p>
                    <a:p>
                      <a:pPr marL="285750" indent="-285750">
                        <a:buFont typeface="Arial" panose="020B0604020202020204" pitchFamily="34" charset="0"/>
                        <a:buChar char="•"/>
                      </a:pPr>
                      <a:r>
                        <a:rPr lang="en-US" sz="1600" dirty="0"/>
                        <a:t>Apply technical/engineering innovation.</a:t>
                      </a:r>
                    </a:p>
                    <a:p>
                      <a:pPr marL="285750" indent="-285750">
                        <a:buFont typeface="Arial" panose="020B0604020202020204" pitchFamily="34" charset="0"/>
                        <a:buChar char="•"/>
                      </a:pPr>
                      <a:r>
                        <a:rPr lang="en-US" sz="1600" dirty="0"/>
                        <a:t>Capitalize on funding and finance innovation.</a:t>
                      </a:r>
                    </a:p>
                    <a:p>
                      <a:pPr marL="285750" indent="-285750">
                        <a:buFont typeface="Arial" panose="020B0604020202020204" pitchFamily="34" charset="0"/>
                        <a:buChar char="•"/>
                      </a:pPr>
                      <a:r>
                        <a:rPr lang="en-US" sz="1600" dirty="0"/>
                        <a:t>Benefit from local partnering-shared services.</a:t>
                      </a:r>
                    </a:p>
                    <a:p>
                      <a:pPr marL="285750" indent="-285750">
                        <a:buFont typeface="Arial" panose="020B0604020202020204" pitchFamily="34" charset="0"/>
                        <a:buChar char="•"/>
                      </a:pPr>
                      <a:r>
                        <a:rPr lang="en-US" sz="1600" dirty="0"/>
                        <a:t>Increase construction workforce opportunities.</a:t>
                      </a:r>
                    </a:p>
                    <a:p>
                      <a:pPr marL="285750" indent="-285750">
                        <a:buFont typeface="Arial" panose="020B0604020202020204" pitchFamily="34" charset="0"/>
                        <a:buChar char="•"/>
                      </a:pPr>
                      <a:r>
                        <a:rPr lang="en-US" sz="1600" dirty="0"/>
                        <a:t>Increase opportunities for small and disadvantaged businesses.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285750" indent="-285750">
                        <a:buFont typeface="Arial" panose="020B0604020202020204" pitchFamily="34" charset="0"/>
                        <a:buChar char="•"/>
                      </a:pPr>
                      <a:r>
                        <a:rPr lang="en-US" sz="1600" dirty="0"/>
                        <a:t>Finance costs.</a:t>
                      </a:r>
                    </a:p>
                    <a:p>
                      <a:pPr marL="285750" indent="-285750">
                        <a:buFont typeface="Arial" panose="020B0604020202020204" pitchFamily="34" charset="0"/>
                        <a:buChar char="•"/>
                      </a:pPr>
                      <a:r>
                        <a:rPr lang="en-US" sz="1600" dirty="0"/>
                        <a:t>Mutual dependence.</a:t>
                      </a:r>
                    </a:p>
                    <a:p>
                      <a:pPr marL="285750" indent="-285750">
                        <a:buFont typeface="Arial" panose="020B0604020202020204" pitchFamily="34" charset="0"/>
                        <a:buChar char="•"/>
                      </a:pPr>
                      <a:r>
                        <a:rPr lang="en-US" sz="1600" dirty="0"/>
                        <a:t>State procurement restrictions.</a:t>
                      </a:r>
                    </a:p>
                    <a:p>
                      <a:pPr marL="285750" indent="-285750">
                        <a:buFont typeface="Arial" panose="020B0604020202020204" pitchFamily="34" charset="0"/>
                        <a:buChar char="•"/>
                      </a:pPr>
                      <a:r>
                        <a:rPr lang="en-US" sz="1600" dirty="0"/>
                        <a:t>Funding-annual program impact.</a:t>
                      </a:r>
                    </a:p>
                    <a:p>
                      <a:pPr marL="285750" indent="-285750">
                        <a:buFont typeface="Arial" panose="020B0604020202020204" pitchFamily="34" charset="0"/>
                        <a:buChar char="•"/>
                      </a:pPr>
                      <a:r>
                        <a:rPr lang="en-US" sz="1600" dirty="0"/>
                        <a:t>Local industry capacity.</a:t>
                      </a:r>
                    </a:p>
                    <a:p>
                      <a:pPr marL="285750" indent="-285750">
                        <a:buFont typeface="Arial" panose="020B0604020202020204" pitchFamily="34" charset="0"/>
                        <a:buChar char="•"/>
                      </a:pPr>
                      <a:r>
                        <a:rPr lang="en-US" sz="1600" dirty="0"/>
                        <a:t>Agency capacity.</a:t>
                      </a:r>
                    </a:p>
                    <a:p>
                      <a:pPr marL="285750" indent="-285750">
                        <a:buFont typeface="Arial" panose="020B0604020202020204" pitchFamily="34" charset="0"/>
                        <a:buChar char="•"/>
                      </a:pPr>
                      <a:r>
                        <a:rPr lang="en-US" sz="1600" dirty="0"/>
                        <a:t>Federal fund use.</a:t>
                      </a:r>
                    </a:p>
                    <a:p>
                      <a:pPr marL="285750" indent="-285750">
                        <a:buFont typeface="Arial" panose="020B0604020202020204" pitchFamily="34" charset="0"/>
                        <a:buChar char="•"/>
                      </a:pPr>
                      <a:endParaRPr lang="en-US" sz="1800" dirty="0"/>
                    </a:p>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731087572"/>
                  </a:ext>
                </a:extLst>
              </a:tr>
            </a:tbl>
          </a:graphicData>
        </a:graphic>
      </p:graphicFrame>
    </p:spTree>
    <p:extLst>
      <p:ext uri="{BB962C8B-B14F-4D97-AF65-F5344CB8AC3E}">
        <p14:creationId xmlns:p14="http://schemas.microsoft.com/office/powerpoint/2010/main" val="4217712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3DB04FD-0D95-444C-95C0-143E851CEBB9}"/>
              </a:ext>
            </a:extLst>
          </p:cNvPr>
          <p:cNvSpPr>
            <a:spLocks noGrp="1"/>
          </p:cNvSpPr>
          <p:nvPr>
            <p:ph type="ctrTitle"/>
          </p:nvPr>
        </p:nvSpPr>
        <p:spPr>
          <a:xfrm>
            <a:off x="2209800" y="1143001"/>
            <a:ext cx="7772400" cy="1142999"/>
          </a:xfrm>
        </p:spPr>
        <p:txBody>
          <a:bodyPr/>
          <a:lstStyle/>
          <a:p>
            <a:r>
              <a:rPr lang="en-US" dirty="0"/>
              <a:t>Agenda item #3</a:t>
            </a:r>
          </a:p>
        </p:txBody>
      </p:sp>
      <p:sp>
        <p:nvSpPr>
          <p:cNvPr id="6" name="Content Placeholder 5">
            <a:extLst>
              <a:ext uri="{FF2B5EF4-FFF2-40B4-BE49-F238E27FC236}">
                <a16:creationId xmlns:a16="http://schemas.microsoft.com/office/drawing/2014/main" id="{0EA714DB-B721-43A5-AB51-F5D9BF39B10E}"/>
              </a:ext>
            </a:extLst>
          </p:cNvPr>
          <p:cNvSpPr txBox="1">
            <a:spLocks/>
          </p:cNvSpPr>
          <p:nvPr/>
        </p:nvSpPr>
        <p:spPr>
          <a:xfrm>
            <a:off x="990600" y="2590800"/>
            <a:ext cx="10287000" cy="3444798"/>
          </a:xfrm>
          <a:prstGeom prst="rect">
            <a:avLst/>
          </a:prstGeom>
        </p:spPr>
        <p:txBody>
          <a:bodyPr vert="horz" lIns="91440" tIns="45720" rIns="91440" bIns="45720" rtlCol="0">
            <a:noAutofit/>
          </a:bodyPr>
          <a:lstStyle>
            <a:lvl1pPr marL="0" indent="0" algn="ctr" defTabSz="914400" rtl="0" eaLnBrk="1" latinLnBrk="0" hangingPunct="1">
              <a:lnSpc>
                <a:spcPts val="3400"/>
              </a:lnSpc>
              <a:spcBef>
                <a:spcPts val="0"/>
              </a:spcBef>
              <a:buClr>
                <a:srgbClr val="0074A1"/>
              </a:buClr>
              <a:buSzPct val="80000"/>
              <a:buFont typeface="Wingdings" pitchFamily="2" charset="2"/>
              <a:buNone/>
              <a:defRPr sz="32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ts val="3000"/>
              </a:lnSpc>
              <a:spcBef>
                <a:spcPts val="600"/>
              </a:spcBef>
              <a:buClr>
                <a:srgbClr val="0074A1"/>
              </a:buClr>
              <a:buSzPct val="90000"/>
              <a:buFont typeface="Wingdings" pitchFamily="2" charset="2"/>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ts val="2600"/>
              </a:lnSpc>
              <a:spcBef>
                <a:spcPts val="600"/>
              </a:spcBef>
              <a:buClr>
                <a:srgbClr val="646569"/>
              </a:buClr>
              <a:buSzPct val="90000"/>
              <a:buFont typeface="Wingdings" pitchFamily="2" charset="2"/>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ts val="2200"/>
              </a:lnSpc>
              <a:spcBef>
                <a:spcPts val="600"/>
              </a:spcBef>
              <a:buFont typeface="Wingdings" pitchFamily="2" charset="2"/>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ts val="2200"/>
              </a:lnSpc>
              <a:spcBef>
                <a:spcPts val="600"/>
              </a:spcBef>
              <a:buFont typeface="Arial"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dirty="0">
                <a:solidFill>
                  <a:schemeClr val="tx1"/>
                </a:solidFill>
              </a:rPr>
              <a:t>How is project bundling done?</a:t>
            </a:r>
          </a:p>
          <a:p>
            <a:pPr fontAlgn="auto">
              <a:spcBef>
                <a:spcPts val="4800"/>
              </a:spcBef>
              <a:spcAft>
                <a:spcPts val="0"/>
              </a:spcAft>
            </a:pPr>
            <a:r>
              <a:rPr lang="en-US" b="1" dirty="0">
                <a:solidFill>
                  <a:schemeClr val="tx1"/>
                </a:solidFill>
              </a:rPr>
              <a:t>Learning objective: </a:t>
            </a:r>
          </a:p>
          <a:p>
            <a:pPr fontAlgn="auto">
              <a:spcAft>
                <a:spcPts val="0"/>
              </a:spcAft>
            </a:pPr>
            <a:r>
              <a:rPr lang="en-US" dirty="0">
                <a:solidFill>
                  <a:schemeClr val="tx1"/>
                </a:solidFill>
              </a:rPr>
              <a:t>Describe how and when to create a project bundle.</a:t>
            </a:r>
          </a:p>
        </p:txBody>
      </p:sp>
    </p:spTree>
    <p:extLst>
      <p:ext uri="{BB962C8B-B14F-4D97-AF65-F5344CB8AC3E}">
        <p14:creationId xmlns:p14="http://schemas.microsoft.com/office/powerpoint/2010/main" val="2182580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7B0ACC4B-D584-4DE7-8D2C-582D1DED61DF}"/>
              </a:ext>
            </a:extLst>
          </p:cNvPr>
          <p:cNvSpPr>
            <a:spLocks noGrp="1"/>
          </p:cNvSpPr>
          <p:nvPr>
            <p:ph type="title"/>
          </p:nvPr>
        </p:nvSpPr>
        <p:spPr>
          <a:xfrm>
            <a:off x="537779" y="533400"/>
            <a:ext cx="10972800" cy="808567"/>
          </a:xfrm>
        </p:spPr>
        <p:txBody>
          <a:bodyPr>
            <a:normAutofit/>
          </a:bodyPr>
          <a:lstStyle/>
          <a:p>
            <a:r>
              <a:rPr lang="en-US" dirty="0"/>
              <a:t>Project Bundling Process</a:t>
            </a:r>
            <a:endParaRPr lang="en-US" sz="3200" dirty="0"/>
          </a:p>
        </p:txBody>
      </p:sp>
      <p:grpSp>
        <p:nvGrpSpPr>
          <p:cNvPr id="9" name="Group 8" descr="1. Define successful project bundling&#10;2. Determine goals and objectives for the bundle &#10;3. Identify funding or financing for the bundle&#10;4. Build a coalition and outreach to inform and train about bundling &#10;5. Perform risk assessment on proposed bundles &#10;6. Select projects for bundle&#10;7. Select delivery method for the bundle contract &#10;8. Determine environmental review and preliminary design considerations for the proposed bundle &#10;9. Bundle &amp; let contract(s)&#10;10. Conduct quality assurance, close-out and celebrate&#10;">
            <a:extLst>
              <a:ext uri="{FF2B5EF4-FFF2-40B4-BE49-F238E27FC236}">
                <a16:creationId xmlns:a16="http://schemas.microsoft.com/office/drawing/2014/main" id="{1959EB34-55DE-4FF7-A627-D28E8DC095A4}"/>
              </a:ext>
            </a:extLst>
          </p:cNvPr>
          <p:cNvGrpSpPr/>
          <p:nvPr/>
        </p:nvGrpSpPr>
        <p:grpSpPr>
          <a:xfrm>
            <a:off x="1905000" y="1399841"/>
            <a:ext cx="5715000" cy="4524540"/>
            <a:chOff x="3590925" y="1367539"/>
            <a:chExt cx="6058867" cy="4575168"/>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0925" y="1367539"/>
              <a:ext cx="389886" cy="4569730"/>
            </a:xfrm>
            <a:prstGeom prst="rect">
              <a:avLst/>
            </a:prstGeom>
          </p:spPr>
        </p:pic>
        <p:sp>
          <p:nvSpPr>
            <p:cNvPr id="11" name="TextBox 10"/>
            <p:cNvSpPr txBox="1"/>
            <p:nvPr/>
          </p:nvSpPr>
          <p:spPr>
            <a:xfrm>
              <a:off x="3640636" y="1512561"/>
              <a:ext cx="277640" cy="338554"/>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1</a:t>
              </a:r>
            </a:p>
          </p:txBody>
        </p:sp>
        <p:sp>
          <p:nvSpPr>
            <p:cNvPr id="12" name="TextBox 11"/>
            <p:cNvSpPr txBox="1"/>
            <p:nvPr/>
          </p:nvSpPr>
          <p:spPr>
            <a:xfrm>
              <a:off x="3991454" y="1414046"/>
              <a:ext cx="2918303" cy="342342"/>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Define successful project bundling</a:t>
              </a:r>
              <a:endParaRPr lang="en-US" sz="1600" b="1" dirty="0">
                <a:solidFill>
                  <a:srgbClr val="294B73"/>
                </a:solidFill>
                <a:latin typeface="Arial Narrow" panose="020B0606020202030204" pitchFamily="34" charset="0"/>
              </a:endParaRPr>
            </a:p>
          </p:txBody>
        </p:sp>
        <p:sp>
          <p:nvSpPr>
            <p:cNvPr id="13" name="TextBox 12"/>
            <p:cNvSpPr txBox="1"/>
            <p:nvPr/>
          </p:nvSpPr>
          <p:spPr>
            <a:xfrm>
              <a:off x="3631111" y="1979086"/>
              <a:ext cx="277640" cy="338554"/>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2</a:t>
              </a:r>
            </a:p>
          </p:txBody>
        </p:sp>
        <p:sp>
          <p:nvSpPr>
            <p:cNvPr id="14" name="TextBox 13"/>
            <p:cNvSpPr txBox="1"/>
            <p:nvPr/>
          </p:nvSpPr>
          <p:spPr>
            <a:xfrm>
              <a:off x="3981930" y="1880571"/>
              <a:ext cx="3834310" cy="342342"/>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Determine goals and objectives for the bundle </a:t>
              </a:r>
              <a:endParaRPr lang="en-US" sz="1600" b="1" dirty="0">
                <a:solidFill>
                  <a:srgbClr val="294B73"/>
                </a:solidFill>
                <a:latin typeface="Arial Narrow" panose="020B0606020202030204" pitchFamily="34" charset="0"/>
              </a:endParaRPr>
            </a:p>
          </p:txBody>
        </p:sp>
        <p:sp>
          <p:nvSpPr>
            <p:cNvPr id="15" name="TextBox 14"/>
            <p:cNvSpPr txBox="1"/>
            <p:nvPr/>
          </p:nvSpPr>
          <p:spPr>
            <a:xfrm>
              <a:off x="3628163" y="2437339"/>
              <a:ext cx="277640" cy="338554"/>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3</a:t>
              </a:r>
            </a:p>
          </p:txBody>
        </p:sp>
        <p:sp>
          <p:nvSpPr>
            <p:cNvPr id="16" name="TextBox 15"/>
            <p:cNvSpPr txBox="1"/>
            <p:nvPr/>
          </p:nvSpPr>
          <p:spPr>
            <a:xfrm>
              <a:off x="4008419" y="2292486"/>
              <a:ext cx="3533506" cy="342342"/>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Identify funding or financing for the bundle</a:t>
              </a:r>
              <a:endParaRPr lang="en-US" sz="1600" b="1" dirty="0">
                <a:solidFill>
                  <a:srgbClr val="294B73"/>
                </a:solidFill>
                <a:latin typeface="Arial Narrow" panose="020B0606020202030204" pitchFamily="34" charset="0"/>
              </a:endParaRPr>
            </a:p>
          </p:txBody>
        </p:sp>
        <p:sp>
          <p:nvSpPr>
            <p:cNvPr id="17" name="TextBox 16"/>
            <p:cNvSpPr txBox="1"/>
            <p:nvPr/>
          </p:nvSpPr>
          <p:spPr>
            <a:xfrm>
              <a:off x="3640636" y="2882680"/>
              <a:ext cx="277640" cy="338554"/>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4</a:t>
              </a:r>
            </a:p>
          </p:txBody>
        </p:sp>
        <p:sp>
          <p:nvSpPr>
            <p:cNvPr id="18" name="TextBox 17"/>
            <p:cNvSpPr txBox="1"/>
            <p:nvPr/>
          </p:nvSpPr>
          <p:spPr>
            <a:xfrm>
              <a:off x="3991455" y="2784165"/>
              <a:ext cx="5290742" cy="342342"/>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Build a coalition and outreach to inform and train about bundling </a:t>
              </a:r>
              <a:endParaRPr lang="en-US" sz="1600" b="1" dirty="0">
                <a:solidFill>
                  <a:srgbClr val="294B73"/>
                </a:solidFill>
                <a:latin typeface="Arial Narrow" panose="020B0606020202030204" pitchFamily="34" charset="0"/>
              </a:endParaRPr>
            </a:p>
          </p:txBody>
        </p:sp>
        <p:sp>
          <p:nvSpPr>
            <p:cNvPr id="19" name="TextBox 18"/>
            <p:cNvSpPr txBox="1"/>
            <p:nvPr/>
          </p:nvSpPr>
          <p:spPr>
            <a:xfrm>
              <a:off x="3640636" y="3366230"/>
              <a:ext cx="277640" cy="338554"/>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5</a:t>
              </a:r>
            </a:p>
          </p:txBody>
        </p:sp>
        <p:sp>
          <p:nvSpPr>
            <p:cNvPr id="20" name="TextBox 19"/>
            <p:cNvSpPr txBox="1"/>
            <p:nvPr/>
          </p:nvSpPr>
          <p:spPr>
            <a:xfrm>
              <a:off x="3991455" y="3267715"/>
              <a:ext cx="3917582" cy="342342"/>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Perform risk assessment on proposed bundles </a:t>
              </a:r>
              <a:endParaRPr lang="en-US" sz="1600" b="1" dirty="0">
                <a:solidFill>
                  <a:srgbClr val="294B73"/>
                </a:solidFill>
                <a:latin typeface="Arial Narrow" panose="020B0606020202030204" pitchFamily="34" charset="0"/>
              </a:endParaRPr>
            </a:p>
          </p:txBody>
        </p:sp>
        <p:sp>
          <p:nvSpPr>
            <p:cNvPr id="21" name="TextBox 20"/>
            <p:cNvSpPr txBox="1"/>
            <p:nvPr/>
          </p:nvSpPr>
          <p:spPr>
            <a:xfrm>
              <a:off x="3629993" y="3823430"/>
              <a:ext cx="277640" cy="338554"/>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6</a:t>
              </a:r>
            </a:p>
          </p:txBody>
        </p:sp>
        <p:sp>
          <p:nvSpPr>
            <p:cNvPr id="22" name="TextBox 21"/>
            <p:cNvSpPr txBox="1"/>
            <p:nvPr/>
          </p:nvSpPr>
          <p:spPr>
            <a:xfrm>
              <a:off x="3980812" y="3724915"/>
              <a:ext cx="2245319" cy="342342"/>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Select projects for bundle </a:t>
              </a:r>
              <a:endParaRPr lang="en-US" sz="1600" b="1" dirty="0">
                <a:solidFill>
                  <a:srgbClr val="294B73"/>
                </a:solidFill>
                <a:latin typeface="Arial Narrow" panose="020B0606020202030204" pitchFamily="34" charset="0"/>
              </a:endParaRPr>
            </a:p>
          </p:txBody>
        </p:sp>
        <p:sp>
          <p:nvSpPr>
            <p:cNvPr id="23" name="TextBox 22"/>
            <p:cNvSpPr txBox="1"/>
            <p:nvPr/>
          </p:nvSpPr>
          <p:spPr>
            <a:xfrm>
              <a:off x="3640636" y="4248083"/>
              <a:ext cx="277640" cy="338554"/>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7</a:t>
              </a:r>
            </a:p>
          </p:txBody>
        </p:sp>
        <p:sp>
          <p:nvSpPr>
            <p:cNvPr id="24" name="TextBox 23"/>
            <p:cNvSpPr txBox="1"/>
            <p:nvPr/>
          </p:nvSpPr>
          <p:spPr>
            <a:xfrm>
              <a:off x="3991454" y="4149568"/>
              <a:ext cx="3847905" cy="342342"/>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Select delivery method for the bundle contract </a:t>
              </a:r>
              <a:endParaRPr lang="en-US" sz="1600" b="1" dirty="0">
                <a:solidFill>
                  <a:srgbClr val="294B73"/>
                </a:solidFill>
                <a:latin typeface="Arial Narrow" panose="020B0606020202030204" pitchFamily="34" charset="0"/>
              </a:endParaRPr>
            </a:p>
          </p:txBody>
        </p:sp>
        <p:sp>
          <p:nvSpPr>
            <p:cNvPr id="25" name="TextBox 24"/>
            <p:cNvSpPr txBox="1"/>
            <p:nvPr/>
          </p:nvSpPr>
          <p:spPr>
            <a:xfrm>
              <a:off x="3657600" y="4701101"/>
              <a:ext cx="277640" cy="338554"/>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8</a:t>
              </a:r>
            </a:p>
          </p:txBody>
        </p:sp>
        <p:sp>
          <p:nvSpPr>
            <p:cNvPr id="26" name="TextBox 25"/>
            <p:cNvSpPr txBox="1"/>
            <p:nvPr/>
          </p:nvSpPr>
          <p:spPr>
            <a:xfrm>
              <a:off x="3980811" y="4599234"/>
              <a:ext cx="5668981" cy="591318"/>
            </a:xfrm>
            <a:prstGeom prst="rect">
              <a:avLst/>
            </a:prstGeom>
            <a:noFill/>
          </p:spPr>
          <p:txBody>
            <a:bodyPr wrap="squar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Determine environmental review and preliminary design considerations for the proposed bundle </a:t>
              </a:r>
              <a:endParaRPr lang="en-US" sz="1600" b="1" dirty="0">
                <a:solidFill>
                  <a:srgbClr val="294B73"/>
                </a:solidFill>
                <a:latin typeface="Arial Narrow" panose="020B0606020202030204" pitchFamily="34" charset="0"/>
              </a:endParaRPr>
            </a:p>
          </p:txBody>
        </p:sp>
        <p:sp>
          <p:nvSpPr>
            <p:cNvPr id="27" name="TextBox 26"/>
            <p:cNvSpPr txBox="1"/>
            <p:nvPr/>
          </p:nvSpPr>
          <p:spPr>
            <a:xfrm>
              <a:off x="3657600" y="5203915"/>
              <a:ext cx="277640" cy="338554"/>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9</a:t>
              </a:r>
            </a:p>
          </p:txBody>
        </p:sp>
        <p:sp>
          <p:nvSpPr>
            <p:cNvPr id="28" name="TextBox 27"/>
            <p:cNvSpPr txBox="1"/>
            <p:nvPr/>
          </p:nvSpPr>
          <p:spPr>
            <a:xfrm>
              <a:off x="4026455" y="5090913"/>
              <a:ext cx="1963999" cy="338554"/>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Bundle &amp; let contract(s) </a:t>
              </a:r>
              <a:endParaRPr lang="en-US" sz="1600" b="1" dirty="0">
                <a:solidFill>
                  <a:srgbClr val="294B73"/>
                </a:solidFill>
                <a:latin typeface="Arial Narrow" panose="020B0606020202030204" pitchFamily="34" charset="0"/>
              </a:endParaRPr>
            </a:p>
          </p:txBody>
        </p:sp>
        <p:sp>
          <p:nvSpPr>
            <p:cNvPr id="29" name="TextBox 28"/>
            <p:cNvSpPr txBox="1"/>
            <p:nvPr/>
          </p:nvSpPr>
          <p:spPr>
            <a:xfrm>
              <a:off x="3591786" y="5604153"/>
              <a:ext cx="370614" cy="338554"/>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10</a:t>
              </a:r>
            </a:p>
          </p:txBody>
        </p:sp>
        <p:sp>
          <p:nvSpPr>
            <p:cNvPr id="30" name="TextBox 29"/>
            <p:cNvSpPr txBox="1"/>
            <p:nvPr/>
          </p:nvSpPr>
          <p:spPr>
            <a:xfrm>
              <a:off x="3991454" y="5505638"/>
              <a:ext cx="4306758" cy="342342"/>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Conduct quality assurance, close-out and celebrate </a:t>
              </a:r>
              <a:endParaRPr lang="en-US" sz="1600" b="1" dirty="0">
                <a:solidFill>
                  <a:srgbClr val="294B73"/>
                </a:solidFill>
                <a:latin typeface="Arial Narrow" panose="020B0606020202030204" pitchFamily="34" charset="0"/>
              </a:endParaRPr>
            </a:p>
          </p:txBody>
        </p:sp>
      </p:grpSp>
      <p:sp>
        <p:nvSpPr>
          <p:cNvPr id="31" name="Rectangle: Rounded Corners 30" descr="Objective">
            <a:extLst>
              <a:ext uri="{FF2B5EF4-FFF2-40B4-BE49-F238E27FC236}">
                <a16:creationId xmlns:a16="http://schemas.microsoft.com/office/drawing/2014/main" id="{25441E72-3A8B-435F-89E1-844D8FA3DF05}"/>
              </a:ext>
            </a:extLst>
          </p:cNvPr>
          <p:cNvSpPr/>
          <p:nvPr/>
        </p:nvSpPr>
        <p:spPr>
          <a:xfrm>
            <a:off x="8344746" y="1613686"/>
            <a:ext cx="1712800" cy="1165289"/>
          </a:xfrm>
          <a:prstGeom prst="roundRect">
            <a:avLst/>
          </a:prstGeom>
          <a:solidFill>
            <a:srgbClr val="EE4F2D"/>
          </a:solidFill>
          <a:ln>
            <a:solidFill>
              <a:srgbClr val="EE4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Objective</a:t>
            </a:r>
          </a:p>
        </p:txBody>
      </p:sp>
      <p:sp>
        <p:nvSpPr>
          <p:cNvPr id="32" name="Rectangle: Rounded Corners 31" descr="Tools">
            <a:extLst>
              <a:ext uri="{FF2B5EF4-FFF2-40B4-BE49-F238E27FC236}">
                <a16:creationId xmlns:a16="http://schemas.microsoft.com/office/drawing/2014/main" id="{E185AB59-3046-409A-A8C5-D041F48EFA4B}"/>
              </a:ext>
            </a:extLst>
          </p:cNvPr>
          <p:cNvSpPr/>
          <p:nvPr/>
        </p:nvSpPr>
        <p:spPr>
          <a:xfrm>
            <a:off x="8344746" y="3079467"/>
            <a:ext cx="1712800" cy="1165289"/>
          </a:xfrm>
          <a:prstGeom prst="roundRect">
            <a:avLst/>
          </a:prstGeom>
          <a:solidFill>
            <a:srgbClr val="EE4F2D"/>
          </a:solidFill>
          <a:ln>
            <a:solidFill>
              <a:srgbClr val="EE4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Tools</a:t>
            </a:r>
          </a:p>
        </p:txBody>
      </p:sp>
      <p:sp>
        <p:nvSpPr>
          <p:cNvPr id="33" name="Rectangle: Rounded Corners 32" descr="Outcome">
            <a:extLst>
              <a:ext uri="{FF2B5EF4-FFF2-40B4-BE49-F238E27FC236}">
                <a16:creationId xmlns:a16="http://schemas.microsoft.com/office/drawing/2014/main" id="{7F1FF07A-A614-4C83-907F-74000A4B12A6}"/>
              </a:ext>
            </a:extLst>
          </p:cNvPr>
          <p:cNvSpPr/>
          <p:nvPr/>
        </p:nvSpPr>
        <p:spPr>
          <a:xfrm>
            <a:off x="8344746" y="4545991"/>
            <a:ext cx="1712800" cy="1165289"/>
          </a:xfrm>
          <a:prstGeom prst="roundRect">
            <a:avLst/>
          </a:prstGeom>
          <a:solidFill>
            <a:srgbClr val="EE4F2D"/>
          </a:solidFill>
          <a:ln>
            <a:solidFill>
              <a:srgbClr val="EE4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Outcome</a:t>
            </a:r>
          </a:p>
        </p:txBody>
      </p:sp>
    </p:spTree>
    <p:extLst>
      <p:ext uri="{BB962C8B-B14F-4D97-AF65-F5344CB8AC3E}">
        <p14:creationId xmlns:p14="http://schemas.microsoft.com/office/powerpoint/2010/main" val="2080570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34BFF8-CF8F-4DF8-BEDA-5536D4010899}"/>
              </a:ext>
            </a:extLst>
          </p:cNvPr>
          <p:cNvSpPr>
            <a:spLocks noGrp="1"/>
          </p:cNvSpPr>
          <p:nvPr>
            <p:ph type="title"/>
          </p:nvPr>
        </p:nvSpPr>
        <p:spPr/>
        <p:txBody>
          <a:bodyPr/>
          <a:lstStyle/>
          <a:p>
            <a:r>
              <a:rPr lang="en-US" dirty="0"/>
              <a:t>Disclaimer</a:t>
            </a:r>
          </a:p>
        </p:txBody>
      </p:sp>
      <p:sp>
        <p:nvSpPr>
          <p:cNvPr id="2" name="Content Placeholder 1">
            <a:extLst>
              <a:ext uri="{FF2B5EF4-FFF2-40B4-BE49-F238E27FC236}">
                <a16:creationId xmlns:a16="http://schemas.microsoft.com/office/drawing/2014/main" id="{F5CF40DA-6D2D-4D58-B618-0E5FB305B3E2}"/>
              </a:ext>
            </a:extLst>
          </p:cNvPr>
          <p:cNvSpPr>
            <a:spLocks noGrp="1"/>
          </p:cNvSpPr>
          <p:nvPr>
            <p:ph idx="1"/>
          </p:nvPr>
        </p:nvSpPr>
        <p:spPr/>
        <p:txBody>
          <a:bodyPr>
            <a:normAutofit fontScale="70000" lnSpcReduction="20000"/>
          </a:bodyPr>
          <a:lstStyle/>
          <a:p>
            <a:pPr marL="0" indent="0">
              <a:lnSpc>
                <a:spcPct val="120000"/>
              </a:lnSpc>
              <a:buNone/>
            </a:pPr>
            <a:r>
              <a:rPr lang="en-US" i="1" dirty="0">
                <a:solidFill>
                  <a:schemeClr val="tx1"/>
                </a:solidFill>
              </a:rPr>
              <a:t>This presentation was originally created by the Project Bundling Team at the Federal Highway Administration (FHWA). Its contents do not have the force and effect of law and are not meant to bind the public in any way. This presentation is intended only to provide information to the public regarding existing requirements under the law or agency policies.</a:t>
            </a:r>
          </a:p>
          <a:p>
            <a:pPr marL="0" indent="0">
              <a:lnSpc>
                <a:spcPct val="120000"/>
              </a:lnSpc>
              <a:buNone/>
            </a:pPr>
            <a:endParaRPr lang="en-US" i="1" dirty="0">
              <a:solidFill>
                <a:schemeClr val="tx1"/>
              </a:solidFill>
            </a:endParaRPr>
          </a:p>
          <a:p>
            <a:pPr marL="0" indent="0">
              <a:lnSpc>
                <a:spcPct val="120000"/>
              </a:lnSpc>
              <a:buNone/>
            </a:pPr>
            <a:r>
              <a:rPr lang="en-US" i="1" dirty="0">
                <a:solidFill>
                  <a:schemeClr val="tx1"/>
                </a:solidFill>
              </a:rPr>
              <a:t>The U.S. Government does not endorse products or manufacturers. Trademarks or manufacturers’ names appear in the original presentation only because they are considered essential to the objective of the presentation. They are included for informational purposes only and are not intended to reflect a preference, approval, or endorsement of any one product or entity.</a:t>
            </a:r>
          </a:p>
          <a:p>
            <a:pPr marL="0" indent="0">
              <a:lnSpc>
                <a:spcPct val="120000"/>
              </a:lnSpc>
              <a:buNone/>
            </a:pPr>
            <a:endParaRPr lang="en-US" i="1" dirty="0">
              <a:solidFill>
                <a:schemeClr val="tx1"/>
              </a:solidFill>
            </a:endParaRPr>
          </a:p>
          <a:p>
            <a:pPr marL="0" indent="0">
              <a:lnSpc>
                <a:spcPct val="120000"/>
              </a:lnSpc>
              <a:buNone/>
            </a:pPr>
            <a:r>
              <a:rPr lang="en-US" i="1" dirty="0">
                <a:solidFill>
                  <a:schemeClr val="tx1"/>
                </a:solidFill>
              </a:rPr>
              <a:t>Unless noted otherwise, FHWA is the source for all images in this presentation</a:t>
            </a:r>
            <a:r>
              <a:rPr lang="en-US" i="1" dirty="0"/>
              <a:t>.</a:t>
            </a:r>
          </a:p>
        </p:txBody>
      </p:sp>
    </p:spTree>
    <p:extLst>
      <p:ext uri="{BB962C8B-B14F-4D97-AF65-F5344CB8AC3E}">
        <p14:creationId xmlns:p14="http://schemas.microsoft.com/office/powerpoint/2010/main" val="2804129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EADD69-60C8-41BA-95A2-8265F1567B9F}"/>
              </a:ext>
            </a:extLst>
          </p:cNvPr>
          <p:cNvSpPr>
            <a:spLocks noGrp="1"/>
          </p:cNvSpPr>
          <p:nvPr>
            <p:ph type="title"/>
          </p:nvPr>
        </p:nvSpPr>
        <p:spPr/>
        <p:txBody>
          <a:bodyPr/>
          <a:lstStyle/>
          <a:p>
            <a:r>
              <a:rPr lang="en-US" dirty="0"/>
              <a:t>Introduction:</a:t>
            </a:r>
            <a:r>
              <a:rPr lang="en-US" baseline="0" dirty="0"/>
              <a:t> Defining Success</a:t>
            </a:r>
            <a:endParaRPr lang="en-US" dirty="0"/>
          </a:p>
        </p:txBody>
      </p:sp>
      <p:grpSp>
        <p:nvGrpSpPr>
          <p:cNvPr id="35" name="Group 34" descr="Define Successful Project Bundling">
            <a:extLst>
              <a:ext uri="{FF2B5EF4-FFF2-40B4-BE49-F238E27FC236}">
                <a16:creationId xmlns:a16="http://schemas.microsoft.com/office/drawing/2014/main" id="{1959EB34-55DE-4FF7-A627-D28E8DC095A4}"/>
              </a:ext>
            </a:extLst>
          </p:cNvPr>
          <p:cNvGrpSpPr/>
          <p:nvPr/>
        </p:nvGrpSpPr>
        <p:grpSpPr>
          <a:xfrm>
            <a:off x="1600200" y="1417490"/>
            <a:ext cx="5734906" cy="4552808"/>
            <a:chOff x="3590925" y="1341014"/>
            <a:chExt cx="6079971" cy="4603752"/>
          </a:xfrm>
        </p:grpSpPr>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0925" y="1367539"/>
              <a:ext cx="389886" cy="4569730"/>
            </a:xfrm>
            <a:prstGeom prst="rect">
              <a:avLst/>
            </a:prstGeom>
          </p:spPr>
        </p:pic>
        <p:sp>
          <p:nvSpPr>
            <p:cNvPr id="37" name="TextBox 36"/>
            <p:cNvSpPr txBox="1"/>
            <p:nvPr/>
          </p:nvSpPr>
          <p:spPr>
            <a:xfrm>
              <a:off x="3640636" y="1512561"/>
              <a:ext cx="277640" cy="338554"/>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1</a:t>
              </a:r>
            </a:p>
          </p:txBody>
        </p:sp>
        <p:sp>
          <p:nvSpPr>
            <p:cNvPr id="38" name="TextBox 37"/>
            <p:cNvSpPr txBox="1"/>
            <p:nvPr/>
          </p:nvSpPr>
          <p:spPr>
            <a:xfrm>
              <a:off x="3918277" y="1341014"/>
              <a:ext cx="5142889" cy="529075"/>
            </a:xfrm>
            <a:prstGeom prst="rect">
              <a:avLst/>
            </a:prstGeom>
            <a:noFill/>
          </p:spPr>
          <p:txBody>
            <a:bodyPr wrap="none" rtlCol="0">
              <a:spAutoFit/>
            </a:bodyPr>
            <a:lstStyle/>
            <a:p>
              <a:pPr eaLnBrk="1" fontAlgn="auto" hangingPunct="1">
                <a:spcBef>
                  <a:spcPts val="0"/>
                </a:spcBef>
                <a:spcAft>
                  <a:spcPts val="0"/>
                </a:spcAft>
              </a:pPr>
              <a:r>
                <a:rPr lang="en-US" sz="2800" b="1" kern="0" spc="-50" dirty="0">
                  <a:solidFill>
                    <a:srgbClr val="FF0000"/>
                  </a:solidFill>
                  <a:latin typeface="Arial Narrow" panose="020B0606020202030204" pitchFamily="34" charset="0"/>
                </a:rPr>
                <a:t>Define successful project bundling</a:t>
              </a:r>
              <a:endParaRPr lang="en-US" sz="2800" b="1" dirty="0">
                <a:solidFill>
                  <a:srgbClr val="FF0000"/>
                </a:solidFill>
                <a:latin typeface="Arial Narrow" panose="020B0606020202030204" pitchFamily="34" charset="0"/>
              </a:endParaRPr>
            </a:p>
          </p:txBody>
        </p:sp>
        <p:sp>
          <p:nvSpPr>
            <p:cNvPr id="39" name="TextBox 38"/>
            <p:cNvSpPr txBox="1"/>
            <p:nvPr/>
          </p:nvSpPr>
          <p:spPr>
            <a:xfrm>
              <a:off x="3631111" y="1979086"/>
              <a:ext cx="277640" cy="338554"/>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2</a:t>
              </a:r>
            </a:p>
          </p:txBody>
        </p:sp>
        <p:sp>
          <p:nvSpPr>
            <p:cNvPr id="40" name="TextBox 39"/>
            <p:cNvSpPr txBox="1"/>
            <p:nvPr/>
          </p:nvSpPr>
          <p:spPr>
            <a:xfrm>
              <a:off x="3981930" y="1880571"/>
              <a:ext cx="3834310" cy="342342"/>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Determine goals and objectives for the bundle </a:t>
              </a:r>
              <a:endParaRPr lang="en-US" sz="1600" b="1" dirty="0">
                <a:solidFill>
                  <a:srgbClr val="294B73"/>
                </a:solidFill>
                <a:latin typeface="Arial Narrow" panose="020B0606020202030204" pitchFamily="34" charset="0"/>
              </a:endParaRPr>
            </a:p>
          </p:txBody>
        </p:sp>
        <p:sp>
          <p:nvSpPr>
            <p:cNvPr id="41" name="TextBox 40"/>
            <p:cNvSpPr txBox="1"/>
            <p:nvPr/>
          </p:nvSpPr>
          <p:spPr>
            <a:xfrm>
              <a:off x="3628163" y="2437339"/>
              <a:ext cx="277640" cy="338554"/>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3</a:t>
              </a:r>
            </a:p>
          </p:txBody>
        </p:sp>
        <p:sp>
          <p:nvSpPr>
            <p:cNvPr id="42" name="TextBox 41"/>
            <p:cNvSpPr txBox="1"/>
            <p:nvPr/>
          </p:nvSpPr>
          <p:spPr>
            <a:xfrm>
              <a:off x="4008419" y="2292486"/>
              <a:ext cx="3533506" cy="342342"/>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Identify funding or financing for the bundle</a:t>
              </a:r>
              <a:endParaRPr lang="en-US" sz="1600" b="1" dirty="0">
                <a:solidFill>
                  <a:srgbClr val="294B73"/>
                </a:solidFill>
                <a:latin typeface="Arial Narrow" panose="020B0606020202030204" pitchFamily="34" charset="0"/>
              </a:endParaRPr>
            </a:p>
          </p:txBody>
        </p:sp>
        <p:sp>
          <p:nvSpPr>
            <p:cNvPr id="43" name="TextBox 42"/>
            <p:cNvSpPr txBox="1"/>
            <p:nvPr/>
          </p:nvSpPr>
          <p:spPr>
            <a:xfrm>
              <a:off x="3640636" y="2882680"/>
              <a:ext cx="277640" cy="338554"/>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4</a:t>
              </a:r>
            </a:p>
          </p:txBody>
        </p:sp>
        <p:sp>
          <p:nvSpPr>
            <p:cNvPr id="44" name="TextBox 43"/>
            <p:cNvSpPr txBox="1"/>
            <p:nvPr/>
          </p:nvSpPr>
          <p:spPr>
            <a:xfrm>
              <a:off x="3991455" y="2784165"/>
              <a:ext cx="5290742" cy="342342"/>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Build a coalition and outreach to inform and train about bundling </a:t>
              </a:r>
              <a:endParaRPr lang="en-US" sz="1600" b="1" dirty="0">
                <a:solidFill>
                  <a:srgbClr val="294B73"/>
                </a:solidFill>
                <a:latin typeface="Arial Narrow" panose="020B0606020202030204" pitchFamily="34" charset="0"/>
              </a:endParaRPr>
            </a:p>
          </p:txBody>
        </p:sp>
        <p:sp>
          <p:nvSpPr>
            <p:cNvPr id="45" name="TextBox 44"/>
            <p:cNvSpPr txBox="1"/>
            <p:nvPr/>
          </p:nvSpPr>
          <p:spPr>
            <a:xfrm>
              <a:off x="3640636" y="3366230"/>
              <a:ext cx="277640" cy="338554"/>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5</a:t>
              </a:r>
            </a:p>
          </p:txBody>
        </p:sp>
        <p:sp>
          <p:nvSpPr>
            <p:cNvPr id="46" name="TextBox 45"/>
            <p:cNvSpPr txBox="1"/>
            <p:nvPr/>
          </p:nvSpPr>
          <p:spPr>
            <a:xfrm>
              <a:off x="3991455" y="3267715"/>
              <a:ext cx="3917582" cy="342342"/>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Perform risk assessment on proposed bundles </a:t>
              </a:r>
              <a:endParaRPr lang="en-US" sz="1600" b="1" dirty="0">
                <a:solidFill>
                  <a:srgbClr val="294B73"/>
                </a:solidFill>
                <a:latin typeface="Arial Narrow" panose="020B0606020202030204" pitchFamily="34" charset="0"/>
              </a:endParaRPr>
            </a:p>
          </p:txBody>
        </p:sp>
        <p:sp>
          <p:nvSpPr>
            <p:cNvPr id="47" name="TextBox 46"/>
            <p:cNvSpPr txBox="1"/>
            <p:nvPr/>
          </p:nvSpPr>
          <p:spPr>
            <a:xfrm>
              <a:off x="3629993" y="3823430"/>
              <a:ext cx="277640" cy="338554"/>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6</a:t>
              </a:r>
            </a:p>
          </p:txBody>
        </p:sp>
        <p:sp>
          <p:nvSpPr>
            <p:cNvPr id="48" name="TextBox 47"/>
            <p:cNvSpPr txBox="1"/>
            <p:nvPr/>
          </p:nvSpPr>
          <p:spPr>
            <a:xfrm>
              <a:off x="3980812" y="3724915"/>
              <a:ext cx="2245319" cy="342342"/>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Select projects for bundle </a:t>
              </a:r>
              <a:endParaRPr lang="en-US" sz="1600" b="1" dirty="0">
                <a:solidFill>
                  <a:srgbClr val="294B73"/>
                </a:solidFill>
                <a:latin typeface="Arial Narrow" panose="020B0606020202030204" pitchFamily="34" charset="0"/>
              </a:endParaRPr>
            </a:p>
          </p:txBody>
        </p:sp>
        <p:sp>
          <p:nvSpPr>
            <p:cNvPr id="49" name="TextBox 48"/>
            <p:cNvSpPr txBox="1"/>
            <p:nvPr/>
          </p:nvSpPr>
          <p:spPr>
            <a:xfrm>
              <a:off x="3640636" y="4248083"/>
              <a:ext cx="277640" cy="338554"/>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7</a:t>
              </a:r>
            </a:p>
          </p:txBody>
        </p:sp>
        <p:sp>
          <p:nvSpPr>
            <p:cNvPr id="50" name="TextBox 49"/>
            <p:cNvSpPr txBox="1"/>
            <p:nvPr/>
          </p:nvSpPr>
          <p:spPr>
            <a:xfrm>
              <a:off x="3991454" y="4149568"/>
              <a:ext cx="3847905" cy="342342"/>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Select delivery method for the bundle contract </a:t>
              </a:r>
              <a:endParaRPr lang="en-US" sz="1600" b="1" dirty="0">
                <a:solidFill>
                  <a:srgbClr val="294B73"/>
                </a:solidFill>
                <a:latin typeface="Arial Narrow" panose="020B0606020202030204" pitchFamily="34" charset="0"/>
              </a:endParaRPr>
            </a:p>
          </p:txBody>
        </p:sp>
        <p:sp>
          <p:nvSpPr>
            <p:cNvPr id="51" name="TextBox 50"/>
            <p:cNvSpPr txBox="1"/>
            <p:nvPr/>
          </p:nvSpPr>
          <p:spPr>
            <a:xfrm>
              <a:off x="3657600" y="4701101"/>
              <a:ext cx="277640" cy="338554"/>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8</a:t>
              </a:r>
            </a:p>
          </p:txBody>
        </p:sp>
        <p:sp>
          <p:nvSpPr>
            <p:cNvPr id="52" name="TextBox 51"/>
            <p:cNvSpPr txBox="1"/>
            <p:nvPr/>
          </p:nvSpPr>
          <p:spPr>
            <a:xfrm>
              <a:off x="4001916" y="4520102"/>
              <a:ext cx="5668980" cy="591318"/>
            </a:xfrm>
            <a:prstGeom prst="rect">
              <a:avLst/>
            </a:prstGeom>
            <a:noFill/>
          </p:spPr>
          <p:txBody>
            <a:bodyPr wrap="squar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Determine environmental review and preliminary design considerations for the proposed bundle </a:t>
              </a:r>
              <a:endParaRPr lang="en-US" sz="1600" b="1" dirty="0">
                <a:solidFill>
                  <a:srgbClr val="294B73"/>
                </a:solidFill>
                <a:latin typeface="Arial Narrow" panose="020B0606020202030204" pitchFamily="34" charset="0"/>
              </a:endParaRPr>
            </a:p>
          </p:txBody>
        </p:sp>
        <p:sp>
          <p:nvSpPr>
            <p:cNvPr id="53" name="TextBox 52"/>
            <p:cNvSpPr txBox="1"/>
            <p:nvPr/>
          </p:nvSpPr>
          <p:spPr>
            <a:xfrm>
              <a:off x="3657600" y="5203915"/>
              <a:ext cx="277640" cy="338554"/>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9</a:t>
              </a:r>
            </a:p>
          </p:txBody>
        </p:sp>
        <p:sp>
          <p:nvSpPr>
            <p:cNvPr id="54" name="TextBox 53"/>
            <p:cNvSpPr txBox="1"/>
            <p:nvPr/>
          </p:nvSpPr>
          <p:spPr>
            <a:xfrm>
              <a:off x="3991454" y="5166830"/>
              <a:ext cx="2255515" cy="342342"/>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Bundle and let contract(s) </a:t>
              </a:r>
              <a:endParaRPr lang="en-US" sz="1600" b="1" dirty="0">
                <a:solidFill>
                  <a:srgbClr val="294B73"/>
                </a:solidFill>
                <a:latin typeface="Arial Narrow" panose="020B0606020202030204" pitchFamily="34" charset="0"/>
              </a:endParaRPr>
            </a:p>
          </p:txBody>
        </p:sp>
        <p:sp>
          <p:nvSpPr>
            <p:cNvPr id="55" name="TextBox 54"/>
            <p:cNvSpPr txBox="1"/>
            <p:nvPr/>
          </p:nvSpPr>
          <p:spPr>
            <a:xfrm>
              <a:off x="3591786" y="5604153"/>
              <a:ext cx="370614" cy="338554"/>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10</a:t>
              </a:r>
            </a:p>
          </p:txBody>
        </p:sp>
        <p:sp>
          <p:nvSpPr>
            <p:cNvPr id="56" name="TextBox 55"/>
            <p:cNvSpPr txBox="1"/>
            <p:nvPr/>
          </p:nvSpPr>
          <p:spPr>
            <a:xfrm>
              <a:off x="3991454" y="5602424"/>
              <a:ext cx="4306758" cy="342342"/>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Conduct quality assurance, close-out and celebrate! </a:t>
              </a:r>
              <a:endParaRPr lang="en-US" sz="1600" b="1" dirty="0">
                <a:solidFill>
                  <a:srgbClr val="294B73"/>
                </a:solidFill>
                <a:latin typeface="Arial Narrow" panose="020B0606020202030204" pitchFamily="34" charset="0"/>
              </a:endParaRPr>
            </a:p>
          </p:txBody>
        </p:sp>
      </p:grpSp>
      <p:cxnSp>
        <p:nvCxnSpPr>
          <p:cNvPr id="11" name="Straight Connector 10" descr="&quot;&quot;"/>
          <p:cNvCxnSpPr/>
          <p:nvPr/>
        </p:nvCxnSpPr>
        <p:spPr>
          <a:xfrm>
            <a:off x="7848600" y="1593061"/>
            <a:ext cx="0" cy="457200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625244" y="1417490"/>
            <a:ext cx="1085554" cy="369332"/>
          </a:xfrm>
          <a:prstGeom prst="rect">
            <a:avLst/>
          </a:prstGeom>
          <a:noFill/>
        </p:spPr>
        <p:txBody>
          <a:bodyPr wrap="none" rtlCol="0">
            <a:spAutoFit/>
          </a:bodyPr>
          <a:lstStyle/>
          <a:p>
            <a:pPr eaLnBrk="1" fontAlgn="auto" hangingPunct="1">
              <a:spcBef>
                <a:spcPts val="0"/>
              </a:spcBef>
              <a:spcAft>
                <a:spcPts val="0"/>
              </a:spcAft>
            </a:pPr>
            <a:r>
              <a:rPr lang="en-US" sz="1800" b="1" kern="0" dirty="0">
                <a:solidFill>
                  <a:srgbClr val="FF0000"/>
                </a:solidFill>
                <a:latin typeface="Arial Narrow" panose="020B0606020202030204" pitchFamily="34" charset="0"/>
              </a:rPr>
              <a:t>Objective</a:t>
            </a:r>
            <a:r>
              <a:rPr lang="en-US" sz="1800" kern="0" spc="-50" dirty="0">
                <a:solidFill>
                  <a:srgbClr val="D04526"/>
                </a:solidFill>
                <a:latin typeface="Arial Narrow" panose="020B0606020202030204" pitchFamily="34" charset="0"/>
              </a:rPr>
              <a:t>:</a:t>
            </a:r>
            <a:endParaRPr lang="en-US" sz="1800" dirty="0">
              <a:solidFill>
                <a:srgbClr val="D04526"/>
              </a:solidFill>
              <a:latin typeface="Arial Narrow" panose="020B0606020202030204" pitchFamily="34" charset="0"/>
            </a:endParaRPr>
          </a:p>
        </p:txBody>
      </p:sp>
      <p:sp>
        <p:nvSpPr>
          <p:cNvPr id="6" name="TextBox 5"/>
          <p:cNvSpPr txBox="1"/>
          <p:nvPr/>
        </p:nvSpPr>
        <p:spPr>
          <a:xfrm>
            <a:off x="8637534" y="1940710"/>
            <a:ext cx="2684265" cy="923330"/>
          </a:xfrm>
          <a:prstGeom prst="rect">
            <a:avLst/>
          </a:prstGeom>
          <a:noFill/>
        </p:spPr>
        <p:txBody>
          <a:bodyPr wrap="square" rtlCol="0">
            <a:spAutoFit/>
          </a:bodyPr>
          <a:lstStyle/>
          <a:p>
            <a:pPr marL="285750" indent="-285750" eaLnBrk="1" fontAlgn="auto" hangingPunct="1">
              <a:spcBef>
                <a:spcPts val="0"/>
              </a:spcBef>
              <a:spcAft>
                <a:spcPts val="0"/>
              </a:spcAft>
              <a:buClr>
                <a:srgbClr val="D04526"/>
              </a:buClr>
              <a:buFont typeface="Arial" panose="020B0604020202020204" pitchFamily="34" charset="0"/>
              <a:buChar char="•"/>
            </a:pPr>
            <a:r>
              <a:rPr lang="en-US" sz="1800" kern="0" dirty="0">
                <a:solidFill>
                  <a:srgbClr val="294B73"/>
                </a:solidFill>
                <a:latin typeface="Arial Narrow" panose="020B0606020202030204" pitchFamily="34" charset="0"/>
              </a:rPr>
              <a:t>To be able to define a successful bundling project or program</a:t>
            </a:r>
            <a:endParaRPr lang="en-US" sz="1800" dirty="0">
              <a:solidFill>
                <a:srgbClr val="294B73"/>
              </a:solidFill>
              <a:latin typeface="Arial Narrow" panose="020B0606020202030204" pitchFamily="34" charset="0"/>
            </a:endParaRPr>
          </a:p>
        </p:txBody>
      </p:sp>
      <p:sp>
        <p:nvSpPr>
          <p:cNvPr id="7" name="TextBox 6"/>
          <p:cNvSpPr txBox="1"/>
          <p:nvPr/>
        </p:nvSpPr>
        <p:spPr>
          <a:xfrm>
            <a:off x="8686800" y="2873514"/>
            <a:ext cx="736099" cy="369332"/>
          </a:xfrm>
          <a:prstGeom prst="rect">
            <a:avLst/>
          </a:prstGeom>
          <a:noFill/>
        </p:spPr>
        <p:txBody>
          <a:bodyPr wrap="none" rtlCol="0">
            <a:spAutoFit/>
          </a:bodyPr>
          <a:lstStyle/>
          <a:p>
            <a:pPr eaLnBrk="1" fontAlgn="auto" hangingPunct="1">
              <a:spcBef>
                <a:spcPts val="0"/>
              </a:spcBef>
              <a:spcAft>
                <a:spcPts val="0"/>
              </a:spcAft>
            </a:pPr>
            <a:r>
              <a:rPr lang="en-US" sz="1800" b="1" kern="0" dirty="0">
                <a:solidFill>
                  <a:srgbClr val="FF0000"/>
                </a:solidFill>
                <a:latin typeface="Arial Narrow" panose="020B0606020202030204" pitchFamily="34" charset="0"/>
              </a:rPr>
              <a:t>Tools</a:t>
            </a:r>
            <a:r>
              <a:rPr lang="en-US" sz="1800" kern="0" spc="-50" dirty="0">
                <a:solidFill>
                  <a:srgbClr val="D04526"/>
                </a:solidFill>
                <a:latin typeface="Arial Narrow" panose="020B0606020202030204" pitchFamily="34" charset="0"/>
              </a:rPr>
              <a:t>:</a:t>
            </a:r>
            <a:endParaRPr lang="en-US" sz="1800" dirty="0">
              <a:solidFill>
                <a:srgbClr val="D04526"/>
              </a:solidFill>
              <a:latin typeface="Arial Narrow" panose="020B0606020202030204" pitchFamily="34" charset="0"/>
            </a:endParaRPr>
          </a:p>
        </p:txBody>
      </p:sp>
      <p:sp>
        <p:nvSpPr>
          <p:cNvPr id="8" name="TextBox 7"/>
          <p:cNvSpPr txBox="1"/>
          <p:nvPr/>
        </p:nvSpPr>
        <p:spPr>
          <a:xfrm>
            <a:off x="8689210" y="3367083"/>
            <a:ext cx="2684265" cy="923330"/>
          </a:xfrm>
          <a:prstGeom prst="rect">
            <a:avLst/>
          </a:prstGeom>
          <a:noFill/>
        </p:spPr>
        <p:txBody>
          <a:bodyPr wrap="square" rtlCol="0">
            <a:spAutoFit/>
          </a:bodyPr>
          <a:lstStyle/>
          <a:p>
            <a:pPr marL="285750" indent="-285750" eaLnBrk="1" fontAlgn="auto" hangingPunct="1">
              <a:spcBef>
                <a:spcPts val="0"/>
              </a:spcBef>
              <a:spcAft>
                <a:spcPts val="0"/>
              </a:spcAft>
              <a:buClr>
                <a:srgbClr val="D04526"/>
              </a:buClr>
              <a:buFont typeface="Arial" panose="020B0604020202020204" pitchFamily="34" charset="0"/>
              <a:buChar char="•"/>
            </a:pPr>
            <a:r>
              <a:rPr lang="en-US" sz="1800" kern="0" dirty="0">
                <a:solidFill>
                  <a:srgbClr val="294B73"/>
                </a:solidFill>
                <a:latin typeface="Arial Narrow" panose="020B0606020202030204" pitchFamily="34" charset="0"/>
              </a:rPr>
              <a:t>Definition</a:t>
            </a:r>
          </a:p>
          <a:p>
            <a:pPr marL="285750" indent="-285750" eaLnBrk="1" fontAlgn="auto" hangingPunct="1">
              <a:spcBef>
                <a:spcPts val="0"/>
              </a:spcBef>
              <a:spcAft>
                <a:spcPts val="0"/>
              </a:spcAft>
              <a:buClr>
                <a:srgbClr val="D04526"/>
              </a:buClr>
              <a:buFont typeface="Arial" panose="020B0604020202020204" pitchFamily="34" charset="0"/>
              <a:buChar char="•"/>
            </a:pPr>
            <a:r>
              <a:rPr lang="en-US" sz="1800" kern="0" dirty="0">
                <a:solidFill>
                  <a:srgbClr val="294B73"/>
                </a:solidFill>
                <a:latin typeface="Arial Narrow" panose="020B0606020202030204" pitchFamily="34" charset="0"/>
              </a:rPr>
              <a:t>Case studies</a:t>
            </a:r>
          </a:p>
          <a:p>
            <a:pPr marL="285750" indent="-285750" eaLnBrk="1" fontAlgn="auto" hangingPunct="1">
              <a:spcBef>
                <a:spcPts val="0"/>
              </a:spcBef>
              <a:spcAft>
                <a:spcPts val="0"/>
              </a:spcAft>
              <a:buClr>
                <a:srgbClr val="D04526"/>
              </a:buClr>
              <a:buFont typeface="Arial" panose="020B0604020202020204" pitchFamily="34" charset="0"/>
              <a:buChar char="•"/>
            </a:pPr>
            <a:r>
              <a:rPr lang="en-US" sz="1800" kern="0" dirty="0">
                <a:solidFill>
                  <a:srgbClr val="294B73"/>
                </a:solidFill>
                <a:latin typeface="Arial Narrow" panose="020B0606020202030204" pitchFamily="34" charset="0"/>
              </a:rPr>
              <a:t>List of lessons learned</a:t>
            </a:r>
            <a:endParaRPr lang="en-US" sz="1800" dirty="0">
              <a:solidFill>
                <a:srgbClr val="294B73"/>
              </a:solidFill>
              <a:latin typeface="Arial Narrow" panose="020B0606020202030204" pitchFamily="34" charset="0"/>
            </a:endParaRPr>
          </a:p>
        </p:txBody>
      </p:sp>
      <p:sp>
        <p:nvSpPr>
          <p:cNvPr id="9" name="TextBox 8"/>
          <p:cNvSpPr txBox="1"/>
          <p:nvPr/>
        </p:nvSpPr>
        <p:spPr>
          <a:xfrm>
            <a:off x="8715109" y="4332060"/>
            <a:ext cx="1051891" cy="369332"/>
          </a:xfrm>
          <a:prstGeom prst="rect">
            <a:avLst/>
          </a:prstGeom>
          <a:noFill/>
        </p:spPr>
        <p:txBody>
          <a:bodyPr wrap="none" rtlCol="0">
            <a:spAutoFit/>
          </a:bodyPr>
          <a:lstStyle/>
          <a:p>
            <a:pPr eaLnBrk="1" fontAlgn="auto" hangingPunct="1">
              <a:spcBef>
                <a:spcPts val="0"/>
              </a:spcBef>
              <a:spcAft>
                <a:spcPts val="0"/>
              </a:spcAft>
            </a:pPr>
            <a:r>
              <a:rPr lang="en-US" sz="1800" b="1" kern="0" dirty="0">
                <a:solidFill>
                  <a:srgbClr val="FF0000"/>
                </a:solidFill>
                <a:latin typeface="Arial Narrow" panose="020B0606020202030204" pitchFamily="34" charset="0"/>
              </a:rPr>
              <a:t>Outcome</a:t>
            </a:r>
            <a:r>
              <a:rPr lang="en-US" sz="1800" kern="0" spc="-50" dirty="0">
                <a:solidFill>
                  <a:srgbClr val="D04526"/>
                </a:solidFill>
                <a:latin typeface="Arial Narrow" panose="020B0606020202030204" pitchFamily="34" charset="0"/>
              </a:rPr>
              <a:t>:</a:t>
            </a:r>
            <a:endParaRPr lang="en-US" sz="1800" dirty="0">
              <a:solidFill>
                <a:srgbClr val="D04526"/>
              </a:solidFill>
              <a:latin typeface="Arial Narrow" panose="020B0606020202030204" pitchFamily="34" charset="0"/>
            </a:endParaRPr>
          </a:p>
        </p:txBody>
      </p:sp>
      <p:sp>
        <p:nvSpPr>
          <p:cNvPr id="12" name="TextBox 11"/>
          <p:cNvSpPr txBox="1"/>
          <p:nvPr/>
        </p:nvSpPr>
        <p:spPr>
          <a:xfrm>
            <a:off x="8681956" y="4882652"/>
            <a:ext cx="2895600" cy="1200329"/>
          </a:xfrm>
          <a:prstGeom prst="rect">
            <a:avLst/>
          </a:prstGeom>
          <a:noFill/>
        </p:spPr>
        <p:txBody>
          <a:bodyPr wrap="square" rtlCol="0">
            <a:spAutoFit/>
          </a:bodyPr>
          <a:lstStyle/>
          <a:p>
            <a:pPr marL="285750" indent="-285750" eaLnBrk="1" fontAlgn="auto" hangingPunct="1">
              <a:spcBef>
                <a:spcPts val="0"/>
              </a:spcBef>
              <a:spcAft>
                <a:spcPts val="0"/>
              </a:spcAft>
              <a:buClr>
                <a:srgbClr val="D04526"/>
              </a:buClr>
              <a:buFont typeface="Arial" panose="020B0604020202020204" pitchFamily="34" charset="0"/>
              <a:buChar char="•"/>
            </a:pPr>
            <a:r>
              <a:rPr lang="en-US" sz="1800" kern="0" dirty="0">
                <a:solidFill>
                  <a:srgbClr val="294B73"/>
                </a:solidFill>
                <a:latin typeface="Arial Narrow" panose="020B0606020202030204" pitchFamily="34" charset="0"/>
              </a:rPr>
              <a:t>Improved understanding of the range of successful bundling projects and programs</a:t>
            </a:r>
            <a:endParaRPr lang="en-US" sz="1800" dirty="0">
              <a:solidFill>
                <a:srgbClr val="294B73"/>
              </a:solidFill>
              <a:latin typeface="Arial Narrow" panose="020B0606020202030204" pitchFamily="34" charset="0"/>
            </a:endParaRPr>
          </a:p>
        </p:txBody>
      </p:sp>
    </p:spTree>
    <p:extLst>
      <p:ext uri="{BB962C8B-B14F-4D97-AF65-F5344CB8AC3E}">
        <p14:creationId xmlns:p14="http://schemas.microsoft.com/office/powerpoint/2010/main" val="924297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64D1E-E820-46C2-81BF-C00F179EB80C}"/>
              </a:ext>
            </a:extLst>
          </p:cNvPr>
          <p:cNvSpPr>
            <a:spLocks noGrp="1"/>
          </p:cNvSpPr>
          <p:nvPr>
            <p:ph type="title"/>
          </p:nvPr>
        </p:nvSpPr>
        <p:spPr/>
        <p:txBody>
          <a:bodyPr>
            <a:normAutofit/>
          </a:bodyPr>
          <a:lstStyle/>
          <a:p>
            <a:r>
              <a:rPr lang="en-US" dirty="0"/>
              <a:t>Potential Success Indicators</a:t>
            </a:r>
          </a:p>
        </p:txBody>
      </p:sp>
      <p:sp>
        <p:nvSpPr>
          <p:cNvPr id="6" name="Rectangle 5">
            <a:extLst>
              <a:ext uri="{FF2B5EF4-FFF2-40B4-BE49-F238E27FC236}">
                <a16:creationId xmlns:a16="http://schemas.microsoft.com/office/drawing/2014/main" id="{38C99E7F-6563-446E-BB21-612DD1F91E43}"/>
              </a:ext>
            </a:extLst>
          </p:cNvPr>
          <p:cNvSpPr/>
          <p:nvPr/>
        </p:nvSpPr>
        <p:spPr>
          <a:xfrm>
            <a:off x="609600" y="1494367"/>
            <a:ext cx="9525000" cy="3585597"/>
          </a:xfrm>
          <a:prstGeom prst="rect">
            <a:avLst/>
          </a:prstGeom>
        </p:spPr>
        <p:txBody>
          <a:bodyPr wrap="square">
            <a:spAutoFit/>
          </a:bodyPr>
          <a:lstStyle/>
          <a:p>
            <a:pPr marL="342900" marR="0" lvl="0" indent="-342900">
              <a:spcBef>
                <a:spcPts val="0"/>
              </a:spcBef>
              <a:spcAft>
                <a:spcPts val="600"/>
              </a:spcAft>
              <a:buClr>
                <a:schemeClr val="tx2"/>
              </a:buClr>
              <a:buFont typeface="Wingdings" panose="05000000000000000000" pitchFamily="2" charset="2"/>
              <a:buChar char="Ø"/>
            </a:pPr>
            <a:r>
              <a:rPr lang="en-US" dirty="0">
                <a:latin typeface="+mn-lt"/>
                <a:ea typeface="Times New Roman" panose="02020603050405020304" pitchFamily="18" charset="0"/>
              </a:rPr>
              <a:t>Achieving performance targets.</a:t>
            </a:r>
          </a:p>
          <a:p>
            <a:pPr marL="342900" marR="0" lvl="0" indent="-342900">
              <a:spcBef>
                <a:spcPts val="0"/>
              </a:spcBef>
              <a:spcAft>
                <a:spcPts val="600"/>
              </a:spcAft>
              <a:buClr>
                <a:schemeClr val="tx2"/>
              </a:buClr>
              <a:buFont typeface="Wingdings" panose="05000000000000000000" pitchFamily="2" charset="2"/>
              <a:buChar char="Ø"/>
            </a:pPr>
            <a:r>
              <a:rPr lang="en-US" dirty="0">
                <a:latin typeface="+mn-lt"/>
                <a:ea typeface="Times New Roman" panose="02020603050405020304" pitchFamily="18" charset="0"/>
              </a:rPr>
              <a:t>Completing preservation/preventive maintenance actions.</a:t>
            </a:r>
          </a:p>
          <a:p>
            <a:pPr marL="342900" marR="0" lvl="0" indent="-342900">
              <a:spcBef>
                <a:spcPts val="0"/>
              </a:spcBef>
              <a:spcAft>
                <a:spcPts val="600"/>
              </a:spcAft>
              <a:buClr>
                <a:schemeClr val="tx2"/>
              </a:buClr>
              <a:buFont typeface="Wingdings" panose="05000000000000000000" pitchFamily="2" charset="2"/>
              <a:buChar char="Ø"/>
            </a:pPr>
            <a:r>
              <a:rPr lang="en-US" dirty="0">
                <a:latin typeface="+mn-lt"/>
                <a:ea typeface="Times New Roman" panose="02020603050405020304" pitchFamily="18" charset="0"/>
              </a:rPr>
              <a:t>Rehabilitating assets.</a:t>
            </a:r>
          </a:p>
          <a:p>
            <a:pPr marL="342900" marR="0" lvl="0" indent="-342900">
              <a:spcBef>
                <a:spcPts val="0"/>
              </a:spcBef>
              <a:spcAft>
                <a:spcPts val="600"/>
              </a:spcAft>
              <a:buClr>
                <a:schemeClr val="tx2"/>
              </a:buClr>
              <a:buFont typeface="Wingdings" panose="05000000000000000000" pitchFamily="2" charset="2"/>
              <a:buChar char="Ø"/>
            </a:pPr>
            <a:r>
              <a:rPr lang="en-US" dirty="0">
                <a:latin typeface="+mn-lt"/>
                <a:ea typeface="Times New Roman" panose="02020603050405020304" pitchFamily="18" charset="0"/>
              </a:rPr>
              <a:t>Replacing assets.</a:t>
            </a:r>
          </a:p>
          <a:p>
            <a:pPr marL="342900" marR="0" lvl="0" indent="-342900">
              <a:spcBef>
                <a:spcPts val="0"/>
              </a:spcBef>
              <a:spcAft>
                <a:spcPts val="600"/>
              </a:spcAft>
              <a:buClr>
                <a:schemeClr val="tx2"/>
              </a:buClr>
              <a:buFont typeface="Wingdings" panose="05000000000000000000" pitchFamily="2" charset="2"/>
              <a:buChar char="Ø"/>
            </a:pPr>
            <a:r>
              <a:rPr lang="en-US" dirty="0">
                <a:latin typeface="+mn-lt"/>
                <a:ea typeface="Times New Roman" panose="02020603050405020304" pitchFamily="18" charset="0"/>
              </a:rPr>
              <a:t>Achieving economies of scale.</a:t>
            </a:r>
          </a:p>
          <a:p>
            <a:pPr marL="342900" marR="0" lvl="0" indent="-342900">
              <a:spcBef>
                <a:spcPts val="0"/>
              </a:spcBef>
              <a:spcAft>
                <a:spcPts val="600"/>
              </a:spcAft>
              <a:buClr>
                <a:schemeClr val="tx2"/>
              </a:buClr>
              <a:buFont typeface="Wingdings" panose="05000000000000000000" pitchFamily="2" charset="2"/>
              <a:buChar char="Ø"/>
            </a:pPr>
            <a:r>
              <a:rPr lang="en-US" dirty="0">
                <a:latin typeface="+mn-lt"/>
                <a:ea typeface="Times New Roman" panose="02020603050405020304" pitchFamily="18" charset="0"/>
              </a:rPr>
              <a:t>Reducing cost.</a:t>
            </a:r>
          </a:p>
          <a:p>
            <a:pPr marL="342900" marR="0" lvl="0" indent="-342900">
              <a:spcBef>
                <a:spcPts val="0"/>
              </a:spcBef>
              <a:spcAft>
                <a:spcPts val="600"/>
              </a:spcAft>
              <a:buClr>
                <a:schemeClr val="tx2"/>
              </a:buClr>
              <a:buFont typeface="Wingdings" panose="05000000000000000000" pitchFamily="2" charset="2"/>
              <a:buChar char="Ø"/>
            </a:pPr>
            <a:r>
              <a:rPr lang="en-US" dirty="0">
                <a:latin typeface="+mn-lt"/>
                <a:ea typeface="Times New Roman" panose="02020603050405020304" pitchFamily="18" charset="0"/>
              </a:rPr>
              <a:t>Accelerating project schedules.</a:t>
            </a:r>
          </a:p>
          <a:p>
            <a:pPr marL="342900" marR="0" lvl="0" indent="-342900">
              <a:spcBef>
                <a:spcPts val="0"/>
              </a:spcBef>
              <a:spcAft>
                <a:spcPts val="600"/>
              </a:spcAft>
              <a:buClr>
                <a:schemeClr val="tx2"/>
              </a:buClr>
              <a:buFont typeface="Wingdings" panose="05000000000000000000" pitchFamily="2" charset="2"/>
              <a:buChar char="Ø"/>
            </a:pPr>
            <a:r>
              <a:rPr lang="en-US" dirty="0">
                <a:latin typeface="+mn-lt"/>
                <a:ea typeface="Times New Roman" panose="02020603050405020304" pitchFamily="18" charset="0"/>
              </a:rPr>
              <a:t>Deploying innovation.</a:t>
            </a:r>
          </a:p>
        </p:txBody>
      </p:sp>
    </p:spTree>
    <p:extLst>
      <p:ext uri="{BB962C8B-B14F-4D97-AF65-F5344CB8AC3E}">
        <p14:creationId xmlns:p14="http://schemas.microsoft.com/office/powerpoint/2010/main" val="2957077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3DABD79-2F5E-47F7-AABA-F9194685B03D}"/>
              </a:ext>
            </a:extLst>
          </p:cNvPr>
          <p:cNvSpPr>
            <a:spLocks noGrp="1"/>
          </p:cNvSpPr>
          <p:nvPr>
            <p:ph type="title"/>
          </p:nvPr>
        </p:nvSpPr>
        <p:spPr/>
        <p:txBody>
          <a:bodyPr>
            <a:normAutofit/>
          </a:bodyPr>
          <a:lstStyle/>
          <a:p>
            <a:r>
              <a:rPr lang="en-US" dirty="0"/>
              <a:t>Goals and Objectives</a:t>
            </a:r>
          </a:p>
        </p:txBody>
      </p:sp>
      <p:sp>
        <p:nvSpPr>
          <p:cNvPr id="40" name="TextBox 39"/>
          <p:cNvSpPr txBox="1"/>
          <p:nvPr/>
        </p:nvSpPr>
        <p:spPr>
          <a:xfrm>
            <a:off x="1388626" y="2000231"/>
            <a:ext cx="6630341" cy="523220"/>
          </a:xfrm>
          <a:prstGeom prst="rect">
            <a:avLst/>
          </a:prstGeom>
          <a:noFill/>
        </p:spPr>
        <p:txBody>
          <a:bodyPr wrap="none" rtlCol="0">
            <a:spAutoFit/>
          </a:bodyPr>
          <a:lstStyle/>
          <a:p>
            <a:pPr eaLnBrk="1" fontAlgn="auto" hangingPunct="1">
              <a:spcBef>
                <a:spcPts val="0"/>
              </a:spcBef>
              <a:spcAft>
                <a:spcPts val="0"/>
              </a:spcAft>
            </a:pPr>
            <a:r>
              <a:rPr lang="en-US" sz="2800" b="1" kern="0" spc="-50" dirty="0">
                <a:solidFill>
                  <a:srgbClr val="FF0000"/>
                </a:solidFill>
                <a:latin typeface="Arial Narrow" panose="020B0606020202030204" pitchFamily="34" charset="0"/>
              </a:rPr>
              <a:t>Determine goals and objectives for the bundle </a:t>
            </a:r>
            <a:endParaRPr lang="en-US" sz="2800" b="1" dirty="0">
              <a:solidFill>
                <a:srgbClr val="FF0000"/>
              </a:solidFill>
              <a:latin typeface="Arial Narrow" panose="020B0606020202030204" pitchFamily="34" charset="0"/>
            </a:endParaRPr>
          </a:p>
        </p:txBody>
      </p:sp>
      <p:grpSp>
        <p:nvGrpSpPr>
          <p:cNvPr id="4" name="Group 3" descr="&quot;&quot;">
            <a:extLst>
              <a:ext uri="{FF2B5EF4-FFF2-40B4-BE49-F238E27FC236}">
                <a16:creationId xmlns:a16="http://schemas.microsoft.com/office/drawing/2014/main" id="{DC6D44C4-237B-4E28-AFAB-39A9296D3884}"/>
              </a:ext>
            </a:extLst>
          </p:cNvPr>
          <p:cNvGrpSpPr/>
          <p:nvPr/>
        </p:nvGrpSpPr>
        <p:grpSpPr>
          <a:xfrm>
            <a:off x="1022263" y="1521236"/>
            <a:ext cx="5697634" cy="4526245"/>
            <a:chOff x="1022263" y="1521236"/>
            <a:chExt cx="5697634" cy="4526245"/>
          </a:xfrm>
        </p:grpSpPr>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263" y="1521236"/>
              <a:ext cx="367758" cy="4519162"/>
            </a:xfrm>
            <a:prstGeom prst="rect">
              <a:avLst/>
            </a:prstGeom>
          </p:spPr>
        </p:pic>
        <p:sp>
          <p:nvSpPr>
            <p:cNvPr id="37" name="TextBox 36"/>
            <p:cNvSpPr txBox="1"/>
            <p:nvPr/>
          </p:nvSpPr>
          <p:spPr>
            <a:xfrm>
              <a:off x="1069153" y="1664653"/>
              <a:ext cx="261883" cy="334808"/>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1</a:t>
              </a:r>
            </a:p>
          </p:txBody>
        </p:sp>
        <p:sp>
          <p:nvSpPr>
            <p:cNvPr id="38" name="TextBox 37"/>
            <p:cNvSpPr txBox="1"/>
            <p:nvPr/>
          </p:nvSpPr>
          <p:spPr>
            <a:xfrm>
              <a:off x="1400060" y="1662780"/>
              <a:ext cx="2752677" cy="338554"/>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Define successful project bundling</a:t>
              </a:r>
              <a:endParaRPr lang="en-US" sz="1600" b="1" dirty="0">
                <a:solidFill>
                  <a:srgbClr val="294B73"/>
                </a:solidFill>
                <a:latin typeface="Arial Narrow" panose="020B0606020202030204" pitchFamily="34" charset="0"/>
              </a:endParaRPr>
            </a:p>
          </p:txBody>
        </p:sp>
        <p:sp>
          <p:nvSpPr>
            <p:cNvPr id="39" name="TextBox 38"/>
            <p:cNvSpPr txBox="1"/>
            <p:nvPr/>
          </p:nvSpPr>
          <p:spPr>
            <a:xfrm>
              <a:off x="1073601" y="2108479"/>
              <a:ext cx="261883" cy="334808"/>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2</a:t>
              </a:r>
            </a:p>
          </p:txBody>
        </p:sp>
        <p:sp>
          <p:nvSpPr>
            <p:cNvPr id="41" name="TextBox 40"/>
            <p:cNvSpPr txBox="1"/>
            <p:nvPr/>
          </p:nvSpPr>
          <p:spPr>
            <a:xfrm>
              <a:off x="1057388" y="2579198"/>
              <a:ext cx="261883" cy="334808"/>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3</a:t>
              </a:r>
            </a:p>
          </p:txBody>
        </p:sp>
        <p:sp>
          <p:nvSpPr>
            <p:cNvPr id="42" name="TextBox 41"/>
            <p:cNvSpPr txBox="1"/>
            <p:nvPr/>
          </p:nvSpPr>
          <p:spPr>
            <a:xfrm>
              <a:off x="1416062" y="2549143"/>
              <a:ext cx="3332964" cy="338554"/>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Identify funding or financing for the bundle</a:t>
              </a:r>
              <a:endParaRPr lang="en-US" sz="1600" b="1" dirty="0">
                <a:solidFill>
                  <a:srgbClr val="294B73"/>
                </a:solidFill>
                <a:latin typeface="Arial Narrow" panose="020B0606020202030204" pitchFamily="34" charset="0"/>
              </a:endParaRPr>
            </a:p>
          </p:txBody>
        </p:sp>
        <p:sp>
          <p:nvSpPr>
            <p:cNvPr id="43" name="TextBox 42"/>
            <p:cNvSpPr txBox="1"/>
            <p:nvPr/>
          </p:nvSpPr>
          <p:spPr>
            <a:xfrm>
              <a:off x="1069153" y="3019611"/>
              <a:ext cx="261883" cy="334808"/>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4</a:t>
              </a:r>
            </a:p>
          </p:txBody>
        </p:sp>
        <p:sp>
          <p:nvSpPr>
            <p:cNvPr id="44" name="TextBox 43"/>
            <p:cNvSpPr txBox="1"/>
            <p:nvPr/>
          </p:nvSpPr>
          <p:spPr>
            <a:xfrm>
              <a:off x="1388626" y="3002446"/>
              <a:ext cx="4990469" cy="338554"/>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Build a coalition and outreach to inform and train about bundling </a:t>
              </a:r>
              <a:endParaRPr lang="en-US" sz="1600" b="1" dirty="0">
                <a:solidFill>
                  <a:srgbClr val="294B73"/>
                </a:solidFill>
                <a:latin typeface="Arial Narrow" panose="020B0606020202030204" pitchFamily="34" charset="0"/>
              </a:endParaRPr>
            </a:p>
          </p:txBody>
        </p:sp>
        <p:sp>
          <p:nvSpPr>
            <p:cNvPr id="45" name="TextBox 44"/>
            <p:cNvSpPr txBox="1"/>
            <p:nvPr/>
          </p:nvSpPr>
          <p:spPr>
            <a:xfrm>
              <a:off x="1069153" y="3497810"/>
              <a:ext cx="261883" cy="334808"/>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5</a:t>
              </a:r>
            </a:p>
          </p:txBody>
        </p:sp>
        <p:sp>
          <p:nvSpPr>
            <p:cNvPr id="46" name="TextBox 45"/>
            <p:cNvSpPr txBox="1"/>
            <p:nvPr/>
          </p:nvSpPr>
          <p:spPr>
            <a:xfrm>
              <a:off x="1416062" y="3447493"/>
              <a:ext cx="3695242" cy="338554"/>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Perform risk assessment on proposed bundles </a:t>
              </a:r>
              <a:endParaRPr lang="en-US" sz="1600" b="1" dirty="0">
                <a:solidFill>
                  <a:srgbClr val="294B73"/>
                </a:solidFill>
                <a:latin typeface="Arial Narrow" panose="020B0606020202030204" pitchFamily="34" charset="0"/>
              </a:endParaRPr>
            </a:p>
          </p:txBody>
        </p:sp>
        <p:sp>
          <p:nvSpPr>
            <p:cNvPr id="47" name="TextBox 46"/>
            <p:cNvSpPr txBox="1"/>
            <p:nvPr/>
          </p:nvSpPr>
          <p:spPr>
            <a:xfrm>
              <a:off x="1059114" y="3949951"/>
              <a:ext cx="261883" cy="334808"/>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6</a:t>
              </a:r>
            </a:p>
          </p:txBody>
        </p:sp>
        <p:sp>
          <p:nvSpPr>
            <p:cNvPr id="48" name="TextBox 47"/>
            <p:cNvSpPr txBox="1"/>
            <p:nvPr/>
          </p:nvSpPr>
          <p:spPr>
            <a:xfrm>
              <a:off x="1403494" y="3883947"/>
              <a:ext cx="2117886" cy="338554"/>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Select projects for bundle </a:t>
              </a:r>
              <a:endParaRPr lang="en-US" sz="1600" b="1" dirty="0">
                <a:solidFill>
                  <a:srgbClr val="294B73"/>
                </a:solidFill>
                <a:latin typeface="Arial Narrow" panose="020B0606020202030204" pitchFamily="34" charset="0"/>
              </a:endParaRPr>
            </a:p>
          </p:txBody>
        </p:sp>
        <p:sp>
          <p:nvSpPr>
            <p:cNvPr id="49" name="TextBox 48"/>
            <p:cNvSpPr txBox="1"/>
            <p:nvPr/>
          </p:nvSpPr>
          <p:spPr>
            <a:xfrm>
              <a:off x="1069153" y="4369904"/>
              <a:ext cx="261883" cy="334808"/>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7</a:t>
              </a:r>
            </a:p>
          </p:txBody>
        </p:sp>
        <p:sp>
          <p:nvSpPr>
            <p:cNvPr id="50" name="TextBox 49"/>
            <p:cNvSpPr txBox="1"/>
            <p:nvPr/>
          </p:nvSpPr>
          <p:spPr>
            <a:xfrm>
              <a:off x="1400060" y="4320401"/>
              <a:ext cx="3629520" cy="338554"/>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Select delivery method for the bundle contract </a:t>
              </a:r>
              <a:endParaRPr lang="en-US" sz="1600" b="1" dirty="0">
                <a:solidFill>
                  <a:srgbClr val="294B73"/>
                </a:solidFill>
                <a:latin typeface="Arial Narrow" panose="020B0606020202030204" pitchFamily="34" charset="0"/>
              </a:endParaRPr>
            </a:p>
          </p:txBody>
        </p:sp>
        <p:sp>
          <p:nvSpPr>
            <p:cNvPr id="51" name="TextBox 50"/>
            <p:cNvSpPr txBox="1"/>
            <p:nvPr/>
          </p:nvSpPr>
          <p:spPr>
            <a:xfrm>
              <a:off x="1085154" y="4817909"/>
              <a:ext cx="261883" cy="334808"/>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8</a:t>
              </a:r>
            </a:p>
          </p:txBody>
        </p:sp>
        <p:sp>
          <p:nvSpPr>
            <p:cNvPr id="52" name="TextBox 51"/>
            <p:cNvSpPr txBox="1"/>
            <p:nvPr/>
          </p:nvSpPr>
          <p:spPr>
            <a:xfrm>
              <a:off x="1372655" y="4655929"/>
              <a:ext cx="5347242" cy="584775"/>
            </a:xfrm>
            <a:prstGeom prst="rect">
              <a:avLst/>
            </a:prstGeom>
            <a:noFill/>
          </p:spPr>
          <p:txBody>
            <a:bodyPr wrap="squar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Determine environmental review and preliminary design considerations for the proposed bundle </a:t>
              </a:r>
              <a:endParaRPr lang="en-US" sz="1600" b="1" dirty="0">
                <a:solidFill>
                  <a:srgbClr val="294B73"/>
                </a:solidFill>
                <a:latin typeface="Arial Narrow" panose="020B0606020202030204" pitchFamily="34" charset="0"/>
              </a:endParaRPr>
            </a:p>
          </p:txBody>
        </p:sp>
        <p:sp>
          <p:nvSpPr>
            <p:cNvPr id="53" name="TextBox 52"/>
            <p:cNvSpPr txBox="1"/>
            <p:nvPr/>
          </p:nvSpPr>
          <p:spPr>
            <a:xfrm>
              <a:off x="1085154" y="5315159"/>
              <a:ext cx="261883" cy="334808"/>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9</a:t>
              </a:r>
            </a:p>
          </p:txBody>
        </p:sp>
        <p:sp>
          <p:nvSpPr>
            <p:cNvPr id="54" name="TextBox 53"/>
            <p:cNvSpPr txBox="1"/>
            <p:nvPr/>
          </p:nvSpPr>
          <p:spPr>
            <a:xfrm>
              <a:off x="1436997" y="5332227"/>
              <a:ext cx="2127505" cy="338554"/>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Bundle and let contract(s) </a:t>
              </a:r>
              <a:endParaRPr lang="en-US" sz="1600" b="1" dirty="0">
                <a:solidFill>
                  <a:srgbClr val="294B73"/>
                </a:solidFill>
                <a:latin typeface="Arial Narrow" panose="020B0606020202030204" pitchFamily="34" charset="0"/>
              </a:endParaRPr>
            </a:p>
          </p:txBody>
        </p:sp>
        <p:sp>
          <p:nvSpPr>
            <p:cNvPr id="55" name="TextBox 54"/>
            <p:cNvSpPr txBox="1"/>
            <p:nvPr/>
          </p:nvSpPr>
          <p:spPr>
            <a:xfrm>
              <a:off x="1023075" y="5710968"/>
              <a:ext cx="349580" cy="334808"/>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10</a:t>
              </a:r>
            </a:p>
          </p:txBody>
        </p:sp>
        <p:sp>
          <p:nvSpPr>
            <p:cNvPr id="56" name="TextBox 55"/>
            <p:cNvSpPr txBox="1"/>
            <p:nvPr/>
          </p:nvSpPr>
          <p:spPr>
            <a:xfrm>
              <a:off x="1400060" y="5708927"/>
              <a:ext cx="4062331" cy="338554"/>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Conduct quality assurance, close-out and celebrate! </a:t>
              </a:r>
              <a:endParaRPr lang="en-US" sz="1600" b="1" dirty="0">
                <a:solidFill>
                  <a:srgbClr val="294B73"/>
                </a:solidFill>
                <a:latin typeface="Arial Narrow" panose="020B0606020202030204" pitchFamily="34" charset="0"/>
              </a:endParaRPr>
            </a:p>
          </p:txBody>
        </p:sp>
      </p:grpSp>
      <p:cxnSp>
        <p:nvCxnSpPr>
          <p:cNvPr id="7" name="Straight Connector 6" descr="&quot;&quot;"/>
          <p:cNvCxnSpPr/>
          <p:nvPr/>
        </p:nvCxnSpPr>
        <p:spPr>
          <a:xfrm>
            <a:off x="7772400" y="1631249"/>
            <a:ext cx="0" cy="457200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579138" y="1479511"/>
            <a:ext cx="1085554" cy="369332"/>
          </a:xfrm>
          <a:prstGeom prst="rect">
            <a:avLst/>
          </a:prstGeom>
          <a:noFill/>
        </p:spPr>
        <p:txBody>
          <a:bodyPr wrap="none" rtlCol="0">
            <a:spAutoFit/>
          </a:bodyPr>
          <a:lstStyle/>
          <a:p>
            <a:pPr eaLnBrk="1" fontAlgn="auto" hangingPunct="1">
              <a:spcBef>
                <a:spcPts val="0"/>
              </a:spcBef>
              <a:spcAft>
                <a:spcPts val="0"/>
              </a:spcAft>
            </a:pPr>
            <a:r>
              <a:rPr lang="en-US" sz="1800" b="1" kern="0" dirty="0">
                <a:solidFill>
                  <a:srgbClr val="FF0000"/>
                </a:solidFill>
                <a:latin typeface="Arial Narrow" panose="020B0606020202030204" pitchFamily="34" charset="0"/>
              </a:rPr>
              <a:t>Objective</a:t>
            </a:r>
            <a:r>
              <a:rPr lang="en-US" sz="1800" kern="0" spc="-50" dirty="0">
                <a:solidFill>
                  <a:srgbClr val="D04526"/>
                </a:solidFill>
                <a:latin typeface="Arial Narrow" panose="020B0606020202030204" pitchFamily="34" charset="0"/>
              </a:rPr>
              <a:t>:</a:t>
            </a:r>
            <a:endParaRPr lang="en-US" sz="1800" dirty="0">
              <a:solidFill>
                <a:srgbClr val="D04526"/>
              </a:solidFill>
              <a:latin typeface="Arial Narrow" panose="020B0606020202030204" pitchFamily="34" charset="0"/>
            </a:endParaRPr>
          </a:p>
        </p:txBody>
      </p:sp>
      <p:sp>
        <p:nvSpPr>
          <p:cNvPr id="8" name="TextBox 7"/>
          <p:cNvSpPr txBox="1"/>
          <p:nvPr/>
        </p:nvSpPr>
        <p:spPr>
          <a:xfrm>
            <a:off x="8626219" y="1945400"/>
            <a:ext cx="2836665" cy="923330"/>
          </a:xfrm>
          <a:prstGeom prst="rect">
            <a:avLst/>
          </a:prstGeom>
          <a:noFill/>
        </p:spPr>
        <p:txBody>
          <a:bodyPr wrap="square" rtlCol="0">
            <a:spAutoFit/>
          </a:bodyPr>
          <a:lstStyle/>
          <a:p>
            <a:pPr marL="285750" indent="-285750" eaLnBrk="1" fontAlgn="auto" hangingPunct="1">
              <a:spcBef>
                <a:spcPts val="0"/>
              </a:spcBef>
              <a:spcAft>
                <a:spcPts val="0"/>
              </a:spcAft>
              <a:buClr>
                <a:srgbClr val="D04526"/>
              </a:buClr>
              <a:buFont typeface="Arial" panose="020B0604020202020204" pitchFamily="34" charset="0"/>
              <a:buChar char="•"/>
            </a:pPr>
            <a:r>
              <a:rPr lang="en-US" sz="1800" kern="0" dirty="0">
                <a:solidFill>
                  <a:srgbClr val="294B73"/>
                </a:solidFill>
                <a:latin typeface="Arial Narrow" panose="020B0606020202030204" pitchFamily="34" charset="0"/>
              </a:rPr>
              <a:t>To establish goals and objectives for a bundling project or program</a:t>
            </a:r>
            <a:endParaRPr lang="en-US" sz="1800" dirty="0">
              <a:solidFill>
                <a:srgbClr val="294B73"/>
              </a:solidFill>
              <a:latin typeface="Arial Narrow" panose="020B0606020202030204" pitchFamily="34" charset="0"/>
            </a:endParaRPr>
          </a:p>
        </p:txBody>
      </p:sp>
      <p:sp>
        <p:nvSpPr>
          <p:cNvPr id="9" name="TextBox 8"/>
          <p:cNvSpPr txBox="1"/>
          <p:nvPr/>
        </p:nvSpPr>
        <p:spPr>
          <a:xfrm>
            <a:off x="8606908" y="3091537"/>
            <a:ext cx="736099" cy="369332"/>
          </a:xfrm>
          <a:prstGeom prst="rect">
            <a:avLst/>
          </a:prstGeom>
          <a:noFill/>
        </p:spPr>
        <p:txBody>
          <a:bodyPr wrap="none" rtlCol="0">
            <a:spAutoFit/>
          </a:bodyPr>
          <a:lstStyle/>
          <a:p>
            <a:pPr eaLnBrk="1" fontAlgn="auto" hangingPunct="1">
              <a:spcBef>
                <a:spcPts val="0"/>
              </a:spcBef>
              <a:spcAft>
                <a:spcPts val="0"/>
              </a:spcAft>
            </a:pPr>
            <a:r>
              <a:rPr lang="en-US" sz="1800" b="1" kern="0" dirty="0">
                <a:solidFill>
                  <a:srgbClr val="FF0000"/>
                </a:solidFill>
                <a:latin typeface="Arial Narrow" panose="020B0606020202030204" pitchFamily="34" charset="0"/>
              </a:rPr>
              <a:t>Tools</a:t>
            </a:r>
            <a:r>
              <a:rPr lang="en-US" sz="1800" kern="0" spc="-50" dirty="0">
                <a:solidFill>
                  <a:srgbClr val="D04526"/>
                </a:solidFill>
                <a:latin typeface="Arial Narrow" panose="020B0606020202030204" pitchFamily="34" charset="0"/>
              </a:rPr>
              <a:t>:</a:t>
            </a:r>
            <a:endParaRPr lang="en-US" sz="1800" dirty="0">
              <a:solidFill>
                <a:srgbClr val="D04526"/>
              </a:solidFill>
              <a:latin typeface="Arial Narrow" panose="020B0606020202030204" pitchFamily="34" charset="0"/>
            </a:endParaRPr>
          </a:p>
        </p:txBody>
      </p:sp>
      <p:sp>
        <p:nvSpPr>
          <p:cNvPr id="10" name="TextBox 9"/>
          <p:cNvSpPr txBox="1"/>
          <p:nvPr/>
        </p:nvSpPr>
        <p:spPr>
          <a:xfrm>
            <a:off x="8606908" y="3517332"/>
            <a:ext cx="3124200" cy="1200329"/>
          </a:xfrm>
          <a:prstGeom prst="rect">
            <a:avLst/>
          </a:prstGeom>
          <a:noFill/>
        </p:spPr>
        <p:txBody>
          <a:bodyPr wrap="square" rtlCol="0">
            <a:spAutoFit/>
          </a:bodyPr>
          <a:lstStyle/>
          <a:p>
            <a:pPr marL="285750" indent="-285750" eaLnBrk="1" fontAlgn="auto" hangingPunct="1">
              <a:spcBef>
                <a:spcPts val="0"/>
              </a:spcBef>
              <a:spcAft>
                <a:spcPts val="0"/>
              </a:spcAft>
              <a:buClr>
                <a:srgbClr val="D04526"/>
              </a:buClr>
              <a:buFont typeface="Arial" panose="020B0604020202020204" pitchFamily="34" charset="0"/>
              <a:buChar char="•"/>
            </a:pPr>
            <a:r>
              <a:rPr lang="en-US" sz="1800" kern="0" dirty="0">
                <a:solidFill>
                  <a:srgbClr val="294B73"/>
                </a:solidFill>
                <a:latin typeface="Arial Narrow" panose="020B0606020202030204" pitchFamily="34" charset="0"/>
              </a:rPr>
              <a:t>Case studies</a:t>
            </a:r>
          </a:p>
          <a:p>
            <a:pPr marL="285750" indent="-285750" eaLnBrk="1" fontAlgn="auto" hangingPunct="1">
              <a:spcBef>
                <a:spcPts val="0"/>
              </a:spcBef>
              <a:spcAft>
                <a:spcPts val="0"/>
              </a:spcAft>
              <a:buClr>
                <a:srgbClr val="D04526"/>
              </a:buClr>
              <a:buFont typeface="Arial" panose="020B0604020202020204" pitchFamily="34" charset="0"/>
              <a:buChar char="•"/>
            </a:pPr>
            <a:r>
              <a:rPr lang="en-US" sz="1800" kern="0" dirty="0">
                <a:solidFill>
                  <a:srgbClr val="294B73"/>
                </a:solidFill>
                <a:latin typeface="Arial Narrow" panose="020B0606020202030204" pitchFamily="34" charset="0"/>
              </a:rPr>
              <a:t>List of common goals, benefits, and objectives</a:t>
            </a:r>
          </a:p>
          <a:p>
            <a:pPr marL="285750" indent="-285750" eaLnBrk="1" fontAlgn="auto" hangingPunct="1">
              <a:spcBef>
                <a:spcPts val="0"/>
              </a:spcBef>
              <a:spcAft>
                <a:spcPts val="0"/>
              </a:spcAft>
              <a:buClr>
                <a:srgbClr val="D04526"/>
              </a:buClr>
              <a:buFont typeface="Arial" panose="020B0604020202020204" pitchFamily="34" charset="0"/>
              <a:buChar char="•"/>
            </a:pPr>
            <a:r>
              <a:rPr lang="en-US" sz="1800" kern="0" dirty="0">
                <a:solidFill>
                  <a:srgbClr val="294B73"/>
                </a:solidFill>
                <a:latin typeface="Arial Narrow" panose="020B0606020202030204" pitchFamily="34" charset="0"/>
              </a:rPr>
              <a:t>Work types</a:t>
            </a:r>
            <a:endParaRPr lang="en-US" sz="1800" dirty="0">
              <a:solidFill>
                <a:srgbClr val="294B73"/>
              </a:solidFill>
              <a:latin typeface="Arial Narrow" panose="020B0606020202030204" pitchFamily="34" charset="0"/>
            </a:endParaRPr>
          </a:p>
        </p:txBody>
      </p:sp>
      <p:sp>
        <p:nvSpPr>
          <p:cNvPr id="11" name="TextBox 10"/>
          <p:cNvSpPr txBox="1"/>
          <p:nvPr/>
        </p:nvSpPr>
        <p:spPr>
          <a:xfrm>
            <a:off x="8517519" y="4940932"/>
            <a:ext cx="1051891" cy="369332"/>
          </a:xfrm>
          <a:prstGeom prst="rect">
            <a:avLst/>
          </a:prstGeom>
          <a:noFill/>
        </p:spPr>
        <p:txBody>
          <a:bodyPr wrap="none" rtlCol="0">
            <a:spAutoFit/>
          </a:bodyPr>
          <a:lstStyle/>
          <a:p>
            <a:pPr eaLnBrk="1" fontAlgn="auto" hangingPunct="1">
              <a:spcBef>
                <a:spcPts val="0"/>
              </a:spcBef>
              <a:spcAft>
                <a:spcPts val="0"/>
              </a:spcAft>
            </a:pPr>
            <a:r>
              <a:rPr lang="en-US" sz="1800" b="1" kern="0" dirty="0">
                <a:solidFill>
                  <a:srgbClr val="FF0000"/>
                </a:solidFill>
                <a:latin typeface="Arial Narrow" panose="020B0606020202030204" pitchFamily="34" charset="0"/>
              </a:rPr>
              <a:t>Outcome</a:t>
            </a:r>
            <a:r>
              <a:rPr lang="en-US" sz="1800" kern="0" spc="-50" dirty="0">
                <a:solidFill>
                  <a:srgbClr val="D04526"/>
                </a:solidFill>
                <a:latin typeface="Arial Narrow" panose="020B0606020202030204" pitchFamily="34" charset="0"/>
              </a:rPr>
              <a:t>:</a:t>
            </a:r>
            <a:endParaRPr lang="en-US" sz="1800" dirty="0">
              <a:solidFill>
                <a:srgbClr val="D04526"/>
              </a:solidFill>
              <a:latin typeface="Arial Narrow" panose="020B0606020202030204" pitchFamily="34" charset="0"/>
            </a:endParaRPr>
          </a:p>
        </p:txBody>
      </p:sp>
      <p:sp>
        <p:nvSpPr>
          <p:cNvPr id="12" name="TextBox 11"/>
          <p:cNvSpPr txBox="1"/>
          <p:nvPr/>
        </p:nvSpPr>
        <p:spPr>
          <a:xfrm>
            <a:off x="8606908" y="5401150"/>
            <a:ext cx="2895600" cy="646331"/>
          </a:xfrm>
          <a:prstGeom prst="rect">
            <a:avLst/>
          </a:prstGeom>
          <a:noFill/>
        </p:spPr>
        <p:txBody>
          <a:bodyPr wrap="square" rtlCol="0">
            <a:spAutoFit/>
          </a:bodyPr>
          <a:lstStyle/>
          <a:p>
            <a:pPr marL="285750" indent="-285750" eaLnBrk="1" fontAlgn="auto" hangingPunct="1">
              <a:spcBef>
                <a:spcPts val="0"/>
              </a:spcBef>
              <a:spcAft>
                <a:spcPts val="0"/>
              </a:spcAft>
              <a:buClr>
                <a:srgbClr val="D04526"/>
              </a:buClr>
              <a:buFont typeface="Arial" panose="020B0604020202020204" pitchFamily="34" charset="0"/>
              <a:buChar char="•"/>
            </a:pPr>
            <a:r>
              <a:rPr lang="en-US" sz="1800" kern="0" dirty="0">
                <a:solidFill>
                  <a:srgbClr val="294B73"/>
                </a:solidFill>
                <a:latin typeface="Arial Narrow" panose="020B0606020202030204" pitchFamily="34" charset="0"/>
              </a:rPr>
              <a:t>Documented project goals and objectives</a:t>
            </a:r>
            <a:endParaRPr lang="en-US" sz="1800" dirty="0">
              <a:solidFill>
                <a:srgbClr val="294B73"/>
              </a:solidFill>
              <a:latin typeface="Arial Narrow" panose="020B0606020202030204" pitchFamily="34" charset="0"/>
            </a:endParaRPr>
          </a:p>
        </p:txBody>
      </p:sp>
    </p:spTree>
    <p:extLst>
      <p:ext uri="{BB962C8B-B14F-4D97-AF65-F5344CB8AC3E}">
        <p14:creationId xmlns:p14="http://schemas.microsoft.com/office/powerpoint/2010/main" val="2856714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Goals and Objectives </a:t>
            </a:r>
            <a:r>
              <a:rPr lang="en-US" sz="3200" dirty="0"/>
              <a:t>(1 of 2)</a:t>
            </a:r>
          </a:p>
        </p:txBody>
      </p:sp>
      <p:sp>
        <p:nvSpPr>
          <p:cNvPr id="3" name="Rectangle 2">
            <a:extLst>
              <a:ext uri="{FF2B5EF4-FFF2-40B4-BE49-F238E27FC236}">
                <a16:creationId xmlns:a16="http://schemas.microsoft.com/office/drawing/2014/main" id="{E1F750ED-1F88-4592-B218-EC9EA6005686}"/>
              </a:ext>
            </a:extLst>
          </p:cNvPr>
          <p:cNvSpPr/>
          <p:nvPr/>
        </p:nvSpPr>
        <p:spPr>
          <a:xfrm>
            <a:off x="685800" y="1418167"/>
            <a:ext cx="11201400" cy="4401205"/>
          </a:xfrm>
          <a:prstGeom prst="rect">
            <a:avLst/>
          </a:prstGeom>
        </p:spPr>
        <p:txBody>
          <a:bodyPr wrap="square">
            <a:spAutoFit/>
          </a:bodyPr>
          <a:lstStyle/>
          <a:p>
            <a:pPr marL="342900" marR="0" lvl="0" indent="-342900">
              <a:spcBef>
                <a:spcPts val="0"/>
              </a:spcBef>
              <a:spcAft>
                <a:spcPts val="600"/>
              </a:spcAft>
              <a:buClr>
                <a:schemeClr val="tx2"/>
              </a:buClr>
              <a:buFont typeface="Wingdings" panose="05000000000000000000" pitchFamily="2" charset="2"/>
              <a:buChar char="Ø"/>
            </a:pPr>
            <a:r>
              <a:rPr lang="en-US" dirty="0">
                <a:latin typeface="+mj-lt"/>
                <a:ea typeface="Times New Roman" panose="02020603050405020304" pitchFamily="18" charset="0"/>
              </a:rPr>
              <a:t>Achieve national goals and performance management measures.</a:t>
            </a:r>
          </a:p>
          <a:p>
            <a:pPr marL="342900" marR="0" lvl="0" indent="-342900">
              <a:spcBef>
                <a:spcPts val="0"/>
              </a:spcBef>
              <a:spcAft>
                <a:spcPts val="600"/>
              </a:spcAft>
              <a:buClr>
                <a:schemeClr val="tx2"/>
              </a:buClr>
              <a:buFont typeface="Wingdings" panose="05000000000000000000" pitchFamily="2" charset="2"/>
              <a:buChar char="Ø"/>
            </a:pPr>
            <a:r>
              <a:rPr lang="en-US" dirty="0">
                <a:latin typeface="+mj-lt"/>
                <a:ea typeface="Times New Roman" panose="02020603050405020304" pitchFamily="18" charset="0"/>
              </a:rPr>
              <a:t>Address transportation asset management plan objectives.</a:t>
            </a:r>
          </a:p>
          <a:p>
            <a:pPr marL="342900" marR="0" lvl="0" indent="-342900">
              <a:spcBef>
                <a:spcPts val="0"/>
              </a:spcBef>
              <a:spcAft>
                <a:spcPts val="600"/>
              </a:spcAft>
              <a:buClr>
                <a:schemeClr val="tx2"/>
              </a:buClr>
              <a:buFont typeface="Wingdings" panose="05000000000000000000" pitchFamily="2" charset="2"/>
              <a:buChar char="Ø"/>
            </a:pPr>
            <a:r>
              <a:rPr lang="en-US" dirty="0">
                <a:latin typeface="+mj-lt"/>
                <a:ea typeface="Times New Roman" panose="02020603050405020304" pitchFamily="18" charset="0"/>
              </a:rPr>
              <a:t>Save time—accelerate work that would not advance as rapidly with traditional methods.</a:t>
            </a:r>
          </a:p>
          <a:p>
            <a:pPr marL="342900" marR="0" lvl="0" indent="-342900">
              <a:spcBef>
                <a:spcPts val="0"/>
              </a:spcBef>
              <a:spcAft>
                <a:spcPts val="600"/>
              </a:spcAft>
              <a:buClr>
                <a:schemeClr val="tx2"/>
              </a:buClr>
              <a:buFont typeface="Wingdings" panose="05000000000000000000" pitchFamily="2" charset="2"/>
              <a:buChar char="Ø"/>
            </a:pPr>
            <a:r>
              <a:rPr lang="en-US" dirty="0">
                <a:latin typeface="+mj-lt"/>
                <a:ea typeface="Times New Roman" panose="02020603050405020304" pitchFamily="18" charset="0"/>
              </a:rPr>
              <a:t>Save design costs.</a:t>
            </a:r>
          </a:p>
          <a:p>
            <a:pPr marL="342900" marR="0" lvl="0" indent="-342900">
              <a:spcBef>
                <a:spcPts val="0"/>
              </a:spcBef>
              <a:spcAft>
                <a:spcPts val="600"/>
              </a:spcAft>
              <a:buClr>
                <a:schemeClr val="tx2"/>
              </a:buClr>
              <a:buFont typeface="Wingdings" panose="05000000000000000000" pitchFamily="2" charset="2"/>
              <a:buChar char="Ø"/>
            </a:pPr>
            <a:r>
              <a:rPr lang="en-US" dirty="0">
                <a:latin typeface="+mj-lt"/>
                <a:ea typeface="Times New Roman" panose="02020603050405020304" pitchFamily="18" charset="0"/>
              </a:rPr>
              <a:t>Save construction costs. </a:t>
            </a:r>
          </a:p>
          <a:p>
            <a:pPr marL="342900" marR="0" lvl="0" indent="-342900">
              <a:spcBef>
                <a:spcPts val="0"/>
              </a:spcBef>
              <a:spcAft>
                <a:spcPts val="600"/>
              </a:spcAft>
              <a:buClr>
                <a:schemeClr val="tx2"/>
              </a:buClr>
              <a:buFont typeface="Wingdings" panose="05000000000000000000" pitchFamily="2" charset="2"/>
              <a:buChar char="Ø"/>
            </a:pPr>
            <a:r>
              <a:rPr lang="en-US" dirty="0">
                <a:latin typeface="+mj-lt"/>
                <a:ea typeface="Times New Roman" panose="02020603050405020304" pitchFamily="18" charset="0"/>
              </a:rPr>
              <a:t>Take advantage of economies of scale—improve production.</a:t>
            </a:r>
          </a:p>
          <a:p>
            <a:pPr marL="342900" marR="0" lvl="0" indent="-342900">
              <a:spcBef>
                <a:spcPts val="0"/>
              </a:spcBef>
              <a:spcAft>
                <a:spcPts val="600"/>
              </a:spcAft>
              <a:buClr>
                <a:schemeClr val="tx2"/>
              </a:buClr>
              <a:buFont typeface="Wingdings" panose="05000000000000000000" pitchFamily="2" charset="2"/>
              <a:buChar char="Ø"/>
            </a:pPr>
            <a:r>
              <a:rPr lang="en-US" dirty="0">
                <a:latin typeface="+mj-lt"/>
                <a:ea typeface="Times New Roman" panose="02020603050405020304" pitchFamily="18" charset="0"/>
              </a:rPr>
              <a:t>Maximize use of available funding.</a:t>
            </a:r>
          </a:p>
          <a:p>
            <a:pPr marL="342900" marR="0" lvl="0" indent="-342900">
              <a:spcBef>
                <a:spcPts val="0"/>
              </a:spcBef>
              <a:spcAft>
                <a:spcPts val="600"/>
              </a:spcAft>
              <a:buClr>
                <a:schemeClr val="tx2"/>
              </a:buClr>
              <a:buFont typeface="Wingdings" panose="05000000000000000000" pitchFamily="2" charset="2"/>
              <a:buChar char="Ø"/>
            </a:pPr>
            <a:r>
              <a:rPr lang="en-US" dirty="0">
                <a:latin typeface="+mj-lt"/>
                <a:ea typeface="Times New Roman" panose="02020603050405020304" pitchFamily="18" charset="0"/>
              </a:rPr>
              <a:t>Take advantage of financing.</a:t>
            </a:r>
          </a:p>
          <a:p>
            <a:pPr marL="342900" marR="0" lvl="0" indent="-342900">
              <a:spcBef>
                <a:spcPts val="0"/>
              </a:spcBef>
              <a:spcAft>
                <a:spcPts val="600"/>
              </a:spcAft>
              <a:buClr>
                <a:schemeClr val="tx2"/>
              </a:buClr>
              <a:buFont typeface="Wingdings" panose="05000000000000000000" pitchFamily="2" charset="2"/>
              <a:buChar char="Ø"/>
            </a:pPr>
            <a:r>
              <a:rPr lang="en-US" dirty="0">
                <a:latin typeface="+mj-lt"/>
                <a:ea typeface="Times New Roman" panose="02020603050405020304" pitchFamily="18" charset="0"/>
              </a:rPr>
              <a:t>Deploy innovation.</a:t>
            </a:r>
          </a:p>
        </p:txBody>
      </p:sp>
    </p:spTree>
    <p:extLst>
      <p:ext uri="{BB962C8B-B14F-4D97-AF65-F5344CB8AC3E}">
        <p14:creationId xmlns:p14="http://schemas.microsoft.com/office/powerpoint/2010/main" val="4004516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Potential Goals and Objectives </a:t>
            </a:r>
            <a:r>
              <a:rPr lang="en-US" sz="3200" dirty="0"/>
              <a:t>(2 of 2)</a:t>
            </a:r>
            <a:endParaRPr lang="en-US" dirty="0"/>
          </a:p>
        </p:txBody>
      </p:sp>
      <p:sp>
        <p:nvSpPr>
          <p:cNvPr id="3" name="Rectangle 2">
            <a:extLst>
              <a:ext uri="{FF2B5EF4-FFF2-40B4-BE49-F238E27FC236}">
                <a16:creationId xmlns:a16="http://schemas.microsoft.com/office/drawing/2014/main" id="{E1F750ED-1F88-4592-B218-EC9EA6005686}"/>
              </a:ext>
            </a:extLst>
          </p:cNvPr>
          <p:cNvSpPr/>
          <p:nvPr/>
        </p:nvSpPr>
        <p:spPr>
          <a:xfrm>
            <a:off x="685800" y="1295400"/>
            <a:ext cx="11201400" cy="5370701"/>
          </a:xfrm>
          <a:prstGeom prst="rect">
            <a:avLst/>
          </a:prstGeom>
        </p:spPr>
        <p:txBody>
          <a:bodyPr wrap="square">
            <a:spAutoFit/>
          </a:bodyPr>
          <a:lstStyle/>
          <a:p>
            <a:pPr marL="342900" marR="0" lvl="0" indent="-342900">
              <a:spcBef>
                <a:spcPts val="0"/>
              </a:spcBef>
              <a:spcAft>
                <a:spcPts val="600"/>
              </a:spcAft>
              <a:buClr>
                <a:schemeClr val="tx2"/>
              </a:buClr>
              <a:buFont typeface="Wingdings" panose="05000000000000000000" pitchFamily="2" charset="2"/>
              <a:buChar char="Ø"/>
            </a:pPr>
            <a:r>
              <a:rPr lang="en-US" dirty="0">
                <a:latin typeface="+mj-lt"/>
                <a:ea typeface="Times New Roman" panose="02020603050405020304" pitchFamily="18" charset="0"/>
              </a:rPr>
              <a:t>Expedite project delivery—achieve public improvements sooner.</a:t>
            </a:r>
          </a:p>
          <a:p>
            <a:pPr marL="342900" marR="0" lvl="0" indent="-342900">
              <a:spcBef>
                <a:spcPts val="0"/>
              </a:spcBef>
              <a:spcAft>
                <a:spcPts val="600"/>
              </a:spcAft>
              <a:buClr>
                <a:schemeClr val="tx2"/>
              </a:buClr>
              <a:buFont typeface="Wingdings" panose="05000000000000000000" pitchFamily="2" charset="2"/>
              <a:buChar char="Ø"/>
            </a:pPr>
            <a:r>
              <a:rPr lang="en-US" dirty="0">
                <a:latin typeface="+mj-lt"/>
                <a:ea typeface="Times New Roman" panose="02020603050405020304" pitchFamily="18" charset="0"/>
              </a:rPr>
              <a:t>Utilize ACMs. </a:t>
            </a:r>
          </a:p>
          <a:p>
            <a:pPr marL="342900" marR="0" lvl="0" indent="-342900">
              <a:spcBef>
                <a:spcPts val="0"/>
              </a:spcBef>
              <a:spcAft>
                <a:spcPts val="600"/>
              </a:spcAft>
              <a:buClr>
                <a:schemeClr val="tx2"/>
              </a:buClr>
              <a:buFont typeface="Wingdings" panose="05000000000000000000" pitchFamily="2" charset="2"/>
              <a:buChar char="Ø"/>
            </a:pPr>
            <a:r>
              <a:rPr lang="en-US" dirty="0">
                <a:latin typeface="+mj-lt"/>
                <a:ea typeface="Times New Roman" panose="02020603050405020304" pitchFamily="18" charset="0"/>
              </a:rPr>
              <a:t>Coordinate construction staging—reduce public disruption.</a:t>
            </a:r>
          </a:p>
          <a:p>
            <a:pPr marL="342900" marR="0" lvl="0" indent="-342900">
              <a:spcBef>
                <a:spcPts val="0"/>
              </a:spcBef>
              <a:spcAft>
                <a:spcPts val="600"/>
              </a:spcAft>
              <a:buClr>
                <a:schemeClr val="tx2"/>
              </a:buClr>
              <a:buFont typeface="Wingdings" panose="05000000000000000000" pitchFamily="2" charset="2"/>
              <a:buChar char="Ø"/>
            </a:pPr>
            <a:r>
              <a:rPr lang="en-US" dirty="0">
                <a:latin typeface="+mj-lt"/>
                <a:ea typeface="Times New Roman" panose="02020603050405020304" pitchFamily="18" charset="0"/>
              </a:rPr>
              <a:t>Start construction of multiple bridges simultaneously.</a:t>
            </a:r>
          </a:p>
          <a:p>
            <a:pPr marL="457200" marR="0" lvl="0" indent="-457200">
              <a:spcBef>
                <a:spcPts val="0"/>
              </a:spcBef>
              <a:spcAft>
                <a:spcPts val="600"/>
              </a:spcAft>
              <a:buClr>
                <a:schemeClr val="tx2"/>
              </a:buClr>
              <a:buFont typeface="Wingdings" panose="05000000000000000000" pitchFamily="2" charset="2"/>
              <a:buChar char="Ø"/>
            </a:pPr>
            <a:r>
              <a:rPr lang="en-US" dirty="0">
                <a:latin typeface="+mj-lt"/>
                <a:ea typeface="Times New Roman" panose="02020603050405020304" pitchFamily="18" charset="0"/>
              </a:rPr>
              <a:t>Maintain and improve bridge condition.</a:t>
            </a:r>
          </a:p>
          <a:p>
            <a:pPr marL="342900" marR="0" lvl="0" indent="-342900">
              <a:spcBef>
                <a:spcPts val="0"/>
              </a:spcBef>
              <a:spcAft>
                <a:spcPts val="600"/>
              </a:spcAft>
              <a:buClr>
                <a:schemeClr val="tx2"/>
              </a:buClr>
              <a:buFont typeface="Wingdings" panose="05000000000000000000" pitchFamily="2" charset="2"/>
              <a:buChar char="Ø"/>
            </a:pPr>
            <a:r>
              <a:rPr lang="en-US" dirty="0">
                <a:latin typeface="+mj-lt"/>
                <a:ea typeface="Times New Roman" panose="02020603050405020304" pitchFamily="18" charset="0"/>
              </a:rPr>
              <a:t>Improve surrounding land value and economic benefits.</a:t>
            </a:r>
          </a:p>
          <a:p>
            <a:pPr marL="342900" marR="0" lvl="0" indent="-342900">
              <a:spcBef>
                <a:spcPts val="0"/>
              </a:spcBef>
              <a:spcAft>
                <a:spcPts val="600"/>
              </a:spcAft>
              <a:buClr>
                <a:schemeClr val="tx2"/>
              </a:buClr>
              <a:buFont typeface="Wingdings" panose="05000000000000000000" pitchFamily="2" charset="2"/>
              <a:buChar char="Ø"/>
            </a:pPr>
            <a:r>
              <a:rPr lang="en-US" dirty="0">
                <a:latin typeface="+mj-lt"/>
                <a:ea typeface="Times New Roman" panose="02020603050405020304" pitchFamily="18" charset="0"/>
              </a:rPr>
              <a:t>Partner with other agencies to achieve efficiencies.</a:t>
            </a:r>
          </a:p>
          <a:p>
            <a:pPr marL="342900" marR="0" lvl="0" indent="-342900">
              <a:spcBef>
                <a:spcPts val="0"/>
              </a:spcBef>
              <a:spcAft>
                <a:spcPts val="600"/>
              </a:spcAft>
              <a:buClr>
                <a:schemeClr val="tx2"/>
              </a:buClr>
              <a:buFont typeface="Wingdings" panose="05000000000000000000" pitchFamily="2" charset="2"/>
              <a:buChar char="Ø"/>
            </a:pPr>
            <a:r>
              <a:rPr lang="en-US" dirty="0">
                <a:latin typeface="+mj-lt"/>
                <a:ea typeface="Times New Roman" panose="02020603050405020304" pitchFamily="18" charset="0"/>
              </a:rPr>
              <a:t>Create jobs in the construction industry.</a:t>
            </a:r>
          </a:p>
          <a:p>
            <a:pPr marL="342900" marR="0" lvl="0" indent="-342900">
              <a:spcBef>
                <a:spcPts val="0"/>
              </a:spcBef>
              <a:spcAft>
                <a:spcPts val="600"/>
              </a:spcAft>
              <a:buClr>
                <a:schemeClr val="tx2"/>
              </a:buClr>
              <a:buFont typeface="Wingdings" panose="05000000000000000000" pitchFamily="2" charset="2"/>
              <a:buChar char="Ø"/>
            </a:pPr>
            <a:r>
              <a:rPr lang="en-US" dirty="0">
                <a:latin typeface="+mj-lt"/>
                <a:ea typeface="Times New Roman" panose="02020603050405020304" pitchFamily="18" charset="0"/>
              </a:rPr>
              <a:t>Increase pool of bridge contractors in a geographic area.</a:t>
            </a:r>
          </a:p>
          <a:p>
            <a:pPr marL="342900" marR="0" lvl="0" indent="-342900">
              <a:spcBef>
                <a:spcPts val="0"/>
              </a:spcBef>
              <a:spcAft>
                <a:spcPts val="600"/>
              </a:spcAft>
              <a:buClr>
                <a:schemeClr val="tx2"/>
              </a:buClr>
              <a:buFont typeface="Wingdings" panose="05000000000000000000" pitchFamily="2" charset="2"/>
              <a:buChar char="Ø"/>
            </a:pPr>
            <a:r>
              <a:rPr lang="en-US" dirty="0">
                <a:latin typeface="+mj-lt"/>
                <a:ea typeface="Times New Roman" panose="02020603050405020304" pitchFamily="18" charset="0"/>
              </a:rPr>
              <a:t>Create opportunities for small and disadvantaged businesses.</a:t>
            </a:r>
          </a:p>
          <a:p>
            <a:pPr marL="342900" marR="0" lvl="0" indent="-342900">
              <a:spcBef>
                <a:spcPts val="0"/>
              </a:spcBef>
              <a:spcAft>
                <a:spcPts val="600"/>
              </a:spcAft>
              <a:buClr>
                <a:schemeClr val="tx2"/>
              </a:buClr>
              <a:buFont typeface="Wingdings" panose="05000000000000000000" pitchFamily="2" charset="2"/>
              <a:buChar char="Ø"/>
            </a:pPr>
            <a:r>
              <a:rPr lang="en-US" dirty="0">
                <a:latin typeface="+mj-lt"/>
                <a:ea typeface="Times New Roman" panose="02020603050405020304" pitchFamily="18" charset="0"/>
              </a:rPr>
              <a:t>Create on-the-job training opportunities.</a:t>
            </a:r>
          </a:p>
          <a:p>
            <a:pPr marR="0" lvl="0">
              <a:spcBef>
                <a:spcPts val="0"/>
              </a:spcBef>
              <a:spcAft>
                <a:spcPts val="600"/>
              </a:spcAft>
            </a:pPr>
            <a:endParaRPr lang="en-US" dirty="0">
              <a:ea typeface="Times New Roman" panose="02020603050405020304" pitchFamily="18" charset="0"/>
            </a:endParaRPr>
          </a:p>
        </p:txBody>
      </p:sp>
    </p:spTree>
    <p:extLst>
      <p:ext uri="{BB962C8B-B14F-4D97-AF65-F5344CB8AC3E}">
        <p14:creationId xmlns:p14="http://schemas.microsoft.com/office/powerpoint/2010/main" val="2484422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373C4EA4-0BA8-40D3-AFE2-E2210100BE4C}"/>
              </a:ext>
            </a:extLst>
          </p:cNvPr>
          <p:cNvSpPr>
            <a:spLocks noGrp="1"/>
          </p:cNvSpPr>
          <p:nvPr>
            <p:ph type="title"/>
          </p:nvPr>
        </p:nvSpPr>
        <p:spPr/>
        <p:txBody>
          <a:bodyPr/>
          <a:lstStyle/>
          <a:p>
            <a:r>
              <a:rPr lang="en-US" dirty="0"/>
              <a:t>Coalition Building and Outreach</a:t>
            </a:r>
          </a:p>
        </p:txBody>
      </p:sp>
      <p:sp>
        <p:nvSpPr>
          <p:cNvPr id="21" name="TextBox 20"/>
          <p:cNvSpPr txBox="1"/>
          <p:nvPr/>
        </p:nvSpPr>
        <p:spPr>
          <a:xfrm>
            <a:off x="1619151" y="2947154"/>
            <a:ext cx="5328568" cy="523220"/>
          </a:xfrm>
          <a:prstGeom prst="rect">
            <a:avLst/>
          </a:prstGeom>
          <a:noFill/>
        </p:spPr>
        <p:txBody>
          <a:bodyPr wrap="square" rtlCol="0">
            <a:spAutoFit/>
          </a:bodyPr>
          <a:lstStyle/>
          <a:p>
            <a:pPr eaLnBrk="1" fontAlgn="auto" hangingPunct="1">
              <a:spcBef>
                <a:spcPts val="0"/>
              </a:spcBef>
              <a:spcAft>
                <a:spcPts val="0"/>
              </a:spcAft>
            </a:pPr>
            <a:r>
              <a:rPr lang="en-US" sz="2800" b="1" kern="0" spc="-50" dirty="0">
                <a:solidFill>
                  <a:srgbClr val="FF0000"/>
                </a:solidFill>
                <a:latin typeface="Arial Narrow" panose="020B0606020202030204" pitchFamily="34" charset="0"/>
              </a:rPr>
              <a:t>Build a coalition and outreach</a:t>
            </a:r>
            <a:endParaRPr lang="en-US" sz="2800" b="1" dirty="0">
              <a:solidFill>
                <a:srgbClr val="FF0000"/>
              </a:solidFill>
              <a:latin typeface="Arial Narrow" panose="020B0606020202030204" pitchFamily="34" charset="0"/>
            </a:endParaRPr>
          </a:p>
        </p:txBody>
      </p:sp>
      <p:grpSp>
        <p:nvGrpSpPr>
          <p:cNvPr id="35" name="Group 34" descr="&quot;&quot;">
            <a:extLst>
              <a:ext uri="{FF2B5EF4-FFF2-40B4-BE49-F238E27FC236}">
                <a16:creationId xmlns:a16="http://schemas.microsoft.com/office/drawing/2014/main" id="{16E5D89A-B889-463A-BE0A-523DB9ACA379}"/>
              </a:ext>
            </a:extLst>
          </p:cNvPr>
          <p:cNvGrpSpPr/>
          <p:nvPr/>
        </p:nvGrpSpPr>
        <p:grpSpPr>
          <a:xfrm>
            <a:off x="1227834" y="1571460"/>
            <a:ext cx="5718906" cy="4524540"/>
            <a:chOff x="1227834" y="1571460"/>
            <a:chExt cx="5718906" cy="452454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7834" y="1571460"/>
              <a:ext cx="367758" cy="4519162"/>
            </a:xfrm>
            <a:prstGeom prst="rect">
              <a:avLst/>
            </a:prstGeom>
          </p:spPr>
        </p:pic>
        <p:sp>
          <p:nvSpPr>
            <p:cNvPr id="14" name="TextBox 13"/>
            <p:cNvSpPr txBox="1"/>
            <p:nvPr/>
          </p:nvSpPr>
          <p:spPr>
            <a:xfrm>
              <a:off x="1274724" y="1714877"/>
              <a:ext cx="261883" cy="334808"/>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1</a:t>
              </a:r>
            </a:p>
          </p:txBody>
        </p:sp>
        <p:sp>
          <p:nvSpPr>
            <p:cNvPr id="15" name="TextBox 14"/>
            <p:cNvSpPr txBox="1"/>
            <p:nvPr/>
          </p:nvSpPr>
          <p:spPr>
            <a:xfrm>
              <a:off x="1606210" y="1680874"/>
              <a:ext cx="2752677" cy="338554"/>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Define successful project bundling</a:t>
              </a:r>
              <a:endParaRPr lang="en-US" sz="1600" b="1" dirty="0">
                <a:solidFill>
                  <a:srgbClr val="294B73"/>
                </a:solidFill>
                <a:latin typeface="Arial Narrow" panose="020B0606020202030204" pitchFamily="34" charset="0"/>
              </a:endParaRPr>
            </a:p>
          </p:txBody>
        </p:sp>
        <p:sp>
          <p:nvSpPr>
            <p:cNvPr id="16" name="TextBox 15"/>
            <p:cNvSpPr txBox="1"/>
            <p:nvPr/>
          </p:nvSpPr>
          <p:spPr>
            <a:xfrm>
              <a:off x="1265739" y="2176240"/>
              <a:ext cx="261883" cy="334808"/>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2</a:t>
              </a:r>
            </a:p>
          </p:txBody>
        </p:sp>
        <p:sp>
          <p:nvSpPr>
            <p:cNvPr id="17" name="TextBox 16"/>
            <p:cNvSpPr txBox="1"/>
            <p:nvPr/>
          </p:nvSpPr>
          <p:spPr>
            <a:xfrm>
              <a:off x="1596648" y="2141133"/>
              <a:ext cx="3616696" cy="338554"/>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Determine goals and objectives for the bundle </a:t>
              </a:r>
              <a:endParaRPr lang="en-US" sz="1600" b="1" dirty="0">
                <a:solidFill>
                  <a:srgbClr val="294B73"/>
                </a:solidFill>
                <a:latin typeface="Arial Narrow" panose="020B0606020202030204" pitchFamily="34" charset="0"/>
              </a:endParaRPr>
            </a:p>
          </p:txBody>
        </p:sp>
        <p:sp>
          <p:nvSpPr>
            <p:cNvPr id="18" name="TextBox 17"/>
            <p:cNvSpPr txBox="1"/>
            <p:nvPr/>
          </p:nvSpPr>
          <p:spPr>
            <a:xfrm>
              <a:off x="1262959" y="2629422"/>
              <a:ext cx="261883" cy="334808"/>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3</a:t>
              </a:r>
            </a:p>
          </p:txBody>
        </p:sp>
        <p:sp>
          <p:nvSpPr>
            <p:cNvPr id="19" name="TextBox 18"/>
            <p:cNvSpPr txBox="1"/>
            <p:nvPr/>
          </p:nvSpPr>
          <p:spPr>
            <a:xfrm>
              <a:off x="1610885" y="2584522"/>
              <a:ext cx="3332964" cy="338554"/>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Identify funding or financing for the bundle</a:t>
              </a:r>
              <a:endParaRPr lang="en-US" sz="1600" b="1" dirty="0">
                <a:solidFill>
                  <a:srgbClr val="294B73"/>
                </a:solidFill>
                <a:latin typeface="Arial Narrow" panose="020B0606020202030204" pitchFamily="34" charset="0"/>
              </a:endParaRPr>
            </a:p>
          </p:txBody>
        </p:sp>
        <p:sp>
          <p:nvSpPr>
            <p:cNvPr id="20" name="TextBox 19"/>
            <p:cNvSpPr txBox="1"/>
            <p:nvPr/>
          </p:nvSpPr>
          <p:spPr>
            <a:xfrm>
              <a:off x="1274724" y="3069835"/>
              <a:ext cx="261883" cy="334808"/>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4</a:t>
              </a:r>
            </a:p>
          </p:txBody>
        </p:sp>
        <p:sp>
          <p:nvSpPr>
            <p:cNvPr id="22" name="TextBox 21"/>
            <p:cNvSpPr txBox="1"/>
            <p:nvPr/>
          </p:nvSpPr>
          <p:spPr>
            <a:xfrm>
              <a:off x="1274724" y="3548034"/>
              <a:ext cx="261883" cy="334808"/>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5</a:t>
              </a:r>
            </a:p>
          </p:txBody>
        </p:sp>
        <p:sp>
          <p:nvSpPr>
            <p:cNvPr id="23" name="TextBox 22"/>
            <p:cNvSpPr txBox="1"/>
            <p:nvPr/>
          </p:nvSpPr>
          <p:spPr>
            <a:xfrm>
              <a:off x="1619151" y="3499486"/>
              <a:ext cx="3695242" cy="338554"/>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Perform risk assessment on proposed bundles </a:t>
              </a:r>
              <a:endParaRPr lang="en-US" sz="1600" b="1" dirty="0">
                <a:solidFill>
                  <a:srgbClr val="294B73"/>
                </a:solidFill>
                <a:latin typeface="Arial Narrow" panose="020B0606020202030204" pitchFamily="34" charset="0"/>
              </a:endParaRPr>
            </a:p>
          </p:txBody>
        </p:sp>
        <p:sp>
          <p:nvSpPr>
            <p:cNvPr id="24" name="TextBox 23"/>
            <p:cNvSpPr txBox="1"/>
            <p:nvPr/>
          </p:nvSpPr>
          <p:spPr>
            <a:xfrm>
              <a:off x="1264685" y="4000175"/>
              <a:ext cx="261883" cy="334808"/>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6</a:t>
              </a:r>
            </a:p>
          </p:txBody>
        </p:sp>
        <p:sp>
          <p:nvSpPr>
            <p:cNvPr id="25" name="TextBox 24"/>
            <p:cNvSpPr txBox="1"/>
            <p:nvPr/>
          </p:nvSpPr>
          <p:spPr>
            <a:xfrm>
              <a:off x="1596648" y="3930159"/>
              <a:ext cx="2117887" cy="338554"/>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Select projects for bundle </a:t>
              </a:r>
              <a:endParaRPr lang="en-US" sz="1600" b="1" dirty="0">
                <a:solidFill>
                  <a:srgbClr val="294B73"/>
                </a:solidFill>
                <a:latin typeface="Arial Narrow" panose="020B0606020202030204" pitchFamily="34" charset="0"/>
              </a:endParaRPr>
            </a:p>
          </p:txBody>
        </p:sp>
        <p:sp>
          <p:nvSpPr>
            <p:cNvPr id="26" name="TextBox 25"/>
            <p:cNvSpPr txBox="1"/>
            <p:nvPr/>
          </p:nvSpPr>
          <p:spPr>
            <a:xfrm>
              <a:off x="1274724" y="4420128"/>
              <a:ext cx="261883" cy="334808"/>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7</a:t>
              </a:r>
            </a:p>
          </p:txBody>
        </p:sp>
        <p:sp>
          <p:nvSpPr>
            <p:cNvPr id="27" name="TextBox 26"/>
            <p:cNvSpPr txBox="1"/>
            <p:nvPr/>
          </p:nvSpPr>
          <p:spPr>
            <a:xfrm>
              <a:off x="1606210" y="4352758"/>
              <a:ext cx="3629520" cy="338554"/>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Select delivery method for the bundle contract </a:t>
              </a:r>
              <a:endParaRPr lang="en-US" sz="1600" b="1" dirty="0">
                <a:solidFill>
                  <a:srgbClr val="294B73"/>
                </a:solidFill>
                <a:latin typeface="Arial Narrow" panose="020B0606020202030204" pitchFamily="34" charset="0"/>
              </a:endParaRPr>
            </a:p>
          </p:txBody>
        </p:sp>
        <p:sp>
          <p:nvSpPr>
            <p:cNvPr id="28" name="TextBox 27"/>
            <p:cNvSpPr txBox="1"/>
            <p:nvPr/>
          </p:nvSpPr>
          <p:spPr>
            <a:xfrm>
              <a:off x="1290725" y="4868133"/>
              <a:ext cx="261883" cy="334808"/>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8</a:t>
              </a:r>
            </a:p>
          </p:txBody>
        </p:sp>
        <p:sp>
          <p:nvSpPr>
            <p:cNvPr id="29" name="TextBox 28"/>
            <p:cNvSpPr txBox="1"/>
            <p:nvPr/>
          </p:nvSpPr>
          <p:spPr>
            <a:xfrm>
              <a:off x="1599498" y="4714870"/>
              <a:ext cx="5347242" cy="584775"/>
            </a:xfrm>
            <a:prstGeom prst="rect">
              <a:avLst/>
            </a:prstGeom>
            <a:noFill/>
          </p:spPr>
          <p:txBody>
            <a:bodyPr wrap="squar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Determine environmental review and preliminary design considerations for the proposed bundle </a:t>
              </a:r>
              <a:endParaRPr lang="en-US" sz="1600" b="1" dirty="0">
                <a:solidFill>
                  <a:srgbClr val="294B73"/>
                </a:solidFill>
                <a:latin typeface="Arial Narrow" panose="020B0606020202030204" pitchFamily="34" charset="0"/>
              </a:endParaRPr>
            </a:p>
          </p:txBody>
        </p:sp>
        <p:sp>
          <p:nvSpPr>
            <p:cNvPr id="30" name="TextBox 29"/>
            <p:cNvSpPr txBox="1"/>
            <p:nvPr/>
          </p:nvSpPr>
          <p:spPr>
            <a:xfrm>
              <a:off x="1290725" y="5365383"/>
              <a:ext cx="261883" cy="334808"/>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9</a:t>
              </a:r>
            </a:p>
          </p:txBody>
        </p:sp>
        <p:sp>
          <p:nvSpPr>
            <p:cNvPr id="31" name="TextBox 30"/>
            <p:cNvSpPr txBox="1"/>
            <p:nvPr/>
          </p:nvSpPr>
          <p:spPr>
            <a:xfrm>
              <a:off x="1627421" y="5308112"/>
              <a:ext cx="2127505" cy="338554"/>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Bundle and let contract(s) </a:t>
              </a:r>
              <a:endParaRPr lang="en-US" sz="1600" b="1" dirty="0">
                <a:solidFill>
                  <a:srgbClr val="294B73"/>
                </a:solidFill>
                <a:latin typeface="Arial Narrow" panose="020B0606020202030204" pitchFamily="34" charset="0"/>
              </a:endParaRPr>
            </a:p>
          </p:txBody>
        </p:sp>
        <p:sp>
          <p:nvSpPr>
            <p:cNvPr id="32" name="TextBox 31"/>
            <p:cNvSpPr txBox="1"/>
            <p:nvPr/>
          </p:nvSpPr>
          <p:spPr>
            <a:xfrm>
              <a:off x="1228646" y="5761192"/>
              <a:ext cx="349580" cy="334808"/>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10</a:t>
              </a:r>
            </a:p>
          </p:txBody>
        </p:sp>
        <p:sp>
          <p:nvSpPr>
            <p:cNvPr id="33" name="TextBox 32"/>
            <p:cNvSpPr txBox="1"/>
            <p:nvPr/>
          </p:nvSpPr>
          <p:spPr>
            <a:xfrm>
              <a:off x="1589971" y="5747755"/>
              <a:ext cx="4062331" cy="338554"/>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Conduct quality assurance, close-out and celebrate</a:t>
              </a:r>
              <a:endParaRPr lang="en-US" sz="1600" b="1" dirty="0">
                <a:solidFill>
                  <a:srgbClr val="294B73"/>
                </a:solidFill>
                <a:latin typeface="Arial Narrow" panose="020B0606020202030204" pitchFamily="34" charset="0"/>
              </a:endParaRPr>
            </a:p>
          </p:txBody>
        </p:sp>
      </p:grpSp>
      <p:cxnSp>
        <p:nvCxnSpPr>
          <p:cNvPr id="5" name="Straight Connector 4" descr="&quot;&quot;"/>
          <p:cNvCxnSpPr/>
          <p:nvPr/>
        </p:nvCxnSpPr>
        <p:spPr>
          <a:xfrm>
            <a:off x="6934200" y="1524000"/>
            <a:ext cx="0" cy="457200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145535" y="1706033"/>
            <a:ext cx="1085554" cy="369332"/>
          </a:xfrm>
          <a:prstGeom prst="rect">
            <a:avLst/>
          </a:prstGeom>
          <a:noFill/>
        </p:spPr>
        <p:txBody>
          <a:bodyPr wrap="none" rtlCol="0">
            <a:spAutoFit/>
          </a:bodyPr>
          <a:lstStyle/>
          <a:p>
            <a:pPr eaLnBrk="1" fontAlgn="auto" hangingPunct="1">
              <a:spcBef>
                <a:spcPts val="0"/>
              </a:spcBef>
              <a:spcAft>
                <a:spcPts val="0"/>
              </a:spcAft>
            </a:pPr>
            <a:r>
              <a:rPr lang="en-US" sz="1800" b="1" kern="0" dirty="0">
                <a:solidFill>
                  <a:srgbClr val="FF0000"/>
                </a:solidFill>
                <a:latin typeface="Arial Narrow" panose="020B0606020202030204" pitchFamily="34" charset="0"/>
              </a:rPr>
              <a:t>Objective</a:t>
            </a:r>
            <a:r>
              <a:rPr lang="en-US" sz="1800" kern="0" spc="-50" dirty="0">
                <a:solidFill>
                  <a:srgbClr val="D04526"/>
                </a:solidFill>
                <a:latin typeface="Arial Narrow" panose="020B0606020202030204" pitchFamily="34" charset="0"/>
              </a:rPr>
              <a:t>:</a:t>
            </a:r>
            <a:endParaRPr lang="en-US" sz="1800" dirty="0">
              <a:solidFill>
                <a:srgbClr val="D04526"/>
              </a:solidFill>
              <a:latin typeface="Arial Narrow" panose="020B0606020202030204" pitchFamily="34" charset="0"/>
            </a:endParaRPr>
          </a:p>
        </p:txBody>
      </p:sp>
      <p:sp>
        <p:nvSpPr>
          <p:cNvPr id="7" name="TextBox 6"/>
          <p:cNvSpPr txBox="1"/>
          <p:nvPr/>
        </p:nvSpPr>
        <p:spPr>
          <a:xfrm>
            <a:off x="7374136" y="2053280"/>
            <a:ext cx="2836665" cy="1200329"/>
          </a:xfrm>
          <a:prstGeom prst="rect">
            <a:avLst/>
          </a:prstGeom>
          <a:noFill/>
        </p:spPr>
        <p:txBody>
          <a:bodyPr wrap="square" rtlCol="0">
            <a:spAutoFit/>
          </a:bodyPr>
          <a:lstStyle/>
          <a:p>
            <a:pPr marL="285750" indent="-285750" eaLnBrk="1" fontAlgn="auto" hangingPunct="1">
              <a:spcBef>
                <a:spcPts val="0"/>
              </a:spcBef>
              <a:spcAft>
                <a:spcPts val="0"/>
              </a:spcAft>
              <a:buClr>
                <a:srgbClr val="D04526"/>
              </a:buClr>
              <a:buFont typeface="Arial" panose="020B0604020202020204" pitchFamily="34" charset="0"/>
              <a:buChar char="•"/>
            </a:pPr>
            <a:r>
              <a:rPr lang="en-US" sz="1800" kern="0" dirty="0">
                <a:solidFill>
                  <a:srgbClr val="294B73"/>
                </a:solidFill>
                <a:latin typeface="Arial Narrow" panose="020B0606020202030204" pitchFamily="34" charset="0"/>
              </a:rPr>
              <a:t>To identify a project implementation team and develop an internal and external outreach plan</a:t>
            </a:r>
            <a:endParaRPr lang="en-US" sz="1800" dirty="0">
              <a:solidFill>
                <a:srgbClr val="294B73"/>
              </a:solidFill>
              <a:latin typeface="Arial Narrow" panose="020B0606020202030204" pitchFamily="34" charset="0"/>
            </a:endParaRPr>
          </a:p>
        </p:txBody>
      </p:sp>
      <p:sp>
        <p:nvSpPr>
          <p:cNvPr id="8" name="TextBox 7"/>
          <p:cNvSpPr txBox="1"/>
          <p:nvPr/>
        </p:nvSpPr>
        <p:spPr>
          <a:xfrm>
            <a:off x="7162801" y="3306233"/>
            <a:ext cx="736099" cy="369332"/>
          </a:xfrm>
          <a:prstGeom prst="rect">
            <a:avLst/>
          </a:prstGeom>
          <a:noFill/>
        </p:spPr>
        <p:txBody>
          <a:bodyPr wrap="none" rtlCol="0">
            <a:spAutoFit/>
          </a:bodyPr>
          <a:lstStyle/>
          <a:p>
            <a:pPr eaLnBrk="1" fontAlgn="auto" hangingPunct="1">
              <a:spcBef>
                <a:spcPts val="0"/>
              </a:spcBef>
              <a:spcAft>
                <a:spcPts val="0"/>
              </a:spcAft>
            </a:pPr>
            <a:r>
              <a:rPr lang="en-US" sz="1800" b="1" kern="0" dirty="0">
                <a:solidFill>
                  <a:srgbClr val="FF0000"/>
                </a:solidFill>
                <a:latin typeface="Arial Narrow" panose="020B0606020202030204" pitchFamily="34" charset="0"/>
              </a:rPr>
              <a:t>Tools</a:t>
            </a:r>
            <a:r>
              <a:rPr lang="en-US" sz="1800" kern="0" spc="-50" dirty="0">
                <a:solidFill>
                  <a:srgbClr val="D04526"/>
                </a:solidFill>
                <a:latin typeface="Arial Narrow" panose="020B0606020202030204" pitchFamily="34" charset="0"/>
              </a:rPr>
              <a:t>:</a:t>
            </a:r>
            <a:endParaRPr lang="en-US" sz="1800" dirty="0">
              <a:solidFill>
                <a:srgbClr val="D04526"/>
              </a:solidFill>
              <a:latin typeface="Arial Narrow" panose="020B0606020202030204" pitchFamily="34" charset="0"/>
            </a:endParaRPr>
          </a:p>
        </p:txBody>
      </p:sp>
      <p:sp>
        <p:nvSpPr>
          <p:cNvPr id="9" name="TextBox 8"/>
          <p:cNvSpPr txBox="1"/>
          <p:nvPr/>
        </p:nvSpPr>
        <p:spPr>
          <a:xfrm>
            <a:off x="7391400" y="3661361"/>
            <a:ext cx="3048000" cy="923330"/>
          </a:xfrm>
          <a:prstGeom prst="rect">
            <a:avLst/>
          </a:prstGeom>
          <a:noFill/>
        </p:spPr>
        <p:txBody>
          <a:bodyPr wrap="square" rtlCol="0">
            <a:spAutoFit/>
          </a:bodyPr>
          <a:lstStyle/>
          <a:p>
            <a:pPr marL="285750" indent="-285750" eaLnBrk="1" fontAlgn="auto" hangingPunct="1">
              <a:spcBef>
                <a:spcPts val="0"/>
              </a:spcBef>
              <a:spcAft>
                <a:spcPts val="0"/>
              </a:spcAft>
              <a:buClr>
                <a:srgbClr val="D04526"/>
              </a:buClr>
              <a:buFont typeface="Arial" panose="020B0604020202020204" pitchFamily="34" charset="0"/>
              <a:buChar char="•"/>
            </a:pPr>
            <a:r>
              <a:rPr lang="en-US" sz="1800" kern="0" dirty="0">
                <a:solidFill>
                  <a:srgbClr val="294B73"/>
                </a:solidFill>
                <a:latin typeface="Arial Narrow" panose="020B0606020202030204" pitchFamily="34" charset="0"/>
              </a:rPr>
              <a:t>Example communication plan</a:t>
            </a:r>
          </a:p>
          <a:p>
            <a:pPr marL="285750" indent="-285750" eaLnBrk="1" fontAlgn="auto" hangingPunct="1">
              <a:spcBef>
                <a:spcPts val="0"/>
              </a:spcBef>
              <a:spcAft>
                <a:spcPts val="0"/>
              </a:spcAft>
              <a:buClr>
                <a:srgbClr val="D04526"/>
              </a:buClr>
              <a:buFont typeface="Arial" panose="020B0604020202020204" pitchFamily="34" charset="0"/>
              <a:buChar char="•"/>
            </a:pPr>
            <a:r>
              <a:rPr lang="en-US" sz="1800" kern="0" dirty="0">
                <a:solidFill>
                  <a:srgbClr val="294B73"/>
                </a:solidFill>
                <a:latin typeface="Arial Narrow" panose="020B0606020202030204" pitchFamily="34" charset="0"/>
              </a:rPr>
              <a:t>Tables of communication topics</a:t>
            </a:r>
            <a:endParaRPr lang="en-US" sz="1800" dirty="0">
              <a:solidFill>
                <a:srgbClr val="294B73"/>
              </a:solidFill>
              <a:latin typeface="Arial Narrow" panose="020B0606020202030204" pitchFamily="34" charset="0"/>
            </a:endParaRPr>
          </a:p>
        </p:txBody>
      </p:sp>
      <p:sp>
        <p:nvSpPr>
          <p:cNvPr id="10" name="TextBox 9"/>
          <p:cNvSpPr txBox="1"/>
          <p:nvPr/>
        </p:nvSpPr>
        <p:spPr>
          <a:xfrm>
            <a:off x="7162801" y="4677833"/>
            <a:ext cx="1051891" cy="369332"/>
          </a:xfrm>
          <a:prstGeom prst="rect">
            <a:avLst/>
          </a:prstGeom>
          <a:noFill/>
        </p:spPr>
        <p:txBody>
          <a:bodyPr wrap="none" rtlCol="0">
            <a:spAutoFit/>
          </a:bodyPr>
          <a:lstStyle/>
          <a:p>
            <a:pPr eaLnBrk="1" fontAlgn="auto" hangingPunct="1">
              <a:spcBef>
                <a:spcPts val="0"/>
              </a:spcBef>
              <a:spcAft>
                <a:spcPts val="0"/>
              </a:spcAft>
            </a:pPr>
            <a:r>
              <a:rPr lang="en-US" sz="1800" b="1" kern="0" dirty="0">
                <a:solidFill>
                  <a:srgbClr val="FF0000"/>
                </a:solidFill>
                <a:latin typeface="Arial Narrow" panose="020B0606020202030204" pitchFamily="34" charset="0"/>
              </a:rPr>
              <a:t>Outcome</a:t>
            </a:r>
            <a:r>
              <a:rPr lang="en-US" sz="1800" kern="0" spc="-50" dirty="0">
                <a:solidFill>
                  <a:srgbClr val="D04526"/>
                </a:solidFill>
                <a:latin typeface="Arial Narrow" panose="020B0606020202030204" pitchFamily="34" charset="0"/>
              </a:rPr>
              <a:t>:</a:t>
            </a:r>
            <a:endParaRPr lang="en-US" sz="1800" dirty="0">
              <a:solidFill>
                <a:srgbClr val="D04526"/>
              </a:solidFill>
              <a:latin typeface="Arial Narrow" panose="020B0606020202030204" pitchFamily="34" charset="0"/>
            </a:endParaRPr>
          </a:p>
        </p:txBody>
      </p:sp>
      <p:sp>
        <p:nvSpPr>
          <p:cNvPr id="11" name="TextBox 10"/>
          <p:cNvSpPr txBox="1"/>
          <p:nvPr/>
        </p:nvSpPr>
        <p:spPr>
          <a:xfrm>
            <a:off x="7391400" y="5025079"/>
            <a:ext cx="2895600" cy="369332"/>
          </a:xfrm>
          <a:prstGeom prst="rect">
            <a:avLst/>
          </a:prstGeom>
          <a:noFill/>
        </p:spPr>
        <p:txBody>
          <a:bodyPr wrap="square" rtlCol="0">
            <a:spAutoFit/>
          </a:bodyPr>
          <a:lstStyle/>
          <a:p>
            <a:pPr marL="285750" indent="-285750" eaLnBrk="1" fontAlgn="auto" hangingPunct="1">
              <a:spcBef>
                <a:spcPts val="0"/>
              </a:spcBef>
              <a:spcAft>
                <a:spcPts val="0"/>
              </a:spcAft>
              <a:buClr>
                <a:srgbClr val="D04526"/>
              </a:buClr>
              <a:buFont typeface="Arial" panose="020B0604020202020204" pitchFamily="34" charset="0"/>
              <a:buChar char="•"/>
            </a:pPr>
            <a:r>
              <a:rPr lang="en-US" sz="1800" kern="0" dirty="0">
                <a:solidFill>
                  <a:srgbClr val="294B73"/>
                </a:solidFill>
                <a:latin typeface="Arial Narrow" panose="020B0606020202030204" pitchFamily="34" charset="0"/>
              </a:rPr>
              <a:t>Communication plan</a:t>
            </a:r>
            <a:endParaRPr lang="en-US" sz="1800" dirty="0">
              <a:solidFill>
                <a:srgbClr val="294B73"/>
              </a:solidFill>
              <a:latin typeface="Arial Narrow" panose="020B0606020202030204" pitchFamily="34" charset="0"/>
            </a:endParaRPr>
          </a:p>
        </p:txBody>
      </p:sp>
    </p:spTree>
    <p:extLst>
      <p:ext uri="{BB962C8B-B14F-4D97-AF65-F5344CB8AC3E}">
        <p14:creationId xmlns:p14="http://schemas.microsoft.com/office/powerpoint/2010/main" val="3225601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F30E1C6E-3471-413E-8909-B65A88A39353}"/>
              </a:ext>
            </a:extLst>
          </p:cNvPr>
          <p:cNvSpPr>
            <a:spLocks noGrp="1"/>
          </p:cNvSpPr>
          <p:nvPr>
            <p:ph type="title"/>
          </p:nvPr>
        </p:nvSpPr>
        <p:spPr/>
        <p:txBody>
          <a:bodyPr>
            <a:normAutofit/>
          </a:bodyPr>
          <a:lstStyle/>
          <a:p>
            <a:pPr rtl="0" eaLnBrk="0" fontAlgn="auto" hangingPunct="0"/>
            <a:r>
              <a:rPr lang="en-US" kern="1200" dirty="0">
                <a:solidFill>
                  <a:srgbClr val="414142"/>
                </a:solidFill>
                <a:effectLst/>
                <a:ea typeface="+mn-ea"/>
              </a:rPr>
              <a:t>Project Selection</a:t>
            </a:r>
            <a:endParaRPr lang="en-US" dirty="0">
              <a:effectLst/>
            </a:endParaRPr>
          </a:p>
        </p:txBody>
      </p:sp>
      <p:sp>
        <p:nvSpPr>
          <p:cNvPr id="25" name="TextBox 24"/>
          <p:cNvSpPr txBox="1"/>
          <p:nvPr/>
        </p:nvSpPr>
        <p:spPr>
          <a:xfrm>
            <a:off x="1633330" y="3761840"/>
            <a:ext cx="3703258" cy="523220"/>
          </a:xfrm>
          <a:prstGeom prst="rect">
            <a:avLst/>
          </a:prstGeom>
          <a:noFill/>
        </p:spPr>
        <p:txBody>
          <a:bodyPr wrap="none" rtlCol="0">
            <a:spAutoFit/>
          </a:bodyPr>
          <a:lstStyle/>
          <a:p>
            <a:pPr eaLnBrk="1" fontAlgn="auto" hangingPunct="1">
              <a:spcBef>
                <a:spcPts val="0"/>
              </a:spcBef>
              <a:spcAft>
                <a:spcPts val="0"/>
              </a:spcAft>
            </a:pPr>
            <a:r>
              <a:rPr lang="en-US" sz="2800" b="1" kern="0" spc="-50" dirty="0">
                <a:solidFill>
                  <a:srgbClr val="FF0000"/>
                </a:solidFill>
                <a:latin typeface="Arial Narrow" panose="020B0606020202030204" pitchFamily="34" charset="0"/>
              </a:rPr>
              <a:t>Select projects for bundle </a:t>
            </a:r>
          </a:p>
        </p:txBody>
      </p:sp>
      <p:grpSp>
        <p:nvGrpSpPr>
          <p:cNvPr id="39" name="Group 38" descr="&quot;&quot;">
            <a:extLst>
              <a:ext uri="{FF2B5EF4-FFF2-40B4-BE49-F238E27FC236}">
                <a16:creationId xmlns:a16="http://schemas.microsoft.com/office/drawing/2014/main" id="{6B8E1ED4-0BD1-46AF-8FC5-E2E1C4AA179A}"/>
              </a:ext>
            </a:extLst>
          </p:cNvPr>
          <p:cNvGrpSpPr/>
          <p:nvPr/>
        </p:nvGrpSpPr>
        <p:grpSpPr>
          <a:xfrm>
            <a:off x="1218682" y="1495260"/>
            <a:ext cx="5752865" cy="4524540"/>
            <a:chOff x="1218682" y="1495260"/>
            <a:chExt cx="5752865" cy="452454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8682" y="1495260"/>
              <a:ext cx="367758" cy="4519162"/>
            </a:xfrm>
            <a:prstGeom prst="rect">
              <a:avLst/>
            </a:prstGeom>
          </p:spPr>
        </p:pic>
        <p:sp>
          <p:nvSpPr>
            <p:cNvPr id="14" name="TextBox 13"/>
            <p:cNvSpPr txBox="1"/>
            <p:nvPr/>
          </p:nvSpPr>
          <p:spPr>
            <a:xfrm>
              <a:off x="1265572" y="1638677"/>
              <a:ext cx="261883" cy="334808"/>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1</a:t>
              </a:r>
            </a:p>
          </p:txBody>
        </p:sp>
        <p:sp>
          <p:nvSpPr>
            <p:cNvPr id="15" name="TextBox 14"/>
            <p:cNvSpPr txBox="1"/>
            <p:nvPr/>
          </p:nvSpPr>
          <p:spPr>
            <a:xfrm>
              <a:off x="1597058" y="1604674"/>
              <a:ext cx="2752677" cy="338554"/>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Define successful project bundling</a:t>
              </a:r>
              <a:endParaRPr lang="en-US" sz="1600" b="1" dirty="0">
                <a:solidFill>
                  <a:srgbClr val="294B73"/>
                </a:solidFill>
                <a:latin typeface="Arial Narrow" panose="020B0606020202030204" pitchFamily="34" charset="0"/>
              </a:endParaRPr>
            </a:p>
          </p:txBody>
        </p:sp>
        <p:sp>
          <p:nvSpPr>
            <p:cNvPr id="16" name="TextBox 15"/>
            <p:cNvSpPr txBox="1"/>
            <p:nvPr/>
          </p:nvSpPr>
          <p:spPr>
            <a:xfrm>
              <a:off x="1256587" y="2100040"/>
              <a:ext cx="261883" cy="334808"/>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2</a:t>
              </a:r>
            </a:p>
          </p:txBody>
        </p:sp>
        <p:sp>
          <p:nvSpPr>
            <p:cNvPr id="17" name="TextBox 16"/>
            <p:cNvSpPr txBox="1"/>
            <p:nvPr/>
          </p:nvSpPr>
          <p:spPr>
            <a:xfrm>
              <a:off x="1587496" y="2064933"/>
              <a:ext cx="3616696" cy="338554"/>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Determine goals and objectives for the bundle </a:t>
              </a:r>
              <a:endParaRPr lang="en-US" sz="1600" b="1" dirty="0">
                <a:solidFill>
                  <a:srgbClr val="294B73"/>
                </a:solidFill>
                <a:latin typeface="Arial Narrow" panose="020B0606020202030204" pitchFamily="34" charset="0"/>
              </a:endParaRPr>
            </a:p>
          </p:txBody>
        </p:sp>
        <p:sp>
          <p:nvSpPr>
            <p:cNvPr id="18" name="TextBox 17"/>
            <p:cNvSpPr txBox="1"/>
            <p:nvPr/>
          </p:nvSpPr>
          <p:spPr>
            <a:xfrm>
              <a:off x="1253807" y="2553222"/>
              <a:ext cx="261883" cy="334808"/>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3</a:t>
              </a:r>
            </a:p>
          </p:txBody>
        </p:sp>
        <p:sp>
          <p:nvSpPr>
            <p:cNvPr id="19" name="TextBox 18"/>
            <p:cNvSpPr txBox="1"/>
            <p:nvPr/>
          </p:nvSpPr>
          <p:spPr>
            <a:xfrm>
              <a:off x="1601733" y="2508322"/>
              <a:ext cx="3332964" cy="338554"/>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Identify funding or financing for the bundle</a:t>
              </a:r>
              <a:endParaRPr lang="en-US" sz="1600" b="1" dirty="0">
                <a:solidFill>
                  <a:srgbClr val="294B73"/>
                </a:solidFill>
                <a:latin typeface="Arial Narrow" panose="020B0606020202030204" pitchFamily="34" charset="0"/>
              </a:endParaRPr>
            </a:p>
          </p:txBody>
        </p:sp>
        <p:sp>
          <p:nvSpPr>
            <p:cNvPr id="20" name="TextBox 19"/>
            <p:cNvSpPr txBox="1"/>
            <p:nvPr/>
          </p:nvSpPr>
          <p:spPr>
            <a:xfrm>
              <a:off x="1265572" y="2993635"/>
              <a:ext cx="261883" cy="334808"/>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4</a:t>
              </a:r>
            </a:p>
          </p:txBody>
        </p:sp>
        <p:sp>
          <p:nvSpPr>
            <p:cNvPr id="21" name="TextBox 20"/>
            <p:cNvSpPr txBox="1"/>
            <p:nvPr/>
          </p:nvSpPr>
          <p:spPr>
            <a:xfrm>
              <a:off x="1642978" y="2965591"/>
              <a:ext cx="5328569" cy="338554"/>
            </a:xfrm>
            <a:prstGeom prst="rect">
              <a:avLst/>
            </a:prstGeom>
            <a:noFill/>
          </p:spPr>
          <p:txBody>
            <a:bodyPr wrap="squar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Build a coalition and outreach</a:t>
              </a:r>
            </a:p>
          </p:txBody>
        </p:sp>
        <p:sp>
          <p:nvSpPr>
            <p:cNvPr id="22" name="TextBox 21"/>
            <p:cNvSpPr txBox="1"/>
            <p:nvPr/>
          </p:nvSpPr>
          <p:spPr>
            <a:xfrm>
              <a:off x="1265572" y="3471834"/>
              <a:ext cx="261883" cy="334808"/>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5</a:t>
              </a:r>
            </a:p>
          </p:txBody>
        </p:sp>
        <p:sp>
          <p:nvSpPr>
            <p:cNvPr id="23" name="TextBox 22"/>
            <p:cNvSpPr txBox="1"/>
            <p:nvPr/>
          </p:nvSpPr>
          <p:spPr>
            <a:xfrm>
              <a:off x="1609999" y="3423286"/>
              <a:ext cx="3695242" cy="338554"/>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Perform risk assessment on proposed bundles </a:t>
              </a:r>
              <a:endParaRPr lang="en-US" sz="1600" b="1" dirty="0">
                <a:solidFill>
                  <a:srgbClr val="294B73"/>
                </a:solidFill>
                <a:latin typeface="Arial Narrow" panose="020B0606020202030204" pitchFamily="34" charset="0"/>
              </a:endParaRPr>
            </a:p>
          </p:txBody>
        </p:sp>
        <p:sp>
          <p:nvSpPr>
            <p:cNvPr id="24" name="TextBox 23"/>
            <p:cNvSpPr txBox="1"/>
            <p:nvPr/>
          </p:nvSpPr>
          <p:spPr>
            <a:xfrm>
              <a:off x="1255533" y="3923975"/>
              <a:ext cx="261883" cy="334808"/>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6</a:t>
              </a:r>
            </a:p>
          </p:txBody>
        </p:sp>
        <p:sp>
          <p:nvSpPr>
            <p:cNvPr id="26" name="TextBox 25"/>
            <p:cNvSpPr txBox="1"/>
            <p:nvPr/>
          </p:nvSpPr>
          <p:spPr>
            <a:xfrm>
              <a:off x="1265572" y="4343928"/>
              <a:ext cx="261883" cy="334808"/>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7</a:t>
              </a:r>
            </a:p>
          </p:txBody>
        </p:sp>
        <p:sp>
          <p:nvSpPr>
            <p:cNvPr id="27" name="TextBox 26"/>
            <p:cNvSpPr txBox="1"/>
            <p:nvPr/>
          </p:nvSpPr>
          <p:spPr>
            <a:xfrm>
              <a:off x="1597058" y="4276558"/>
              <a:ext cx="3629520" cy="338554"/>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Select delivery method for the bundle contract </a:t>
              </a:r>
              <a:endParaRPr lang="en-US" sz="1600" b="1" dirty="0">
                <a:solidFill>
                  <a:srgbClr val="294B73"/>
                </a:solidFill>
                <a:latin typeface="Arial Narrow" panose="020B0606020202030204" pitchFamily="34" charset="0"/>
              </a:endParaRPr>
            </a:p>
          </p:txBody>
        </p:sp>
        <p:sp>
          <p:nvSpPr>
            <p:cNvPr id="28" name="TextBox 27"/>
            <p:cNvSpPr txBox="1"/>
            <p:nvPr/>
          </p:nvSpPr>
          <p:spPr>
            <a:xfrm>
              <a:off x="1281573" y="4791933"/>
              <a:ext cx="261883" cy="334808"/>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8</a:t>
              </a:r>
            </a:p>
          </p:txBody>
        </p:sp>
        <p:sp>
          <p:nvSpPr>
            <p:cNvPr id="29" name="TextBox 28"/>
            <p:cNvSpPr txBox="1"/>
            <p:nvPr/>
          </p:nvSpPr>
          <p:spPr>
            <a:xfrm>
              <a:off x="1590346" y="4638670"/>
              <a:ext cx="5347242" cy="584775"/>
            </a:xfrm>
            <a:prstGeom prst="rect">
              <a:avLst/>
            </a:prstGeom>
            <a:noFill/>
          </p:spPr>
          <p:txBody>
            <a:bodyPr wrap="squar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Determine environmental review and preliminary design considerations for the proposed bundle </a:t>
              </a:r>
              <a:endParaRPr lang="en-US" sz="1600" b="1" dirty="0">
                <a:solidFill>
                  <a:srgbClr val="294B73"/>
                </a:solidFill>
                <a:latin typeface="Arial Narrow" panose="020B0606020202030204" pitchFamily="34" charset="0"/>
              </a:endParaRPr>
            </a:p>
          </p:txBody>
        </p:sp>
        <p:sp>
          <p:nvSpPr>
            <p:cNvPr id="30" name="TextBox 29"/>
            <p:cNvSpPr txBox="1"/>
            <p:nvPr/>
          </p:nvSpPr>
          <p:spPr>
            <a:xfrm>
              <a:off x="1281573" y="5289183"/>
              <a:ext cx="261883" cy="334808"/>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9</a:t>
              </a:r>
            </a:p>
          </p:txBody>
        </p:sp>
        <p:sp>
          <p:nvSpPr>
            <p:cNvPr id="31" name="TextBox 30"/>
            <p:cNvSpPr txBox="1"/>
            <p:nvPr/>
          </p:nvSpPr>
          <p:spPr>
            <a:xfrm>
              <a:off x="1618269" y="5231912"/>
              <a:ext cx="2127505" cy="338554"/>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Bundle and let contract(s) </a:t>
              </a:r>
              <a:endParaRPr lang="en-US" sz="1600" b="1" dirty="0">
                <a:solidFill>
                  <a:srgbClr val="294B73"/>
                </a:solidFill>
                <a:latin typeface="Arial Narrow" panose="020B0606020202030204" pitchFamily="34" charset="0"/>
              </a:endParaRPr>
            </a:p>
          </p:txBody>
        </p:sp>
        <p:sp>
          <p:nvSpPr>
            <p:cNvPr id="32" name="TextBox 31"/>
            <p:cNvSpPr txBox="1"/>
            <p:nvPr/>
          </p:nvSpPr>
          <p:spPr>
            <a:xfrm>
              <a:off x="1219494" y="5684992"/>
              <a:ext cx="349580" cy="334808"/>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10</a:t>
              </a:r>
            </a:p>
          </p:txBody>
        </p:sp>
        <p:sp>
          <p:nvSpPr>
            <p:cNvPr id="33" name="TextBox 32"/>
            <p:cNvSpPr txBox="1"/>
            <p:nvPr/>
          </p:nvSpPr>
          <p:spPr>
            <a:xfrm>
              <a:off x="1580819" y="5671555"/>
              <a:ext cx="4062331" cy="338554"/>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Conduct quality assurance, close-out and celebrate </a:t>
              </a:r>
              <a:endParaRPr lang="en-US" sz="1600" b="1" dirty="0">
                <a:solidFill>
                  <a:srgbClr val="294B73"/>
                </a:solidFill>
                <a:latin typeface="Arial Narrow" panose="020B0606020202030204" pitchFamily="34" charset="0"/>
              </a:endParaRPr>
            </a:p>
          </p:txBody>
        </p:sp>
      </p:grpSp>
      <p:cxnSp>
        <p:nvCxnSpPr>
          <p:cNvPr id="34" name="Straight Connector 33" descr="&quot;&quot;">
            <a:extLst>
              <a:ext uri="{FF2B5EF4-FFF2-40B4-BE49-F238E27FC236}">
                <a16:creationId xmlns:a16="http://schemas.microsoft.com/office/drawing/2014/main" id="{7BE7D860-9AE3-414E-B117-8D63A926A70F}"/>
              </a:ext>
            </a:extLst>
          </p:cNvPr>
          <p:cNvCxnSpPr/>
          <p:nvPr/>
        </p:nvCxnSpPr>
        <p:spPr>
          <a:xfrm>
            <a:off x="6934200" y="1524000"/>
            <a:ext cx="0" cy="457200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162800" y="1676400"/>
            <a:ext cx="1085554" cy="369332"/>
          </a:xfrm>
          <a:prstGeom prst="rect">
            <a:avLst/>
          </a:prstGeom>
          <a:noFill/>
        </p:spPr>
        <p:txBody>
          <a:bodyPr wrap="none" rtlCol="0">
            <a:spAutoFit/>
          </a:bodyPr>
          <a:lstStyle/>
          <a:p>
            <a:pPr eaLnBrk="1" fontAlgn="auto" hangingPunct="1">
              <a:spcBef>
                <a:spcPts val="0"/>
              </a:spcBef>
              <a:spcAft>
                <a:spcPts val="0"/>
              </a:spcAft>
            </a:pPr>
            <a:r>
              <a:rPr lang="en-US" sz="1800" b="1" kern="0" dirty="0">
                <a:solidFill>
                  <a:srgbClr val="FF0000"/>
                </a:solidFill>
                <a:latin typeface="Arial Narrow" panose="020B0606020202030204" pitchFamily="34" charset="0"/>
              </a:rPr>
              <a:t>Objective</a:t>
            </a:r>
            <a:r>
              <a:rPr lang="en-US" sz="1800" kern="0" spc="-50" dirty="0">
                <a:solidFill>
                  <a:srgbClr val="D04526"/>
                </a:solidFill>
                <a:latin typeface="Arial Narrow" panose="020B0606020202030204" pitchFamily="34" charset="0"/>
              </a:rPr>
              <a:t>:</a:t>
            </a:r>
            <a:endParaRPr lang="en-US" sz="1800" dirty="0">
              <a:solidFill>
                <a:srgbClr val="D04526"/>
              </a:solidFill>
              <a:latin typeface="Arial Narrow" panose="020B0606020202030204" pitchFamily="34" charset="0"/>
            </a:endParaRPr>
          </a:p>
        </p:txBody>
      </p:sp>
      <p:sp>
        <p:nvSpPr>
          <p:cNvPr id="7" name="TextBox 6"/>
          <p:cNvSpPr txBox="1"/>
          <p:nvPr/>
        </p:nvSpPr>
        <p:spPr>
          <a:xfrm>
            <a:off x="7391401" y="2027767"/>
            <a:ext cx="3065262" cy="646331"/>
          </a:xfrm>
          <a:prstGeom prst="rect">
            <a:avLst/>
          </a:prstGeom>
          <a:noFill/>
        </p:spPr>
        <p:txBody>
          <a:bodyPr wrap="square" rtlCol="0">
            <a:spAutoFit/>
          </a:bodyPr>
          <a:lstStyle/>
          <a:p>
            <a:pPr marL="285750" indent="-285750" eaLnBrk="1" fontAlgn="auto" hangingPunct="1">
              <a:spcBef>
                <a:spcPts val="0"/>
              </a:spcBef>
              <a:spcAft>
                <a:spcPts val="0"/>
              </a:spcAft>
              <a:buClr>
                <a:srgbClr val="D04526"/>
              </a:buClr>
              <a:buFont typeface="Arial" panose="020B0604020202020204" pitchFamily="34" charset="0"/>
              <a:buChar char="•"/>
            </a:pPr>
            <a:r>
              <a:rPr lang="en-US" sz="1800" kern="0" dirty="0">
                <a:solidFill>
                  <a:srgbClr val="294B73"/>
                </a:solidFill>
                <a:latin typeface="Arial Narrow" panose="020B0606020202030204" pitchFamily="34" charset="0"/>
              </a:rPr>
              <a:t>To identify a project selection criteria and candidate projects</a:t>
            </a:r>
            <a:endParaRPr lang="en-US" sz="1800" dirty="0">
              <a:solidFill>
                <a:srgbClr val="294B73"/>
              </a:solidFill>
              <a:latin typeface="Arial Narrow" panose="020B0606020202030204" pitchFamily="34" charset="0"/>
            </a:endParaRPr>
          </a:p>
        </p:txBody>
      </p:sp>
      <p:sp>
        <p:nvSpPr>
          <p:cNvPr id="8" name="TextBox 7"/>
          <p:cNvSpPr txBox="1"/>
          <p:nvPr/>
        </p:nvSpPr>
        <p:spPr>
          <a:xfrm>
            <a:off x="7182694" y="2971800"/>
            <a:ext cx="736099" cy="369332"/>
          </a:xfrm>
          <a:prstGeom prst="rect">
            <a:avLst/>
          </a:prstGeom>
          <a:noFill/>
        </p:spPr>
        <p:txBody>
          <a:bodyPr wrap="none" rtlCol="0">
            <a:spAutoFit/>
          </a:bodyPr>
          <a:lstStyle/>
          <a:p>
            <a:pPr eaLnBrk="1" fontAlgn="auto" hangingPunct="1">
              <a:spcBef>
                <a:spcPts val="0"/>
              </a:spcBef>
              <a:spcAft>
                <a:spcPts val="0"/>
              </a:spcAft>
            </a:pPr>
            <a:r>
              <a:rPr lang="en-US" sz="1800" b="1" kern="0" dirty="0">
                <a:solidFill>
                  <a:srgbClr val="FF0000"/>
                </a:solidFill>
                <a:latin typeface="Arial Narrow" panose="020B0606020202030204" pitchFamily="34" charset="0"/>
              </a:rPr>
              <a:t>Tools</a:t>
            </a:r>
            <a:r>
              <a:rPr lang="en-US" sz="1800" kern="0" spc="-50" dirty="0">
                <a:solidFill>
                  <a:srgbClr val="D04526"/>
                </a:solidFill>
                <a:latin typeface="Arial Narrow" panose="020B0606020202030204" pitchFamily="34" charset="0"/>
              </a:rPr>
              <a:t>:</a:t>
            </a:r>
            <a:endParaRPr lang="en-US" sz="1800" dirty="0">
              <a:solidFill>
                <a:srgbClr val="D04526"/>
              </a:solidFill>
              <a:latin typeface="Arial Narrow" panose="020B0606020202030204" pitchFamily="34" charset="0"/>
            </a:endParaRPr>
          </a:p>
        </p:txBody>
      </p:sp>
      <p:sp>
        <p:nvSpPr>
          <p:cNvPr id="9" name="TextBox 8"/>
          <p:cNvSpPr txBox="1"/>
          <p:nvPr/>
        </p:nvSpPr>
        <p:spPr>
          <a:xfrm>
            <a:off x="7417817" y="3436730"/>
            <a:ext cx="3048000" cy="923330"/>
          </a:xfrm>
          <a:prstGeom prst="rect">
            <a:avLst/>
          </a:prstGeom>
          <a:noFill/>
        </p:spPr>
        <p:txBody>
          <a:bodyPr wrap="square" rtlCol="0">
            <a:spAutoFit/>
          </a:bodyPr>
          <a:lstStyle/>
          <a:p>
            <a:pPr marL="285750" indent="-285750" eaLnBrk="1" fontAlgn="auto" hangingPunct="1">
              <a:spcBef>
                <a:spcPts val="0"/>
              </a:spcBef>
              <a:spcAft>
                <a:spcPts val="0"/>
              </a:spcAft>
              <a:buClr>
                <a:srgbClr val="D04526"/>
              </a:buClr>
              <a:buFont typeface="Arial" panose="020B0604020202020204" pitchFamily="34" charset="0"/>
              <a:buChar char="•"/>
            </a:pPr>
            <a:r>
              <a:rPr lang="en-US" sz="1800" kern="0" dirty="0">
                <a:solidFill>
                  <a:srgbClr val="294B73"/>
                </a:solidFill>
                <a:latin typeface="Arial Narrow" panose="020B0606020202030204" pitchFamily="34" charset="0"/>
              </a:rPr>
              <a:t>Selection matrix</a:t>
            </a:r>
          </a:p>
          <a:p>
            <a:pPr marL="285750" indent="-285750" eaLnBrk="1" fontAlgn="auto" hangingPunct="1">
              <a:spcBef>
                <a:spcPts val="0"/>
              </a:spcBef>
              <a:spcAft>
                <a:spcPts val="0"/>
              </a:spcAft>
              <a:buClr>
                <a:srgbClr val="D04526"/>
              </a:buClr>
              <a:buFont typeface="Arial" panose="020B0604020202020204" pitchFamily="34" charset="0"/>
              <a:buChar char="•"/>
            </a:pPr>
            <a:r>
              <a:rPr lang="en-US" sz="1800" kern="0" dirty="0">
                <a:solidFill>
                  <a:srgbClr val="294B73"/>
                </a:solidFill>
                <a:latin typeface="Arial Narrow" panose="020B0606020202030204" pitchFamily="34" charset="0"/>
              </a:rPr>
              <a:t>Table of contract sizes</a:t>
            </a:r>
          </a:p>
          <a:p>
            <a:pPr marL="285750" indent="-285750" eaLnBrk="1" fontAlgn="auto" hangingPunct="1">
              <a:spcBef>
                <a:spcPts val="0"/>
              </a:spcBef>
              <a:spcAft>
                <a:spcPts val="0"/>
              </a:spcAft>
              <a:buClr>
                <a:srgbClr val="D04526"/>
              </a:buClr>
              <a:buFont typeface="Arial" panose="020B0604020202020204" pitchFamily="34" charset="0"/>
              <a:buChar char="•"/>
            </a:pPr>
            <a:r>
              <a:rPr lang="en-US" sz="1800" kern="0" dirty="0">
                <a:solidFill>
                  <a:srgbClr val="294B73"/>
                </a:solidFill>
                <a:latin typeface="Arial Narrow" panose="020B0606020202030204" pitchFamily="34" charset="0"/>
              </a:rPr>
              <a:t>Table of contract durations</a:t>
            </a:r>
            <a:endParaRPr lang="en-US" sz="1800" dirty="0">
              <a:solidFill>
                <a:srgbClr val="294B73"/>
              </a:solidFill>
              <a:latin typeface="Arial Narrow" panose="020B0606020202030204" pitchFamily="34" charset="0"/>
            </a:endParaRPr>
          </a:p>
        </p:txBody>
      </p:sp>
      <p:sp>
        <p:nvSpPr>
          <p:cNvPr id="10" name="TextBox 9"/>
          <p:cNvSpPr txBox="1"/>
          <p:nvPr/>
        </p:nvSpPr>
        <p:spPr>
          <a:xfrm>
            <a:off x="7180066" y="4648200"/>
            <a:ext cx="1051891" cy="369332"/>
          </a:xfrm>
          <a:prstGeom prst="rect">
            <a:avLst/>
          </a:prstGeom>
          <a:noFill/>
        </p:spPr>
        <p:txBody>
          <a:bodyPr wrap="none" rtlCol="0">
            <a:spAutoFit/>
          </a:bodyPr>
          <a:lstStyle/>
          <a:p>
            <a:pPr eaLnBrk="1" fontAlgn="auto" hangingPunct="1">
              <a:spcBef>
                <a:spcPts val="0"/>
              </a:spcBef>
              <a:spcAft>
                <a:spcPts val="0"/>
              </a:spcAft>
            </a:pPr>
            <a:r>
              <a:rPr lang="en-US" sz="1800" b="1" kern="0" dirty="0">
                <a:solidFill>
                  <a:srgbClr val="FF0000"/>
                </a:solidFill>
                <a:latin typeface="Arial Narrow" panose="020B0606020202030204" pitchFamily="34" charset="0"/>
              </a:rPr>
              <a:t>Outcome</a:t>
            </a:r>
            <a:r>
              <a:rPr lang="en-US" sz="1800" kern="0" spc="-50" dirty="0">
                <a:solidFill>
                  <a:srgbClr val="D04526"/>
                </a:solidFill>
                <a:latin typeface="Arial Narrow" panose="020B0606020202030204" pitchFamily="34" charset="0"/>
              </a:rPr>
              <a:t>:</a:t>
            </a:r>
            <a:endParaRPr lang="en-US" sz="1800" dirty="0">
              <a:solidFill>
                <a:srgbClr val="D04526"/>
              </a:solidFill>
              <a:latin typeface="Arial Narrow" panose="020B0606020202030204" pitchFamily="34" charset="0"/>
            </a:endParaRPr>
          </a:p>
        </p:txBody>
      </p:sp>
      <p:sp>
        <p:nvSpPr>
          <p:cNvPr id="11" name="TextBox 10"/>
          <p:cNvSpPr txBox="1"/>
          <p:nvPr/>
        </p:nvSpPr>
        <p:spPr>
          <a:xfrm>
            <a:off x="7408665" y="4999566"/>
            <a:ext cx="2895600" cy="646331"/>
          </a:xfrm>
          <a:prstGeom prst="rect">
            <a:avLst/>
          </a:prstGeom>
          <a:noFill/>
        </p:spPr>
        <p:txBody>
          <a:bodyPr wrap="square" rtlCol="0">
            <a:spAutoFit/>
          </a:bodyPr>
          <a:lstStyle/>
          <a:p>
            <a:pPr marL="285750" indent="-285750" eaLnBrk="1" fontAlgn="auto" hangingPunct="1">
              <a:spcBef>
                <a:spcPts val="0"/>
              </a:spcBef>
              <a:spcAft>
                <a:spcPts val="0"/>
              </a:spcAft>
              <a:buClr>
                <a:srgbClr val="D04526"/>
              </a:buClr>
              <a:buFont typeface="Arial" panose="020B0604020202020204" pitchFamily="34" charset="0"/>
              <a:buChar char="•"/>
            </a:pPr>
            <a:r>
              <a:rPr lang="en-US" sz="1800" kern="0" dirty="0">
                <a:solidFill>
                  <a:srgbClr val="294B73"/>
                </a:solidFill>
                <a:latin typeface="Arial Narrow" panose="020B0606020202030204" pitchFamily="34" charset="0"/>
              </a:rPr>
              <a:t>List of candidate bridges for bundling</a:t>
            </a:r>
            <a:endParaRPr lang="en-US" sz="1800" dirty="0">
              <a:solidFill>
                <a:srgbClr val="294B73"/>
              </a:solidFill>
              <a:latin typeface="Arial Narrow" panose="020B0606020202030204" pitchFamily="34" charset="0"/>
            </a:endParaRPr>
          </a:p>
        </p:txBody>
      </p:sp>
    </p:spTree>
    <p:extLst>
      <p:ext uri="{BB962C8B-B14F-4D97-AF65-F5344CB8AC3E}">
        <p14:creationId xmlns:p14="http://schemas.microsoft.com/office/powerpoint/2010/main" val="2909800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 </a:t>
            </a:r>
            <a:r>
              <a:rPr lang="en-US" sz="4400" b="1" kern="1200" dirty="0">
                <a:solidFill>
                  <a:srgbClr val="414142"/>
                </a:solidFill>
                <a:effectLst/>
                <a:latin typeface="Arial" panose="020B0604020202020204" pitchFamily="34" charset="0"/>
                <a:ea typeface="+mj-ea"/>
                <a:cs typeface="Arial" panose="020B0604020202020204" pitchFamily="34" charset="0"/>
              </a:rPr>
              <a:t>Why should a project be part of a bundle?</a:t>
            </a:r>
            <a:endParaRPr lang="en-US" dirty="0">
              <a:effectLst/>
            </a:endParaRPr>
          </a:p>
        </p:txBody>
      </p:sp>
      <p:sp>
        <p:nvSpPr>
          <p:cNvPr id="4" name="Content Placeholder 2"/>
          <p:cNvSpPr txBox="1">
            <a:spLocks/>
          </p:cNvSpPr>
          <p:nvPr/>
        </p:nvSpPr>
        <p:spPr>
          <a:xfrm>
            <a:off x="401145" y="1722967"/>
            <a:ext cx="10871200" cy="4068233"/>
          </a:xfrm>
          <a:prstGeom prst="rect">
            <a:avLst/>
          </a:prstGeom>
        </p:spPr>
        <p:txBody>
          <a:bodyPr/>
          <a:lstStyle>
            <a:lvl1pPr marL="403225" indent="-403225" algn="l" defTabSz="914400" rtl="0" eaLnBrk="1" latinLnBrk="0" hangingPunct="1">
              <a:lnSpc>
                <a:spcPts val="3400"/>
              </a:lnSpc>
              <a:spcBef>
                <a:spcPts val="0"/>
              </a:spcBef>
              <a:buClr>
                <a:srgbClr val="0074A1"/>
              </a:buClr>
              <a:buSzPct val="80000"/>
              <a:buFont typeface="Wingdings" pitchFamily="2" charset="2"/>
              <a:buChar char="Ü"/>
              <a:defRPr sz="3200" kern="1200">
                <a:solidFill>
                  <a:srgbClr val="646569"/>
                </a:solidFill>
                <a:latin typeface="Arial" panose="020B0604020202020204" pitchFamily="34" charset="0"/>
                <a:ea typeface="+mn-ea"/>
                <a:cs typeface="Arial" panose="020B0604020202020204" pitchFamily="34" charset="0"/>
              </a:defRPr>
            </a:lvl1pPr>
            <a:lvl2pPr marL="855663" indent="-392113" algn="l" defTabSz="914400" rtl="0" eaLnBrk="1" latinLnBrk="0" hangingPunct="1">
              <a:lnSpc>
                <a:spcPts val="3000"/>
              </a:lnSpc>
              <a:spcBef>
                <a:spcPts val="600"/>
              </a:spcBef>
              <a:buClr>
                <a:srgbClr val="0074A1"/>
              </a:buClr>
              <a:buSzPct val="90000"/>
              <a:buFont typeface="Wingdings" pitchFamily="2" charset="2"/>
              <a:buChar char="q"/>
              <a:defRPr sz="2800" kern="1200">
                <a:solidFill>
                  <a:srgbClr val="646569"/>
                </a:solidFill>
                <a:latin typeface="Arial" panose="020B0604020202020204" pitchFamily="34" charset="0"/>
                <a:ea typeface="+mn-ea"/>
                <a:cs typeface="Arial" panose="020B0604020202020204" pitchFamily="34" charset="0"/>
              </a:defRPr>
            </a:lvl2pPr>
            <a:lvl3pPr marL="1200150" indent="-344488" algn="l" defTabSz="914400" rtl="0" eaLnBrk="1" latinLnBrk="0" hangingPunct="1">
              <a:lnSpc>
                <a:spcPts val="2600"/>
              </a:lnSpc>
              <a:spcBef>
                <a:spcPts val="600"/>
              </a:spcBef>
              <a:buClr>
                <a:srgbClr val="646569"/>
              </a:buClr>
              <a:buSzPct val="90000"/>
              <a:buFont typeface="Wingdings" pitchFamily="2" charset="2"/>
              <a:buChar char=""/>
              <a:defRPr sz="2400" kern="1200">
                <a:solidFill>
                  <a:srgbClr val="646569"/>
                </a:solidFill>
                <a:latin typeface="Arial" panose="020B0604020202020204" pitchFamily="34" charset="0"/>
                <a:ea typeface="+mn-ea"/>
                <a:cs typeface="Arial" panose="020B0604020202020204" pitchFamily="34" charset="0"/>
              </a:defRPr>
            </a:lvl3pPr>
            <a:lvl4pPr marL="1484313" indent="-284163" algn="l" defTabSz="914400" rtl="0" eaLnBrk="1" latinLnBrk="0" hangingPunct="1">
              <a:lnSpc>
                <a:spcPts val="2200"/>
              </a:lnSpc>
              <a:spcBef>
                <a:spcPts val="600"/>
              </a:spcBef>
              <a:buFont typeface="Wingdings" pitchFamily="2" charset="2"/>
              <a:buChar char="Ø"/>
              <a:defRPr sz="2000" kern="1200">
                <a:solidFill>
                  <a:srgbClr val="646569"/>
                </a:solidFill>
                <a:latin typeface="Arial" panose="020B0604020202020204" pitchFamily="34" charset="0"/>
                <a:ea typeface="+mn-ea"/>
                <a:cs typeface="Arial" panose="020B0604020202020204" pitchFamily="34" charset="0"/>
              </a:defRPr>
            </a:lvl4pPr>
            <a:lvl5pPr marL="1709738" indent="-225425" algn="l" defTabSz="914400" rtl="0" eaLnBrk="1" latinLnBrk="0" hangingPunct="1">
              <a:lnSpc>
                <a:spcPts val="2200"/>
              </a:lnSpc>
              <a:spcBef>
                <a:spcPts val="600"/>
              </a:spcBef>
              <a:buFont typeface="Arial" pitchFamily="34" charset="0"/>
              <a:buChar char="•"/>
              <a:defRPr sz="2000" kern="1200">
                <a:solidFill>
                  <a:srgbClr val="64656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Wingdings" panose="05000000000000000000" pitchFamily="2" charset="2"/>
              <a:buChar char="Ø"/>
            </a:pPr>
            <a:r>
              <a:rPr lang="en-US" dirty="0"/>
              <a:t>Goal: NOT to “bundle as many projects as we can.”</a:t>
            </a:r>
          </a:p>
          <a:p>
            <a:pPr lvl="1" fontAlgn="auto">
              <a:spcAft>
                <a:spcPts val="0"/>
              </a:spcAft>
              <a:buFont typeface="Arial" panose="020B0604020202020204" pitchFamily="34" charset="0"/>
              <a:buChar char="•"/>
            </a:pPr>
            <a:r>
              <a:rPr lang="en-US" dirty="0"/>
              <a:t>Goal is to be strategic, to achieve an agency objective.</a:t>
            </a:r>
          </a:p>
          <a:p>
            <a:pPr marL="463550" lvl="1" indent="0" fontAlgn="auto">
              <a:spcAft>
                <a:spcPts val="0"/>
              </a:spcAft>
              <a:buNone/>
            </a:pPr>
            <a:endParaRPr lang="en-US" dirty="0"/>
          </a:p>
          <a:p>
            <a:pPr fontAlgn="auto">
              <a:spcAft>
                <a:spcPts val="0"/>
              </a:spcAft>
              <a:buFont typeface="Wingdings" panose="05000000000000000000" pitchFamily="2" charset="2"/>
              <a:buChar char="Ø"/>
            </a:pPr>
            <a:r>
              <a:rPr lang="en-US" dirty="0"/>
              <a:t>Goal: find projects that will . . .</a:t>
            </a:r>
          </a:p>
          <a:p>
            <a:pPr lvl="1" fontAlgn="auto">
              <a:spcAft>
                <a:spcPts val="0"/>
              </a:spcAft>
              <a:buFont typeface="Arial" panose="020B0604020202020204" pitchFamily="34" charset="0"/>
              <a:buChar char="•"/>
            </a:pPr>
            <a:r>
              <a:rPr lang="en-US" dirty="0"/>
              <a:t>become more efficient within a bundle.</a:t>
            </a:r>
          </a:p>
          <a:p>
            <a:pPr lvl="1" fontAlgn="auto">
              <a:spcAft>
                <a:spcPts val="0"/>
              </a:spcAft>
              <a:buFont typeface="Arial" panose="020B0604020202020204" pitchFamily="34" charset="0"/>
              <a:buChar char="•"/>
            </a:pPr>
            <a:r>
              <a:rPr lang="en-US" dirty="0"/>
              <a:t>make the other projects in a bundle more efficient.</a:t>
            </a:r>
          </a:p>
          <a:p>
            <a:pPr lvl="1" fontAlgn="auto">
              <a:spcAft>
                <a:spcPts val="0"/>
              </a:spcAft>
              <a:buFont typeface="Arial" panose="020B0604020202020204" pitchFamily="34" charset="0"/>
              <a:buChar char="•"/>
            </a:pPr>
            <a:r>
              <a:rPr lang="en-US" dirty="0"/>
              <a:t>become more attractive to bidders if it is part of a bundle.</a:t>
            </a:r>
          </a:p>
          <a:p>
            <a:pPr marL="463550" lvl="1" indent="0" fontAlgn="auto">
              <a:spcAft>
                <a:spcPts val="0"/>
              </a:spcAft>
              <a:buNone/>
            </a:pPr>
            <a:endParaRPr lang="en-US" dirty="0"/>
          </a:p>
        </p:txBody>
      </p:sp>
    </p:spTree>
    <p:extLst>
      <p:ext uri="{BB962C8B-B14F-4D97-AF65-F5344CB8AC3E}">
        <p14:creationId xmlns:p14="http://schemas.microsoft.com/office/powerpoint/2010/main" val="620024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CD71E2B-84B0-47A1-B766-702F44FA9695}"/>
              </a:ext>
            </a:extLst>
          </p:cNvPr>
          <p:cNvSpPr>
            <a:spLocks noGrp="1"/>
          </p:cNvSpPr>
          <p:nvPr>
            <p:ph type="title"/>
          </p:nvPr>
        </p:nvSpPr>
        <p:spPr/>
        <p:txBody>
          <a:bodyPr/>
          <a:lstStyle/>
          <a:p>
            <a:r>
              <a:rPr lang="en-US" dirty="0"/>
              <a:t>Project Selection </a:t>
            </a:r>
            <a:r>
              <a:rPr lang="en-US" sz="3200" dirty="0"/>
              <a:t>(1 of 2)</a:t>
            </a:r>
            <a:endParaRPr lang="en-US" dirty="0"/>
          </a:p>
        </p:txBody>
      </p:sp>
      <p:sp>
        <p:nvSpPr>
          <p:cNvPr id="3" name="Content Placeholder 2"/>
          <p:cNvSpPr>
            <a:spLocks noGrp="1"/>
          </p:cNvSpPr>
          <p:nvPr>
            <p:ph sz="quarter" idx="10"/>
          </p:nvPr>
        </p:nvSpPr>
        <p:spPr>
          <a:xfrm>
            <a:off x="457200" y="1600200"/>
            <a:ext cx="9540240" cy="3238500"/>
          </a:xfrm>
        </p:spPr>
        <p:txBody>
          <a:bodyPr>
            <a:normAutofit/>
          </a:bodyPr>
          <a:lstStyle/>
          <a:p>
            <a:pPr marL="457200" indent="-457200">
              <a:spcBef>
                <a:spcPts val="1200"/>
              </a:spcBef>
              <a:spcAft>
                <a:spcPts val="1200"/>
              </a:spcAft>
              <a:buFont typeface="Wingdings" panose="05000000000000000000" pitchFamily="2" charset="2"/>
              <a:buChar char="Ø"/>
            </a:pPr>
            <a:r>
              <a:rPr lang="en-US" dirty="0"/>
              <a:t>Geographic Location / Proximity</a:t>
            </a:r>
          </a:p>
          <a:p>
            <a:pPr marL="457200" indent="-457200">
              <a:spcBef>
                <a:spcPts val="1200"/>
              </a:spcBef>
              <a:spcAft>
                <a:spcPts val="1200"/>
              </a:spcAft>
              <a:buFont typeface="Wingdings" panose="05000000000000000000" pitchFamily="2" charset="2"/>
              <a:buChar char="Ø"/>
            </a:pPr>
            <a:r>
              <a:rPr lang="en-US" dirty="0"/>
              <a:t>Similar Road Type</a:t>
            </a:r>
          </a:p>
          <a:p>
            <a:pPr marL="457200" indent="-457200">
              <a:spcBef>
                <a:spcPts val="1200"/>
              </a:spcBef>
              <a:spcAft>
                <a:spcPts val="1200"/>
              </a:spcAft>
              <a:buFont typeface="Wingdings" panose="05000000000000000000" pitchFamily="2" charset="2"/>
              <a:buChar char="Ø"/>
            </a:pPr>
            <a:r>
              <a:rPr lang="en-US" dirty="0"/>
              <a:t>Similar Bridge Size</a:t>
            </a:r>
          </a:p>
          <a:p>
            <a:pPr marL="457200" indent="-457200">
              <a:spcBef>
                <a:spcPts val="1200"/>
              </a:spcBef>
              <a:spcAft>
                <a:spcPts val="1200"/>
              </a:spcAft>
              <a:buFont typeface="Wingdings" panose="05000000000000000000" pitchFamily="2" charset="2"/>
              <a:buChar char="Ø"/>
            </a:pPr>
            <a:r>
              <a:rPr lang="en-US" dirty="0"/>
              <a:t>Similar Bridge Type</a:t>
            </a:r>
          </a:p>
        </p:txBody>
      </p:sp>
    </p:spTree>
    <p:extLst>
      <p:ext uri="{BB962C8B-B14F-4D97-AF65-F5344CB8AC3E}">
        <p14:creationId xmlns:p14="http://schemas.microsoft.com/office/powerpoint/2010/main" val="1883375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01AFE0-1868-4198-80E0-508056865FB1}"/>
              </a:ext>
            </a:extLst>
          </p:cNvPr>
          <p:cNvSpPr>
            <a:spLocks noGrp="1"/>
          </p:cNvSpPr>
          <p:nvPr>
            <p:ph type="title"/>
          </p:nvPr>
        </p:nvSpPr>
        <p:spPr/>
        <p:txBody>
          <a:bodyPr/>
          <a:lstStyle/>
          <a:p>
            <a:r>
              <a:rPr lang="en-US" dirty="0"/>
              <a:t>Project Selection </a:t>
            </a:r>
            <a:r>
              <a:rPr lang="en-US" sz="3200" dirty="0"/>
              <a:t>(2 of 2)</a:t>
            </a:r>
            <a:endParaRPr lang="en-US" dirty="0"/>
          </a:p>
        </p:txBody>
      </p:sp>
      <p:sp>
        <p:nvSpPr>
          <p:cNvPr id="3" name="Content Placeholder 2"/>
          <p:cNvSpPr>
            <a:spLocks noGrp="1"/>
          </p:cNvSpPr>
          <p:nvPr>
            <p:ph sz="quarter" idx="10"/>
          </p:nvPr>
        </p:nvSpPr>
        <p:spPr>
          <a:xfrm>
            <a:off x="457200" y="1600200"/>
            <a:ext cx="10972800" cy="2849880"/>
          </a:xfrm>
        </p:spPr>
        <p:txBody>
          <a:bodyPr>
            <a:normAutofit/>
          </a:bodyPr>
          <a:lstStyle/>
          <a:p>
            <a:pPr marL="457200" indent="-457200">
              <a:spcBef>
                <a:spcPts val="1200"/>
              </a:spcBef>
              <a:spcAft>
                <a:spcPts val="1200"/>
              </a:spcAft>
              <a:buFont typeface="Wingdings" panose="05000000000000000000" pitchFamily="2" charset="2"/>
              <a:buChar char="Ø"/>
            </a:pPr>
            <a:r>
              <a:rPr lang="en-US" dirty="0"/>
              <a:t>Similar Work Types</a:t>
            </a:r>
          </a:p>
          <a:p>
            <a:pPr marL="457200" indent="-457200">
              <a:spcBef>
                <a:spcPts val="1200"/>
              </a:spcBef>
              <a:spcAft>
                <a:spcPts val="1200"/>
              </a:spcAft>
              <a:buFont typeface="Wingdings" panose="05000000000000000000" pitchFamily="2" charset="2"/>
              <a:buChar char="Ø"/>
            </a:pPr>
            <a:r>
              <a:rPr lang="en-US" dirty="0"/>
              <a:t>Funding</a:t>
            </a:r>
          </a:p>
          <a:p>
            <a:pPr marL="457200" indent="-457200">
              <a:spcBef>
                <a:spcPts val="1200"/>
              </a:spcBef>
              <a:spcAft>
                <a:spcPts val="1200"/>
              </a:spcAft>
              <a:buFont typeface="Wingdings" panose="05000000000000000000" pitchFamily="2" charset="2"/>
              <a:buChar char="Ø"/>
            </a:pPr>
            <a:r>
              <a:rPr lang="en-US" dirty="0"/>
              <a:t>National Environmental Policy Act</a:t>
            </a:r>
            <a:r>
              <a:rPr lang="en-US" baseline="30000" dirty="0"/>
              <a:t>1</a:t>
            </a:r>
            <a:r>
              <a:rPr lang="en-US" dirty="0"/>
              <a:t> (NEPA) process and environmental permitting</a:t>
            </a:r>
          </a:p>
        </p:txBody>
      </p:sp>
      <p:sp>
        <p:nvSpPr>
          <p:cNvPr id="2" name="TextBox 1">
            <a:extLst>
              <a:ext uri="{FF2B5EF4-FFF2-40B4-BE49-F238E27FC236}">
                <a16:creationId xmlns:a16="http://schemas.microsoft.com/office/drawing/2014/main" id="{C61163EE-2375-4154-8523-9A118DE3B8D6}"/>
              </a:ext>
            </a:extLst>
          </p:cNvPr>
          <p:cNvSpPr txBox="1"/>
          <p:nvPr/>
        </p:nvSpPr>
        <p:spPr>
          <a:xfrm>
            <a:off x="990600" y="5248275"/>
            <a:ext cx="6553200" cy="461665"/>
          </a:xfrm>
          <a:prstGeom prst="rect">
            <a:avLst/>
          </a:prstGeom>
          <a:noFill/>
        </p:spPr>
        <p:txBody>
          <a:bodyPr wrap="square" rtlCol="0">
            <a:spAutoFit/>
          </a:bodyPr>
          <a:lstStyle/>
          <a:p>
            <a:r>
              <a:rPr lang="fr-FR" baseline="30000" dirty="0"/>
              <a:t>1</a:t>
            </a:r>
            <a:r>
              <a:rPr lang="fr-FR" dirty="0"/>
              <a:t>42 U.S.C. §4321 et </a:t>
            </a:r>
            <a:r>
              <a:rPr lang="fr-FR" dirty="0" err="1"/>
              <a:t>seq</a:t>
            </a:r>
            <a:r>
              <a:rPr lang="fr-FR" dirty="0"/>
              <a:t>. (1969)</a:t>
            </a:r>
            <a:endParaRPr lang="en-US" dirty="0"/>
          </a:p>
        </p:txBody>
      </p:sp>
    </p:spTree>
    <p:extLst>
      <p:ext uri="{BB962C8B-B14F-4D97-AF65-F5344CB8AC3E}">
        <p14:creationId xmlns:p14="http://schemas.microsoft.com/office/powerpoint/2010/main" val="1729732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A280F-FA78-404A-8C50-3699097BB5C1}"/>
              </a:ext>
            </a:extLst>
          </p:cNvPr>
          <p:cNvSpPr>
            <a:spLocks noGrp="1"/>
          </p:cNvSpPr>
          <p:nvPr>
            <p:ph type="title"/>
          </p:nvPr>
        </p:nvSpPr>
        <p:spPr/>
        <p:txBody>
          <a:bodyPr/>
          <a:lstStyle/>
          <a:p>
            <a:r>
              <a:rPr lang="en-US" dirty="0"/>
              <a:t>Agenda</a:t>
            </a:r>
          </a:p>
        </p:txBody>
      </p:sp>
      <p:sp>
        <p:nvSpPr>
          <p:cNvPr id="3" name="Content">
            <a:extLst>
              <a:ext uri="{FF2B5EF4-FFF2-40B4-BE49-F238E27FC236}">
                <a16:creationId xmlns:a16="http://schemas.microsoft.com/office/drawing/2014/main" id="{BAE86662-1C3E-4A5E-88FA-AEE1304C6C3E}"/>
              </a:ext>
            </a:extLst>
          </p:cNvPr>
          <p:cNvSpPr>
            <a:spLocks noGrp="1"/>
          </p:cNvSpPr>
          <p:nvPr>
            <p:ph idx="1"/>
          </p:nvPr>
        </p:nvSpPr>
        <p:spPr/>
        <p:txBody>
          <a:bodyPr>
            <a:normAutofit/>
          </a:bodyPr>
          <a:lstStyle/>
          <a:p>
            <a:pPr marL="514350" indent="-514350" algn="l">
              <a:spcAft>
                <a:spcPts val="1200"/>
              </a:spcAft>
              <a:buClrTx/>
              <a:buSzPct val="100000"/>
              <a:buFont typeface="+mj-lt"/>
              <a:buAutoNum type="arabicPeriod"/>
            </a:pPr>
            <a:r>
              <a:rPr lang="en-US" dirty="0">
                <a:solidFill>
                  <a:schemeClr val="tx1"/>
                </a:solidFill>
              </a:rPr>
              <a:t>What is project bundling?</a:t>
            </a:r>
          </a:p>
          <a:p>
            <a:pPr marL="514350" indent="-514350" algn="l">
              <a:spcAft>
                <a:spcPts val="1200"/>
              </a:spcAft>
              <a:buClrTx/>
              <a:buSzPct val="100000"/>
              <a:buFont typeface="+mj-lt"/>
              <a:buAutoNum type="arabicPeriod"/>
            </a:pPr>
            <a:r>
              <a:rPr lang="en-US" dirty="0">
                <a:solidFill>
                  <a:schemeClr val="tx1"/>
                </a:solidFill>
              </a:rPr>
              <a:t>Why project bundling?</a:t>
            </a:r>
          </a:p>
          <a:p>
            <a:pPr marL="514350" indent="-514350" algn="l">
              <a:spcAft>
                <a:spcPts val="1200"/>
              </a:spcAft>
              <a:buClrTx/>
              <a:buSzPct val="100000"/>
              <a:buFont typeface="+mj-lt"/>
              <a:buAutoNum type="arabicPeriod"/>
            </a:pPr>
            <a:r>
              <a:rPr lang="en-US" dirty="0">
                <a:solidFill>
                  <a:schemeClr val="tx1"/>
                </a:solidFill>
              </a:rPr>
              <a:t>How is project bundling done?</a:t>
            </a:r>
          </a:p>
          <a:p>
            <a:pPr marL="514350" indent="-514350" algn="l">
              <a:spcAft>
                <a:spcPts val="1200"/>
              </a:spcAft>
              <a:buClrTx/>
              <a:buSzPct val="100000"/>
              <a:buFont typeface="+mj-lt"/>
              <a:buAutoNum type="arabicPeriod"/>
            </a:pPr>
            <a:r>
              <a:rPr lang="en-US" dirty="0">
                <a:solidFill>
                  <a:schemeClr val="tx1"/>
                </a:solidFill>
              </a:rPr>
              <a:t>Examples/Case Studies.</a:t>
            </a:r>
          </a:p>
          <a:p>
            <a:pPr marL="514350" indent="-514350" algn="l">
              <a:spcAft>
                <a:spcPts val="1200"/>
              </a:spcAft>
              <a:buClrTx/>
              <a:buSzPct val="100000"/>
              <a:buFont typeface="+mj-lt"/>
              <a:buAutoNum type="arabicPeriod"/>
            </a:pPr>
            <a:r>
              <a:rPr lang="en-US" dirty="0">
                <a:solidFill>
                  <a:schemeClr val="tx1"/>
                </a:solidFill>
              </a:rPr>
              <a:t>Resources.</a:t>
            </a:r>
          </a:p>
        </p:txBody>
      </p:sp>
      <p:pic>
        <p:nvPicPr>
          <p:cNvPr id="4" name="Picture 3" descr="Project Bundling Saves Bundles! identifier">
            <a:extLst>
              <a:ext uri="{FF2B5EF4-FFF2-40B4-BE49-F238E27FC236}">
                <a16:creationId xmlns:a16="http://schemas.microsoft.com/office/drawing/2014/main" id="{72FBD293-678F-4D40-9A82-B5F33DF43AFB}"/>
              </a:ext>
            </a:extLst>
          </p:cNvPr>
          <p:cNvPicPr>
            <a:picLocks noChangeAspect="1"/>
          </p:cNvPicPr>
          <p:nvPr/>
        </p:nvPicPr>
        <p:blipFill>
          <a:blip r:embed="rId3"/>
          <a:stretch>
            <a:fillRect/>
          </a:stretch>
        </p:blipFill>
        <p:spPr>
          <a:xfrm>
            <a:off x="10563658" y="6186458"/>
            <a:ext cx="1276267" cy="614053"/>
          </a:xfrm>
          <a:prstGeom prst="rect">
            <a:avLst/>
          </a:prstGeom>
        </p:spPr>
      </p:pic>
    </p:spTree>
    <p:extLst>
      <p:ext uri="{BB962C8B-B14F-4D97-AF65-F5344CB8AC3E}">
        <p14:creationId xmlns:p14="http://schemas.microsoft.com/office/powerpoint/2010/main" val="2632221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a:extLst>
              <a:ext uri="{FF2B5EF4-FFF2-40B4-BE49-F238E27FC236}">
                <a16:creationId xmlns:a16="http://schemas.microsoft.com/office/drawing/2014/main" id="{DF093784-DEF2-46F7-92EA-516519F9B85F}"/>
              </a:ext>
            </a:extLst>
          </p:cNvPr>
          <p:cNvSpPr>
            <a:spLocks noGrp="1"/>
          </p:cNvSpPr>
          <p:nvPr>
            <p:ph type="title"/>
          </p:nvPr>
        </p:nvSpPr>
        <p:spPr/>
        <p:txBody>
          <a:bodyPr/>
          <a:lstStyle/>
          <a:p>
            <a:r>
              <a:rPr lang="en-US" dirty="0"/>
              <a:t>Select Delivery Method</a:t>
            </a:r>
          </a:p>
        </p:txBody>
      </p:sp>
      <p:sp>
        <p:nvSpPr>
          <p:cNvPr id="27" name="TextBox 26"/>
          <p:cNvSpPr txBox="1"/>
          <p:nvPr/>
        </p:nvSpPr>
        <p:spPr>
          <a:xfrm>
            <a:off x="1233263" y="4092975"/>
            <a:ext cx="6027613" cy="523220"/>
          </a:xfrm>
          <a:prstGeom prst="rect">
            <a:avLst/>
          </a:prstGeom>
          <a:noFill/>
        </p:spPr>
        <p:txBody>
          <a:bodyPr wrap="none" rtlCol="0">
            <a:spAutoFit/>
          </a:bodyPr>
          <a:lstStyle/>
          <a:p>
            <a:pPr eaLnBrk="1" fontAlgn="auto" hangingPunct="1">
              <a:spcBef>
                <a:spcPts val="0"/>
              </a:spcBef>
              <a:spcAft>
                <a:spcPts val="0"/>
              </a:spcAft>
            </a:pPr>
            <a:r>
              <a:rPr lang="en-US" sz="2800" b="1" kern="0" spc="-50" dirty="0">
                <a:solidFill>
                  <a:srgbClr val="FF0000"/>
                </a:solidFill>
                <a:latin typeface="Arial Narrow" panose="020B0606020202030204" pitchFamily="34" charset="0"/>
              </a:rPr>
              <a:t>Select delivery method for  bundle contract </a:t>
            </a:r>
            <a:endParaRPr lang="en-US" sz="2800" b="1" dirty="0">
              <a:solidFill>
                <a:srgbClr val="FF0000"/>
              </a:solidFill>
              <a:latin typeface="Arial Narrow" panose="020B0606020202030204" pitchFamily="34" charset="0"/>
            </a:endParaRPr>
          </a:p>
        </p:txBody>
      </p:sp>
      <p:grpSp>
        <p:nvGrpSpPr>
          <p:cNvPr id="35" name="Group 34" descr="&quot;&quot;">
            <a:extLst>
              <a:ext uri="{FF2B5EF4-FFF2-40B4-BE49-F238E27FC236}">
                <a16:creationId xmlns:a16="http://schemas.microsoft.com/office/drawing/2014/main" id="{2B3CF13D-80B8-4390-A406-99E17C28F27F}"/>
              </a:ext>
            </a:extLst>
          </p:cNvPr>
          <p:cNvGrpSpPr/>
          <p:nvPr/>
        </p:nvGrpSpPr>
        <p:grpSpPr>
          <a:xfrm>
            <a:off x="855466" y="1349628"/>
            <a:ext cx="6535934" cy="4577378"/>
            <a:chOff x="855466" y="1349628"/>
            <a:chExt cx="6535934" cy="4577378"/>
          </a:xfrm>
        </p:grpSpPr>
        <p:cxnSp>
          <p:nvCxnSpPr>
            <p:cNvPr id="5" name="Straight Connector 4" descr="&quot;&quot;"/>
            <p:cNvCxnSpPr/>
            <p:nvPr/>
          </p:nvCxnSpPr>
          <p:spPr>
            <a:xfrm>
              <a:off x="7391400" y="1349628"/>
              <a:ext cx="0" cy="457200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466" y="1402466"/>
              <a:ext cx="367758" cy="4519162"/>
            </a:xfrm>
            <a:prstGeom prst="rect">
              <a:avLst/>
            </a:prstGeom>
          </p:spPr>
        </p:pic>
        <p:sp>
          <p:nvSpPr>
            <p:cNvPr id="14" name="TextBox 13"/>
            <p:cNvSpPr txBox="1"/>
            <p:nvPr/>
          </p:nvSpPr>
          <p:spPr>
            <a:xfrm>
              <a:off x="902356" y="1545883"/>
              <a:ext cx="261883" cy="334808"/>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1</a:t>
              </a:r>
            </a:p>
          </p:txBody>
        </p:sp>
        <p:sp>
          <p:nvSpPr>
            <p:cNvPr id="15" name="TextBox 14"/>
            <p:cNvSpPr txBox="1"/>
            <p:nvPr/>
          </p:nvSpPr>
          <p:spPr>
            <a:xfrm>
              <a:off x="1233263" y="1448458"/>
              <a:ext cx="2752677" cy="338554"/>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Define successful project bundling</a:t>
              </a:r>
              <a:endParaRPr lang="en-US" sz="1600" b="1" dirty="0">
                <a:solidFill>
                  <a:srgbClr val="294B73"/>
                </a:solidFill>
                <a:latin typeface="Arial Narrow" panose="020B0606020202030204" pitchFamily="34" charset="0"/>
              </a:endParaRPr>
            </a:p>
          </p:txBody>
        </p:sp>
        <p:sp>
          <p:nvSpPr>
            <p:cNvPr id="16" name="TextBox 15"/>
            <p:cNvSpPr txBox="1"/>
            <p:nvPr/>
          </p:nvSpPr>
          <p:spPr>
            <a:xfrm>
              <a:off x="893371" y="2007246"/>
              <a:ext cx="261883" cy="334808"/>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2</a:t>
              </a:r>
            </a:p>
          </p:txBody>
        </p:sp>
        <p:sp>
          <p:nvSpPr>
            <p:cNvPr id="17" name="TextBox 16"/>
            <p:cNvSpPr txBox="1"/>
            <p:nvPr/>
          </p:nvSpPr>
          <p:spPr>
            <a:xfrm>
              <a:off x="1224280" y="1909821"/>
              <a:ext cx="3616696" cy="338554"/>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Determine goals and objectives for the bundle </a:t>
              </a:r>
              <a:endParaRPr lang="en-US" sz="1600" b="1" dirty="0">
                <a:solidFill>
                  <a:srgbClr val="294B73"/>
                </a:solidFill>
                <a:latin typeface="Arial Narrow" panose="020B0606020202030204" pitchFamily="34" charset="0"/>
              </a:endParaRPr>
            </a:p>
          </p:txBody>
        </p:sp>
        <p:sp>
          <p:nvSpPr>
            <p:cNvPr id="18" name="TextBox 17"/>
            <p:cNvSpPr txBox="1"/>
            <p:nvPr/>
          </p:nvSpPr>
          <p:spPr>
            <a:xfrm>
              <a:off x="890591" y="2460428"/>
              <a:ext cx="261883" cy="334808"/>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3</a:t>
              </a:r>
            </a:p>
          </p:txBody>
        </p:sp>
        <p:sp>
          <p:nvSpPr>
            <p:cNvPr id="19" name="TextBox 18"/>
            <p:cNvSpPr txBox="1"/>
            <p:nvPr/>
          </p:nvSpPr>
          <p:spPr>
            <a:xfrm>
              <a:off x="1249265" y="2317178"/>
              <a:ext cx="3332964" cy="338554"/>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Identify funding or financing for the bundle</a:t>
              </a:r>
              <a:endParaRPr lang="en-US" sz="1600" b="1" dirty="0">
                <a:solidFill>
                  <a:srgbClr val="294B73"/>
                </a:solidFill>
                <a:latin typeface="Arial Narrow" panose="020B0606020202030204" pitchFamily="34" charset="0"/>
              </a:endParaRPr>
            </a:p>
          </p:txBody>
        </p:sp>
        <p:sp>
          <p:nvSpPr>
            <p:cNvPr id="20" name="TextBox 19"/>
            <p:cNvSpPr txBox="1"/>
            <p:nvPr/>
          </p:nvSpPr>
          <p:spPr>
            <a:xfrm>
              <a:off x="902356" y="2900841"/>
              <a:ext cx="261883" cy="334808"/>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4</a:t>
              </a:r>
            </a:p>
          </p:txBody>
        </p:sp>
        <p:sp>
          <p:nvSpPr>
            <p:cNvPr id="21" name="TextBox 20"/>
            <p:cNvSpPr txBox="1"/>
            <p:nvPr/>
          </p:nvSpPr>
          <p:spPr>
            <a:xfrm>
              <a:off x="1233264" y="2803416"/>
              <a:ext cx="4990469" cy="338554"/>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Build a coalition and outreach to inform and train about bundling </a:t>
              </a:r>
              <a:endParaRPr lang="en-US" sz="1600" b="1" dirty="0">
                <a:solidFill>
                  <a:srgbClr val="294B73"/>
                </a:solidFill>
                <a:latin typeface="Arial Narrow" panose="020B0606020202030204" pitchFamily="34" charset="0"/>
              </a:endParaRPr>
            </a:p>
          </p:txBody>
        </p:sp>
        <p:sp>
          <p:nvSpPr>
            <p:cNvPr id="22" name="TextBox 21"/>
            <p:cNvSpPr txBox="1"/>
            <p:nvPr/>
          </p:nvSpPr>
          <p:spPr>
            <a:xfrm>
              <a:off x="902356" y="3379040"/>
              <a:ext cx="261883" cy="334808"/>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5</a:t>
              </a:r>
            </a:p>
          </p:txBody>
        </p:sp>
        <p:sp>
          <p:nvSpPr>
            <p:cNvPr id="23" name="TextBox 22"/>
            <p:cNvSpPr txBox="1"/>
            <p:nvPr/>
          </p:nvSpPr>
          <p:spPr>
            <a:xfrm>
              <a:off x="1233264" y="3281615"/>
              <a:ext cx="3695242" cy="338554"/>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Perform risk assessment on proposed bundles </a:t>
              </a:r>
              <a:endParaRPr lang="en-US" sz="1600" b="1" dirty="0">
                <a:solidFill>
                  <a:srgbClr val="294B73"/>
                </a:solidFill>
                <a:latin typeface="Arial Narrow" panose="020B0606020202030204" pitchFamily="34" charset="0"/>
              </a:endParaRPr>
            </a:p>
          </p:txBody>
        </p:sp>
        <p:sp>
          <p:nvSpPr>
            <p:cNvPr id="24" name="TextBox 23"/>
            <p:cNvSpPr txBox="1"/>
            <p:nvPr/>
          </p:nvSpPr>
          <p:spPr>
            <a:xfrm>
              <a:off x="892317" y="3831181"/>
              <a:ext cx="261883" cy="334808"/>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6</a:t>
              </a:r>
            </a:p>
          </p:txBody>
        </p:sp>
        <p:sp>
          <p:nvSpPr>
            <p:cNvPr id="25" name="TextBox 24"/>
            <p:cNvSpPr txBox="1"/>
            <p:nvPr/>
          </p:nvSpPr>
          <p:spPr>
            <a:xfrm>
              <a:off x="1223225" y="3733756"/>
              <a:ext cx="2117888" cy="338554"/>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Select projects for bundle </a:t>
              </a:r>
              <a:endParaRPr lang="en-US" sz="1600" b="1" dirty="0">
                <a:solidFill>
                  <a:srgbClr val="294B73"/>
                </a:solidFill>
                <a:latin typeface="Arial Narrow" panose="020B0606020202030204" pitchFamily="34" charset="0"/>
              </a:endParaRPr>
            </a:p>
          </p:txBody>
        </p:sp>
        <p:sp>
          <p:nvSpPr>
            <p:cNvPr id="26" name="TextBox 25"/>
            <p:cNvSpPr txBox="1"/>
            <p:nvPr/>
          </p:nvSpPr>
          <p:spPr>
            <a:xfrm>
              <a:off x="902356" y="4251134"/>
              <a:ext cx="261883" cy="334808"/>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7</a:t>
              </a:r>
            </a:p>
          </p:txBody>
        </p:sp>
        <p:sp>
          <p:nvSpPr>
            <p:cNvPr id="28" name="TextBox 27"/>
            <p:cNvSpPr txBox="1"/>
            <p:nvPr/>
          </p:nvSpPr>
          <p:spPr>
            <a:xfrm>
              <a:off x="918357" y="4699139"/>
              <a:ext cx="261883" cy="334808"/>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8</a:t>
              </a:r>
            </a:p>
          </p:txBody>
        </p:sp>
        <p:sp>
          <p:nvSpPr>
            <p:cNvPr id="29" name="TextBox 28"/>
            <p:cNvSpPr txBox="1"/>
            <p:nvPr/>
          </p:nvSpPr>
          <p:spPr>
            <a:xfrm>
              <a:off x="1223224" y="4598400"/>
              <a:ext cx="5347242" cy="584775"/>
            </a:xfrm>
            <a:prstGeom prst="rect">
              <a:avLst/>
            </a:prstGeom>
            <a:noFill/>
          </p:spPr>
          <p:txBody>
            <a:bodyPr wrap="squar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Determine environmental review and preliminary design considerations for the proposed bundle </a:t>
              </a:r>
              <a:endParaRPr lang="en-US" sz="1600" b="1" dirty="0">
                <a:solidFill>
                  <a:srgbClr val="294B73"/>
                </a:solidFill>
                <a:latin typeface="Arial Narrow" panose="020B0606020202030204" pitchFamily="34" charset="0"/>
              </a:endParaRPr>
            </a:p>
          </p:txBody>
        </p:sp>
        <p:sp>
          <p:nvSpPr>
            <p:cNvPr id="30" name="TextBox 29"/>
            <p:cNvSpPr txBox="1"/>
            <p:nvPr/>
          </p:nvSpPr>
          <p:spPr>
            <a:xfrm>
              <a:off x="918357" y="5196389"/>
              <a:ext cx="261883" cy="334808"/>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9</a:t>
              </a:r>
            </a:p>
          </p:txBody>
        </p:sp>
        <p:sp>
          <p:nvSpPr>
            <p:cNvPr id="31" name="TextBox 30"/>
            <p:cNvSpPr txBox="1"/>
            <p:nvPr/>
          </p:nvSpPr>
          <p:spPr>
            <a:xfrm>
              <a:off x="1266208" y="5179127"/>
              <a:ext cx="2127505" cy="338554"/>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Bundle and let contract(s) </a:t>
              </a:r>
              <a:endParaRPr lang="en-US" sz="1600" b="1" dirty="0">
                <a:solidFill>
                  <a:srgbClr val="294B73"/>
                </a:solidFill>
                <a:latin typeface="Arial Narrow" panose="020B0606020202030204" pitchFamily="34" charset="0"/>
              </a:endParaRPr>
            </a:p>
          </p:txBody>
        </p:sp>
        <p:sp>
          <p:nvSpPr>
            <p:cNvPr id="32" name="TextBox 31"/>
            <p:cNvSpPr txBox="1"/>
            <p:nvPr/>
          </p:nvSpPr>
          <p:spPr>
            <a:xfrm>
              <a:off x="856278" y="5592198"/>
              <a:ext cx="349580" cy="334808"/>
            </a:xfrm>
            <a:prstGeom prst="rect">
              <a:avLst/>
            </a:prstGeom>
            <a:noFill/>
          </p:spPr>
          <p:txBody>
            <a:bodyPr wrap="none" rtlCol="0">
              <a:spAutoFit/>
            </a:bodyPr>
            <a:lstStyle/>
            <a:p>
              <a:pPr eaLnBrk="1" fontAlgn="auto" hangingPunct="1">
                <a:spcBef>
                  <a:spcPts val="0"/>
                </a:spcBef>
                <a:spcAft>
                  <a:spcPts val="0"/>
                </a:spcAft>
              </a:pPr>
              <a:r>
                <a:rPr lang="en-US" sz="1600" b="1" dirty="0">
                  <a:solidFill>
                    <a:prstClr val="white"/>
                  </a:solidFill>
                  <a:latin typeface="Arial Narrow" panose="020B0606020202030204" pitchFamily="34" charset="0"/>
                </a:rPr>
                <a:t>10</a:t>
              </a:r>
            </a:p>
          </p:txBody>
        </p:sp>
        <p:sp>
          <p:nvSpPr>
            <p:cNvPr id="33" name="TextBox 32"/>
            <p:cNvSpPr txBox="1"/>
            <p:nvPr/>
          </p:nvSpPr>
          <p:spPr>
            <a:xfrm>
              <a:off x="1233263" y="5586820"/>
              <a:ext cx="4062331" cy="338554"/>
            </a:xfrm>
            <a:prstGeom prst="rect">
              <a:avLst/>
            </a:prstGeom>
            <a:noFill/>
          </p:spPr>
          <p:txBody>
            <a:bodyPr wrap="none" rtlCol="0">
              <a:spAutoFit/>
            </a:bodyPr>
            <a:lstStyle/>
            <a:p>
              <a:pPr eaLnBrk="1" fontAlgn="auto" hangingPunct="1">
                <a:spcBef>
                  <a:spcPts val="0"/>
                </a:spcBef>
                <a:spcAft>
                  <a:spcPts val="0"/>
                </a:spcAft>
              </a:pPr>
              <a:r>
                <a:rPr lang="en-US" sz="1600" b="1" kern="0" spc="-50" dirty="0">
                  <a:solidFill>
                    <a:srgbClr val="294B73"/>
                  </a:solidFill>
                  <a:latin typeface="Arial Narrow" panose="020B0606020202030204" pitchFamily="34" charset="0"/>
                </a:rPr>
                <a:t>Conduct quality assurance, close-out and celebrate </a:t>
              </a:r>
              <a:endParaRPr lang="en-US" sz="1600" b="1" dirty="0">
                <a:solidFill>
                  <a:srgbClr val="294B73"/>
                </a:solidFill>
                <a:latin typeface="Arial Narrow" panose="020B0606020202030204" pitchFamily="34" charset="0"/>
              </a:endParaRPr>
            </a:p>
          </p:txBody>
        </p:sp>
      </p:grpSp>
      <p:sp>
        <p:nvSpPr>
          <p:cNvPr id="6" name="TextBox 5"/>
          <p:cNvSpPr txBox="1"/>
          <p:nvPr/>
        </p:nvSpPr>
        <p:spPr>
          <a:xfrm>
            <a:off x="7953460" y="1435978"/>
            <a:ext cx="1085554" cy="369332"/>
          </a:xfrm>
          <a:prstGeom prst="rect">
            <a:avLst/>
          </a:prstGeom>
          <a:noFill/>
        </p:spPr>
        <p:txBody>
          <a:bodyPr wrap="none" rtlCol="0">
            <a:spAutoFit/>
          </a:bodyPr>
          <a:lstStyle/>
          <a:p>
            <a:pPr eaLnBrk="1" fontAlgn="auto" hangingPunct="1">
              <a:spcBef>
                <a:spcPts val="0"/>
              </a:spcBef>
              <a:spcAft>
                <a:spcPts val="0"/>
              </a:spcAft>
            </a:pPr>
            <a:r>
              <a:rPr lang="en-US" sz="1800" b="1" kern="0" dirty="0">
                <a:solidFill>
                  <a:srgbClr val="FF0000"/>
                </a:solidFill>
                <a:latin typeface="Arial Narrow" panose="020B0606020202030204" pitchFamily="34" charset="0"/>
              </a:rPr>
              <a:t>Objective</a:t>
            </a:r>
            <a:r>
              <a:rPr lang="en-US" sz="1800" kern="0" spc="-50" dirty="0">
                <a:solidFill>
                  <a:srgbClr val="D04526"/>
                </a:solidFill>
                <a:latin typeface="Arial Narrow" panose="020B0606020202030204" pitchFamily="34" charset="0"/>
              </a:rPr>
              <a:t>:</a:t>
            </a:r>
            <a:endParaRPr lang="en-US" sz="1800" dirty="0">
              <a:solidFill>
                <a:srgbClr val="D04526"/>
              </a:solidFill>
              <a:latin typeface="Arial Narrow" panose="020B0606020202030204" pitchFamily="34" charset="0"/>
            </a:endParaRPr>
          </a:p>
        </p:txBody>
      </p:sp>
      <p:sp>
        <p:nvSpPr>
          <p:cNvPr id="7" name="TextBox 6"/>
          <p:cNvSpPr txBox="1"/>
          <p:nvPr/>
        </p:nvSpPr>
        <p:spPr>
          <a:xfrm>
            <a:off x="7924281" y="1904876"/>
            <a:ext cx="2836665" cy="923330"/>
          </a:xfrm>
          <a:prstGeom prst="rect">
            <a:avLst/>
          </a:prstGeom>
          <a:noFill/>
        </p:spPr>
        <p:txBody>
          <a:bodyPr wrap="square" rtlCol="0">
            <a:spAutoFit/>
          </a:bodyPr>
          <a:lstStyle/>
          <a:p>
            <a:pPr marL="285750" indent="-285750" eaLnBrk="1" fontAlgn="auto" hangingPunct="1">
              <a:spcBef>
                <a:spcPts val="0"/>
              </a:spcBef>
              <a:spcAft>
                <a:spcPts val="0"/>
              </a:spcAft>
              <a:buClr>
                <a:srgbClr val="D04526"/>
              </a:buClr>
              <a:buFont typeface="Arial" panose="020B0604020202020204" pitchFamily="34" charset="0"/>
              <a:buChar char="•"/>
            </a:pPr>
            <a:r>
              <a:rPr lang="en-US" sz="1800" kern="0" dirty="0">
                <a:solidFill>
                  <a:srgbClr val="294B73"/>
                </a:solidFill>
                <a:latin typeface="Arial Narrow" panose="020B0606020202030204" pitchFamily="34" charset="0"/>
              </a:rPr>
              <a:t>To identify the most appropriate project delivery and procurement method</a:t>
            </a:r>
            <a:endParaRPr lang="en-US" sz="1800" dirty="0">
              <a:solidFill>
                <a:srgbClr val="294B73"/>
              </a:solidFill>
              <a:latin typeface="Arial Narrow" panose="020B0606020202030204" pitchFamily="34" charset="0"/>
            </a:endParaRPr>
          </a:p>
        </p:txBody>
      </p:sp>
      <p:sp>
        <p:nvSpPr>
          <p:cNvPr id="8" name="TextBox 7"/>
          <p:cNvSpPr txBox="1"/>
          <p:nvPr/>
        </p:nvSpPr>
        <p:spPr>
          <a:xfrm>
            <a:off x="7931687" y="2990787"/>
            <a:ext cx="736099" cy="369332"/>
          </a:xfrm>
          <a:prstGeom prst="rect">
            <a:avLst/>
          </a:prstGeom>
          <a:noFill/>
        </p:spPr>
        <p:txBody>
          <a:bodyPr wrap="none" rtlCol="0">
            <a:spAutoFit/>
          </a:bodyPr>
          <a:lstStyle/>
          <a:p>
            <a:pPr eaLnBrk="1" fontAlgn="auto" hangingPunct="1">
              <a:spcBef>
                <a:spcPts val="0"/>
              </a:spcBef>
              <a:spcAft>
                <a:spcPts val="0"/>
              </a:spcAft>
            </a:pPr>
            <a:r>
              <a:rPr lang="en-US" sz="1800" b="1" kern="0" dirty="0">
                <a:solidFill>
                  <a:srgbClr val="FF0000"/>
                </a:solidFill>
                <a:latin typeface="Arial Narrow" panose="020B0606020202030204" pitchFamily="34" charset="0"/>
              </a:rPr>
              <a:t>Tools</a:t>
            </a:r>
            <a:r>
              <a:rPr lang="en-US" sz="1800" kern="0" spc="-50" dirty="0">
                <a:solidFill>
                  <a:srgbClr val="D04526"/>
                </a:solidFill>
                <a:latin typeface="Arial Narrow" panose="020B0606020202030204" pitchFamily="34" charset="0"/>
              </a:rPr>
              <a:t>:</a:t>
            </a:r>
            <a:endParaRPr lang="en-US" sz="1800" dirty="0">
              <a:solidFill>
                <a:srgbClr val="D04526"/>
              </a:solidFill>
              <a:latin typeface="Arial Narrow" panose="020B0606020202030204" pitchFamily="34" charset="0"/>
            </a:endParaRPr>
          </a:p>
        </p:txBody>
      </p:sp>
      <p:sp>
        <p:nvSpPr>
          <p:cNvPr id="9" name="TextBox 8"/>
          <p:cNvSpPr txBox="1"/>
          <p:nvPr/>
        </p:nvSpPr>
        <p:spPr>
          <a:xfrm>
            <a:off x="7928787" y="3471396"/>
            <a:ext cx="3124200" cy="923330"/>
          </a:xfrm>
          <a:prstGeom prst="rect">
            <a:avLst/>
          </a:prstGeom>
          <a:noFill/>
        </p:spPr>
        <p:txBody>
          <a:bodyPr wrap="square" rtlCol="0">
            <a:spAutoFit/>
          </a:bodyPr>
          <a:lstStyle/>
          <a:p>
            <a:pPr marL="285750" indent="-285750" eaLnBrk="1" fontAlgn="auto" hangingPunct="1">
              <a:spcBef>
                <a:spcPts val="0"/>
              </a:spcBef>
              <a:spcAft>
                <a:spcPts val="0"/>
              </a:spcAft>
              <a:buClr>
                <a:srgbClr val="D04526"/>
              </a:buClr>
              <a:buFont typeface="Arial" panose="020B0604020202020204" pitchFamily="34" charset="0"/>
              <a:buChar char="•"/>
            </a:pPr>
            <a:r>
              <a:rPr lang="en-US" sz="1800" kern="0" dirty="0">
                <a:solidFill>
                  <a:srgbClr val="294B73"/>
                </a:solidFill>
                <a:latin typeface="Arial Narrow" panose="020B0606020202030204" pitchFamily="34" charset="0"/>
              </a:rPr>
              <a:t>Comparison tables of project delivery &amp; procurement methods</a:t>
            </a:r>
          </a:p>
        </p:txBody>
      </p:sp>
      <p:sp>
        <p:nvSpPr>
          <p:cNvPr id="10" name="TextBox 9"/>
          <p:cNvSpPr txBox="1"/>
          <p:nvPr/>
        </p:nvSpPr>
        <p:spPr>
          <a:xfrm>
            <a:off x="7995753" y="4612113"/>
            <a:ext cx="1051891" cy="369332"/>
          </a:xfrm>
          <a:prstGeom prst="rect">
            <a:avLst/>
          </a:prstGeom>
          <a:noFill/>
        </p:spPr>
        <p:txBody>
          <a:bodyPr wrap="none" rtlCol="0">
            <a:spAutoFit/>
          </a:bodyPr>
          <a:lstStyle/>
          <a:p>
            <a:pPr eaLnBrk="1" fontAlgn="auto" hangingPunct="1">
              <a:spcBef>
                <a:spcPts val="0"/>
              </a:spcBef>
              <a:spcAft>
                <a:spcPts val="0"/>
              </a:spcAft>
            </a:pPr>
            <a:r>
              <a:rPr lang="en-US" sz="1800" b="1" kern="0" dirty="0">
                <a:solidFill>
                  <a:srgbClr val="FF0000"/>
                </a:solidFill>
                <a:latin typeface="Arial Narrow" panose="020B0606020202030204" pitchFamily="34" charset="0"/>
              </a:rPr>
              <a:t>Outcome</a:t>
            </a:r>
            <a:r>
              <a:rPr lang="en-US" sz="1800" kern="0" spc="-50" dirty="0">
                <a:solidFill>
                  <a:srgbClr val="D04526"/>
                </a:solidFill>
                <a:latin typeface="Arial Narrow" panose="020B0606020202030204" pitchFamily="34" charset="0"/>
              </a:rPr>
              <a:t>:</a:t>
            </a:r>
            <a:endParaRPr lang="en-US" sz="1800" dirty="0">
              <a:solidFill>
                <a:srgbClr val="D04526"/>
              </a:solidFill>
              <a:latin typeface="Arial Narrow" panose="020B0606020202030204" pitchFamily="34" charset="0"/>
            </a:endParaRPr>
          </a:p>
        </p:txBody>
      </p:sp>
      <p:sp>
        <p:nvSpPr>
          <p:cNvPr id="11" name="TextBox 10"/>
          <p:cNvSpPr txBox="1"/>
          <p:nvPr/>
        </p:nvSpPr>
        <p:spPr>
          <a:xfrm>
            <a:off x="7995753" y="5063417"/>
            <a:ext cx="2895600" cy="646331"/>
          </a:xfrm>
          <a:prstGeom prst="rect">
            <a:avLst/>
          </a:prstGeom>
          <a:noFill/>
        </p:spPr>
        <p:txBody>
          <a:bodyPr wrap="square" rtlCol="0">
            <a:spAutoFit/>
          </a:bodyPr>
          <a:lstStyle/>
          <a:p>
            <a:pPr marL="285750" indent="-285750" eaLnBrk="1" fontAlgn="auto" hangingPunct="1">
              <a:spcBef>
                <a:spcPts val="0"/>
              </a:spcBef>
              <a:spcAft>
                <a:spcPts val="0"/>
              </a:spcAft>
              <a:buClr>
                <a:srgbClr val="D04526"/>
              </a:buClr>
              <a:buFont typeface="Arial" panose="020B0604020202020204" pitchFamily="34" charset="0"/>
              <a:buChar char="•"/>
            </a:pPr>
            <a:r>
              <a:rPr lang="en-US" sz="1800" kern="0" dirty="0">
                <a:solidFill>
                  <a:srgbClr val="294B73"/>
                </a:solidFill>
                <a:latin typeface="Arial Narrow" panose="020B0606020202030204" pitchFamily="34" charset="0"/>
              </a:rPr>
              <a:t>Selected project delivery &amp; procurement method</a:t>
            </a:r>
            <a:endParaRPr lang="en-US" sz="1800" dirty="0">
              <a:solidFill>
                <a:srgbClr val="294B73"/>
              </a:solidFill>
              <a:latin typeface="Arial Narrow" panose="020B0606020202030204" pitchFamily="34" charset="0"/>
            </a:endParaRPr>
          </a:p>
        </p:txBody>
      </p:sp>
    </p:spTree>
    <p:extLst>
      <p:ext uri="{BB962C8B-B14F-4D97-AF65-F5344CB8AC3E}">
        <p14:creationId xmlns:p14="http://schemas.microsoft.com/office/powerpoint/2010/main" val="3188249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0428619-94D2-4678-8567-0045D03FD8E9}"/>
              </a:ext>
            </a:extLst>
          </p:cNvPr>
          <p:cNvSpPr>
            <a:spLocks noGrp="1"/>
          </p:cNvSpPr>
          <p:nvPr>
            <p:ph type="title"/>
          </p:nvPr>
        </p:nvSpPr>
        <p:spPr/>
        <p:txBody>
          <a:bodyPr/>
          <a:lstStyle/>
          <a:p>
            <a:r>
              <a:rPr lang="en-US" dirty="0"/>
              <a:t>Delivery Systems and Bundling</a:t>
            </a:r>
          </a:p>
        </p:txBody>
      </p:sp>
      <p:sp>
        <p:nvSpPr>
          <p:cNvPr id="3" name="Content Placeholder 2"/>
          <p:cNvSpPr>
            <a:spLocks noGrp="1"/>
          </p:cNvSpPr>
          <p:nvPr>
            <p:ph idx="4294967295"/>
          </p:nvPr>
        </p:nvSpPr>
        <p:spPr>
          <a:xfrm>
            <a:off x="406400" y="1524000"/>
            <a:ext cx="10871200" cy="3962400"/>
          </a:xfrm>
        </p:spPr>
        <p:txBody>
          <a:bodyPr>
            <a:normAutofit/>
          </a:bodyPr>
          <a:lstStyle/>
          <a:p>
            <a:pPr>
              <a:spcBef>
                <a:spcPts val="1200"/>
              </a:spcBef>
              <a:spcAft>
                <a:spcPts val="1200"/>
              </a:spcAft>
              <a:buFont typeface="Wingdings" panose="05000000000000000000" pitchFamily="2" charset="2"/>
              <a:buChar char="Ø"/>
            </a:pPr>
            <a:r>
              <a:rPr lang="en-US" dirty="0"/>
              <a:t>Project bundling works with any delivery system</a:t>
            </a:r>
          </a:p>
          <a:p>
            <a:pPr>
              <a:spcBef>
                <a:spcPts val="1200"/>
              </a:spcBef>
              <a:spcAft>
                <a:spcPts val="1200"/>
              </a:spcAft>
              <a:buFont typeface="Wingdings" panose="05000000000000000000" pitchFamily="2" charset="2"/>
              <a:buChar char="Ø"/>
            </a:pPr>
            <a:r>
              <a:rPr lang="en-US" dirty="0"/>
              <a:t>Design-bid-build (D-B-B)</a:t>
            </a:r>
          </a:p>
          <a:p>
            <a:pPr>
              <a:spcBef>
                <a:spcPts val="1200"/>
              </a:spcBef>
              <a:spcAft>
                <a:spcPts val="1200"/>
              </a:spcAft>
              <a:buFont typeface="Wingdings" panose="05000000000000000000" pitchFamily="2" charset="2"/>
              <a:buChar char="Ø"/>
            </a:pPr>
            <a:r>
              <a:rPr lang="en-US" dirty="0"/>
              <a:t>Construction manager / General contractor (CM/GC)</a:t>
            </a:r>
          </a:p>
          <a:p>
            <a:pPr>
              <a:spcBef>
                <a:spcPts val="1200"/>
              </a:spcBef>
              <a:spcAft>
                <a:spcPts val="1200"/>
              </a:spcAft>
              <a:buFont typeface="Wingdings" panose="05000000000000000000" pitchFamily="2" charset="2"/>
              <a:buChar char="Ø"/>
            </a:pPr>
            <a:r>
              <a:rPr lang="en-US" dirty="0"/>
              <a:t>Design-build (D-B)</a:t>
            </a:r>
          </a:p>
          <a:p>
            <a:pPr>
              <a:spcBef>
                <a:spcPts val="1200"/>
              </a:spcBef>
              <a:spcAft>
                <a:spcPts val="1200"/>
              </a:spcAft>
              <a:buFont typeface="Wingdings" panose="05000000000000000000" pitchFamily="2" charset="2"/>
              <a:buChar char="Ø"/>
            </a:pPr>
            <a:r>
              <a:rPr lang="en-US" dirty="0"/>
              <a:t>Public private partnership (P3)</a:t>
            </a:r>
          </a:p>
        </p:txBody>
      </p:sp>
    </p:spTree>
    <p:extLst>
      <p:ext uri="{BB962C8B-B14F-4D97-AF65-F5344CB8AC3E}">
        <p14:creationId xmlns:p14="http://schemas.microsoft.com/office/powerpoint/2010/main" val="925382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0A33379-28FE-4996-9CFE-C691D84BE624}"/>
              </a:ext>
            </a:extLst>
          </p:cNvPr>
          <p:cNvSpPr>
            <a:spLocks noGrp="1"/>
          </p:cNvSpPr>
          <p:nvPr>
            <p:ph type="title"/>
          </p:nvPr>
        </p:nvSpPr>
        <p:spPr/>
        <p:txBody>
          <a:bodyPr/>
          <a:lstStyle/>
          <a:p>
            <a:r>
              <a:rPr lang="en-US" dirty="0"/>
              <a:t>Project Delivery Methods</a:t>
            </a:r>
          </a:p>
        </p:txBody>
      </p:sp>
      <p:sp>
        <p:nvSpPr>
          <p:cNvPr id="6" name="TextBox 5">
            <a:extLst>
              <a:ext uri="{FF2B5EF4-FFF2-40B4-BE49-F238E27FC236}">
                <a16:creationId xmlns:a16="http://schemas.microsoft.com/office/drawing/2014/main" id="{B1ED0375-EAB2-4361-9CDC-16BC4C89061F}"/>
              </a:ext>
            </a:extLst>
          </p:cNvPr>
          <p:cNvSpPr txBox="1"/>
          <p:nvPr/>
        </p:nvSpPr>
        <p:spPr>
          <a:xfrm>
            <a:off x="609600" y="1287633"/>
            <a:ext cx="11396983" cy="923330"/>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Bundling projects, depending on the agencies’ governing laws, may allow for use of innovative project delivery methods such as Construction Manager/General Contractor (CM/GC), Design-Build (D-B), and Public-Private Partnerships (P3) and procurement methods such as best value and qualifications-based selection.</a:t>
            </a:r>
          </a:p>
        </p:txBody>
      </p:sp>
      <p:sp>
        <p:nvSpPr>
          <p:cNvPr id="8" name="Traditional" descr="Traditional">
            <a:extLst>
              <a:ext uri="{FF2B5EF4-FFF2-40B4-BE49-F238E27FC236}">
                <a16:creationId xmlns:a16="http://schemas.microsoft.com/office/drawing/2014/main" id="{D73A1EB2-1B99-445D-BFEF-3901AF03FFE9}"/>
              </a:ext>
            </a:extLst>
          </p:cNvPr>
          <p:cNvSpPr/>
          <p:nvPr/>
        </p:nvSpPr>
        <p:spPr>
          <a:xfrm>
            <a:off x="1121408" y="2289993"/>
            <a:ext cx="2514600" cy="440034"/>
          </a:xfrm>
          <a:prstGeom prst="roundRect">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Traditional</a:t>
            </a:r>
          </a:p>
        </p:txBody>
      </p:sp>
      <p:graphicFrame>
        <p:nvGraphicFramePr>
          <p:cNvPr id="2" name="Diagram 1" descr="Flowchart with &quot;Agency&quot; at the top and &quot;Designer and &quot;General Contractor&quot; below">
            <a:extLst>
              <a:ext uri="{FF2B5EF4-FFF2-40B4-BE49-F238E27FC236}">
                <a16:creationId xmlns:a16="http://schemas.microsoft.com/office/drawing/2014/main" id="{57C04EC7-0862-4203-ACC7-CC731C701B51}"/>
              </a:ext>
            </a:extLst>
          </p:cNvPr>
          <p:cNvGraphicFramePr/>
          <p:nvPr>
            <p:extLst>
              <p:ext uri="{D42A27DB-BD31-4B8C-83A1-F6EECF244321}">
                <p14:modId xmlns:p14="http://schemas.microsoft.com/office/powerpoint/2010/main" val="1651656326"/>
              </p:ext>
            </p:extLst>
          </p:nvPr>
        </p:nvGraphicFramePr>
        <p:xfrm>
          <a:off x="1052890" y="2761136"/>
          <a:ext cx="2514600" cy="20640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id="{600E462B-6470-45DB-8901-91CB1276505A}"/>
              </a:ext>
            </a:extLst>
          </p:cNvPr>
          <p:cNvSpPr txBox="1"/>
          <p:nvPr/>
        </p:nvSpPr>
        <p:spPr>
          <a:xfrm>
            <a:off x="1010814" y="5208712"/>
            <a:ext cx="2646878" cy="369332"/>
          </a:xfrm>
          <a:prstGeom prst="rect">
            <a:avLst/>
          </a:prstGeom>
          <a:noFill/>
        </p:spPr>
        <p:txBody>
          <a:bodyPr wrap="none" rtlCol="0">
            <a:spAutoFit/>
          </a:bodyPr>
          <a:lstStyle/>
          <a:p>
            <a:r>
              <a:rPr lang="en-US" sz="1800" dirty="0">
                <a:latin typeface="+mj-lt"/>
              </a:rPr>
              <a:t>Design-Bid-Build &amp; IDIQ</a:t>
            </a:r>
          </a:p>
        </p:txBody>
      </p:sp>
      <p:sp>
        <p:nvSpPr>
          <p:cNvPr id="15" name="Alternate..." descr="Alternate Project Delivery and Contracting Methods">
            <a:extLst>
              <a:ext uri="{FF2B5EF4-FFF2-40B4-BE49-F238E27FC236}">
                <a16:creationId xmlns:a16="http://schemas.microsoft.com/office/drawing/2014/main" id="{14ABC90F-C0D6-4895-A368-2DCF6DEF7879}"/>
              </a:ext>
            </a:extLst>
          </p:cNvPr>
          <p:cNvSpPr/>
          <p:nvPr/>
        </p:nvSpPr>
        <p:spPr>
          <a:xfrm>
            <a:off x="3709666" y="2286734"/>
            <a:ext cx="7872734" cy="440034"/>
          </a:xfrm>
          <a:prstGeom prst="round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Alternate Project Delivery and Contracting Methods</a:t>
            </a:r>
          </a:p>
        </p:txBody>
      </p:sp>
      <p:graphicFrame>
        <p:nvGraphicFramePr>
          <p:cNvPr id="7" name="Diagram 6" descr="Flowchart with &quot;Agency&quot; at the top, &quot;Independent Cost Estimator&quot; to the side and &quot;Designer and &quot;Construction Manager/General Contractor&quot; below Agency.">
            <a:extLst>
              <a:ext uri="{FF2B5EF4-FFF2-40B4-BE49-F238E27FC236}">
                <a16:creationId xmlns:a16="http://schemas.microsoft.com/office/drawing/2014/main" id="{51453F19-4743-4196-9624-B26E42FB3163}"/>
              </a:ext>
            </a:extLst>
          </p:cNvPr>
          <p:cNvGraphicFramePr/>
          <p:nvPr>
            <p:extLst>
              <p:ext uri="{D42A27DB-BD31-4B8C-83A1-F6EECF244321}">
                <p14:modId xmlns:p14="http://schemas.microsoft.com/office/powerpoint/2010/main" val="2412072323"/>
              </p:ext>
            </p:extLst>
          </p:nvPr>
        </p:nvGraphicFramePr>
        <p:xfrm>
          <a:off x="3841145" y="2888995"/>
          <a:ext cx="2438400" cy="219377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8" name="CM/GC">
            <a:extLst>
              <a:ext uri="{FF2B5EF4-FFF2-40B4-BE49-F238E27FC236}">
                <a16:creationId xmlns:a16="http://schemas.microsoft.com/office/drawing/2014/main" id="{1974E354-AF2F-4370-AEFE-96DF14F03004}"/>
              </a:ext>
            </a:extLst>
          </p:cNvPr>
          <p:cNvSpPr txBox="1"/>
          <p:nvPr/>
        </p:nvSpPr>
        <p:spPr>
          <a:xfrm>
            <a:off x="4621392" y="5208712"/>
            <a:ext cx="954107" cy="369332"/>
          </a:xfrm>
          <a:prstGeom prst="rect">
            <a:avLst/>
          </a:prstGeom>
          <a:noFill/>
        </p:spPr>
        <p:txBody>
          <a:bodyPr wrap="none" rtlCol="0">
            <a:spAutoFit/>
          </a:bodyPr>
          <a:lstStyle/>
          <a:p>
            <a:r>
              <a:rPr lang="en-US" sz="1800" dirty="0">
                <a:latin typeface="+mj-lt"/>
              </a:rPr>
              <a:t>CM/GC</a:t>
            </a:r>
          </a:p>
        </p:txBody>
      </p:sp>
      <p:graphicFrame>
        <p:nvGraphicFramePr>
          <p:cNvPr id="13" name="Diagram 12" descr="Flowchart with &quot;Agency&quot; at the top, followed by Design-Builder&quot; and &quot;Designer(s) and &quot;General Contractor(s)&quot; below">
            <a:extLst>
              <a:ext uri="{FF2B5EF4-FFF2-40B4-BE49-F238E27FC236}">
                <a16:creationId xmlns:a16="http://schemas.microsoft.com/office/drawing/2014/main" id="{92C57A57-0C38-471F-AB37-5A1A84098726}"/>
              </a:ext>
            </a:extLst>
          </p:cNvPr>
          <p:cNvGraphicFramePr/>
          <p:nvPr>
            <p:extLst>
              <p:ext uri="{D42A27DB-BD31-4B8C-83A1-F6EECF244321}">
                <p14:modId xmlns:p14="http://schemas.microsoft.com/office/powerpoint/2010/main" val="1241302813"/>
              </p:ext>
            </p:extLst>
          </p:nvPr>
        </p:nvGraphicFramePr>
        <p:xfrm>
          <a:off x="6553200" y="2888996"/>
          <a:ext cx="2438400" cy="219377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9" name="D-B">
            <a:extLst>
              <a:ext uri="{FF2B5EF4-FFF2-40B4-BE49-F238E27FC236}">
                <a16:creationId xmlns:a16="http://schemas.microsoft.com/office/drawing/2014/main" id="{1BD7F308-F701-40EA-9D15-0CDD556166FC}"/>
              </a:ext>
            </a:extLst>
          </p:cNvPr>
          <p:cNvSpPr txBox="1"/>
          <p:nvPr/>
        </p:nvSpPr>
        <p:spPr>
          <a:xfrm>
            <a:off x="6987942" y="5190049"/>
            <a:ext cx="1492716" cy="369332"/>
          </a:xfrm>
          <a:prstGeom prst="rect">
            <a:avLst/>
          </a:prstGeom>
          <a:noFill/>
        </p:spPr>
        <p:txBody>
          <a:bodyPr wrap="none" rtlCol="0">
            <a:spAutoFit/>
          </a:bodyPr>
          <a:lstStyle/>
          <a:p>
            <a:r>
              <a:rPr lang="en-US" sz="1800" dirty="0">
                <a:latin typeface="+mj-lt"/>
              </a:rPr>
              <a:t>Design-Build</a:t>
            </a:r>
          </a:p>
        </p:txBody>
      </p:sp>
      <p:graphicFrame>
        <p:nvGraphicFramePr>
          <p:cNvPr id="14" name="Diagram 13" descr="Flowchart with &quot;Agency&quot; at the top and &quot;Concessionaire&quot; below, with Lender out to the side and &quot;Design-Builder&quot; below concessionaire.">
            <a:extLst>
              <a:ext uri="{FF2B5EF4-FFF2-40B4-BE49-F238E27FC236}">
                <a16:creationId xmlns:a16="http://schemas.microsoft.com/office/drawing/2014/main" id="{AC8FD7D7-1CCC-4DCA-ADC3-5F69DCA155F6}"/>
              </a:ext>
            </a:extLst>
          </p:cNvPr>
          <p:cNvGraphicFramePr/>
          <p:nvPr>
            <p:extLst>
              <p:ext uri="{D42A27DB-BD31-4B8C-83A1-F6EECF244321}">
                <p14:modId xmlns:p14="http://schemas.microsoft.com/office/powerpoint/2010/main" val="670725996"/>
              </p:ext>
            </p:extLst>
          </p:nvPr>
        </p:nvGraphicFramePr>
        <p:xfrm>
          <a:off x="9067800" y="2802539"/>
          <a:ext cx="2789229" cy="240617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0" name="P3">
            <a:extLst>
              <a:ext uri="{FF2B5EF4-FFF2-40B4-BE49-F238E27FC236}">
                <a16:creationId xmlns:a16="http://schemas.microsoft.com/office/drawing/2014/main" id="{CC17703B-425A-47B8-82CA-C4EBB3E7A2A5}"/>
              </a:ext>
            </a:extLst>
          </p:cNvPr>
          <p:cNvSpPr txBox="1"/>
          <p:nvPr/>
        </p:nvSpPr>
        <p:spPr>
          <a:xfrm>
            <a:off x="9912328" y="5190049"/>
            <a:ext cx="466794" cy="369332"/>
          </a:xfrm>
          <a:prstGeom prst="rect">
            <a:avLst/>
          </a:prstGeom>
          <a:noFill/>
        </p:spPr>
        <p:txBody>
          <a:bodyPr wrap="none" rtlCol="0">
            <a:spAutoFit/>
          </a:bodyPr>
          <a:lstStyle/>
          <a:p>
            <a:r>
              <a:rPr lang="en-US" sz="1800" dirty="0">
                <a:latin typeface="+mj-lt"/>
              </a:rPr>
              <a:t>P3</a:t>
            </a:r>
          </a:p>
        </p:txBody>
      </p:sp>
      <p:sp>
        <p:nvSpPr>
          <p:cNvPr id="12" name="source">
            <a:extLst>
              <a:ext uri="{FF2B5EF4-FFF2-40B4-BE49-F238E27FC236}">
                <a16:creationId xmlns:a16="http://schemas.microsoft.com/office/drawing/2014/main" id="{E92B0CFE-AD8E-46F0-98E0-4226F60EDB0E}"/>
              </a:ext>
            </a:extLst>
          </p:cNvPr>
          <p:cNvSpPr txBox="1"/>
          <p:nvPr/>
        </p:nvSpPr>
        <p:spPr>
          <a:xfrm>
            <a:off x="838200" y="5646803"/>
            <a:ext cx="1676400" cy="261610"/>
          </a:xfrm>
          <a:prstGeom prst="rect">
            <a:avLst/>
          </a:prstGeom>
          <a:noFill/>
        </p:spPr>
        <p:txBody>
          <a:bodyPr wrap="square" rtlCol="0">
            <a:spAutoFit/>
          </a:bodyPr>
          <a:lstStyle/>
          <a:p>
            <a:r>
              <a:rPr lang="en-US" sz="1100" dirty="0">
                <a:latin typeface="+mn-lt"/>
              </a:rPr>
              <a:t>Source: FHWA</a:t>
            </a:r>
          </a:p>
        </p:txBody>
      </p:sp>
    </p:spTree>
    <p:extLst>
      <p:ext uri="{BB962C8B-B14F-4D97-AF65-F5344CB8AC3E}">
        <p14:creationId xmlns:p14="http://schemas.microsoft.com/office/powerpoint/2010/main" val="2242297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9">
            <a:extLst>
              <a:ext uri="{FF2B5EF4-FFF2-40B4-BE49-F238E27FC236}">
                <a16:creationId xmlns:a16="http://schemas.microsoft.com/office/drawing/2014/main" id="{8850C90B-8D9B-4949-8095-7BFCEE656B47}"/>
              </a:ext>
            </a:extLst>
          </p:cNvPr>
          <p:cNvSpPr>
            <a:spLocks noGrp="1"/>
          </p:cNvSpPr>
          <p:nvPr>
            <p:ph type="title"/>
          </p:nvPr>
        </p:nvSpPr>
        <p:spPr>
          <a:xfrm>
            <a:off x="609600" y="609600"/>
            <a:ext cx="10972800" cy="808567"/>
          </a:xfrm>
        </p:spPr>
        <p:txBody>
          <a:bodyPr/>
          <a:lstStyle/>
          <a:p>
            <a:r>
              <a:rPr lang="en-US" dirty="0"/>
              <a:t>Risk Allocation and Management</a:t>
            </a:r>
          </a:p>
        </p:txBody>
      </p:sp>
      <p:sp>
        <p:nvSpPr>
          <p:cNvPr id="7" name="TextBox 6">
            <a:extLst>
              <a:ext uri="{FF2B5EF4-FFF2-40B4-BE49-F238E27FC236}">
                <a16:creationId xmlns:a16="http://schemas.microsoft.com/office/drawing/2014/main" id="{5A5A7F99-3AD0-47D1-A39D-4F6B5DC5B1D3}"/>
              </a:ext>
            </a:extLst>
          </p:cNvPr>
          <p:cNvSpPr txBox="1"/>
          <p:nvPr/>
        </p:nvSpPr>
        <p:spPr>
          <a:xfrm>
            <a:off x="609600" y="1287633"/>
            <a:ext cx="11396983" cy="584775"/>
          </a:xfrm>
          <a:prstGeom prst="rect">
            <a:avLst/>
          </a:prstGeom>
          <a:noFill/>
        </p:spPr>
        <p:txBody>
          <a:bodyPr wrap="square">
            <a:spAutoFit/>
          </a:bodyPr>
          <a:lstStyle/>
          <a:p>
            <a:r>
              <a:rPr lang="en-US" sz="3200" dirty="0">
                <a:latin typeface="Arial" panose="020B0604020202020204" pitchFamily="34" charset="0"/>
                <a:cs typeface="Arial" panose="020B0604020202020204" pitchFamily="34" charset="0"/>
              </a:rPr>
              <a:t>by Project Delivery Method</a:t>
            </a:r>
          </a:p>
        </p:txBody>
      </p:sp>
      <p:pic>
        <p:nvPicPr>
          <p:cNvPr id="6" name="Picture 5" descr="graphic demonstrates the Agency Risk exceeds Contractor Risk with D-B-B/IDIQ, and Contractor Risk exceeds Agency Risk with P3 (DBF/O/M) and CM/GC reduces total risk for both."/>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905000" y="2134300"/>
            <a:ext cx="8117237" cy="3826187"/>
          </a:xfrm>
          <a:prstGeom prst="rect">
            <a:avLst/>
          </a:prstGeom>
          <a:ln w="12700">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47A142CA-65ED-43C8-9453-8D126AB00805}"/>
              </a:ext>
            </a:extLst>
          </p:cNvPr>
          <p:cNvSpPr txBox="1"/>
          <p:nvPr/>
        </p:nvSpPr>
        <p:spPr>
          <a:xfrm>
            <a:off x="1905000" y="5960487"/>
            <a:ext cx="1676400" cy="261610"/>
          </a:xfrm>
          <a:prstGeom prst="rect">
            <a:avLst/>
          </a:prstGeom>
          <a:noFill/>
        </p:spPr>
        <p:txBody>
          <a:bodyPr wrap="square" rtlCol="0">
            <a:spAutoFit/>
          </a:bodyPr>
          <a:lstStyle/>
          <a:p>
            <a:r>
              <a:rPr lang="en-US" sz="1100" dirty="0">
                <a:latin typeface="+mn-lt"/>
              </a:rPr>
              <a:t>Source: FHWA</a:t>
            </a:r>
          </a:p>
        </p:txBody>
      </p:sp>
    </p:spTree>
    <p:extLst>
      <p:ext uri="{BB962C8B-B14F-4D97-AF65-F5344CB8AC3E}">
        <p14:creationId xmlns:p14="http://schemas.microsoft.com/office/powerpoint/2010/main" val="2396452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B18C459C-BEE1-480D-84D3-BF49A929255C}"/>
              </a:ext>
            </a:extLst>
          </p:cNvPr>
          <p:cNvSpPr>
            <a:spLocks noGrp="1"/>
          </p:cNvSpPr>
          <p:nvPr>
            <p:ph type="title"/>
          </p:nvPr>
        </p:nvSpPr>
        <p:spPr>
          <a:xfrm>
            <a:off x="609600" y="609600"/>
            <a:ext cx="10972800" cy="808567"/>
          </a:xfrm>
        </p:spPr>
        <p:txBody>
          <a:bodyPr/>
          <a:lstStyle/>
          <a:p>
            <a:r>
              <a:rPr lang="en-US" dirty="0"/>
              <a:t>Lessons Learned</a:t>
            </a:r>
          </a:p>
        </p:txBody>
      </p:sp>
      <p:sp>
        <p:nvSpPr>
          <p:cNvPr id="5" name="TextBox 4">
            <a:extLst>
              <a:ext uri="{FF2B5EF4-FFF2-40B4-BE49-F238E27FC236}">
                <a16:creationId xmlns:a16="http://schemas.microsoft.com/office/drawing/2014/main" id="{029BF55C-470D-4D59-B78A-C0DF0848380E}"/>
              </a:ext>
            </a:extLst>
          </p:cNvPr>
          <p:cNvSpPr txBox="1"/>
          <p:nvPr/>
        </p:nvSpPr>
        <p:spPr>
          <a:xfrm>
            <a:off x="304800" y="1524000"/>
            <a:ext cx="11001703" cy="4493538"/>
          </a:xfrm>
          <a:prstGeom prst="rect">
            <a:avLst/>
          </a:prstGeom>
          <a:noFill/>
        </p:spPr>
        <p:txBody>
          <a:bodyPr wrap="square" rtlCol="0">
            <a:spAutoFit/>
          </a:bodyPr>
          <a:lstStyle/>
          <a:p>
            <a:pPr marL="685800" marR="0" lvl="0" indent="-457200" algn="l" defTabSz="914400" rtl="0" eaLnBrk="0" fontAlgn="base" latinLnBrk="0" hangingPunct="0">
              <a:lnSpc>
                <a:spcPct val="100000"/>
              </a:lnSpc>
              <a:spcBef>
                <a:spcPts val="600"/>
              </a:spcBef>
              <a:spcAft>
                <a:spcPts val="600"/>
              </a:spcAft>
              <a:buClr>
                <a:srgbClr val="2377B9"/>
              </a:buClr>
              <a:buSzTx/>
              <a:buFont typeface="Wingdings" panose="05000000000000000000" pitchFamily="2" charset="2"/>
              <a:buChar char="Ø"/>
              <a:tabLst/>
              <a:defRPr/>
            </a:pPr>
            <a:r>
              <a:rPr kumimoji="0" lang="en-US" sz="2700" b="0" i="0" u="none" strike="noStrike" kern="1200" cap="none" spc="0" normalizeH="0" baseline="0" noProof="0" dirty="0">
                <a:ln>
                  <a:noFill/>
                </a:ln>
                <a:solidFill>
                  <a:srgbClr val="414142"/>
                </a:solidFill>
                <a:effectLst/>
                <a:uLnTx/>
                <a:uFillTx/>
                <a:latin typeface="+mn-lt"/>
                <a:ea typeface="+mn-ea"/>
                <a:cs typeface="+mn-cs"/>
              </a:rPr>
              <a:t>Best if there are no (or minimal) right-of-way acquisitions</a:t>
            </a:r>
          </a:p>
          <a:p>
            <a:pPr marL="685800" marR="0" lvl="0" indent="-457200" algn="l" defTabSz="914400" rtl="0" eaLnBrk="0" fontAlgn="base" latinLnBrk="0" hangingPunct="0">
              <a:lnSpc>
                <a:spcPct val="100000"/>
              </a:lnSpc>
              <a:spcBef>
                <a:spcPts val="600"/>
              </a:spcBef>
              <a:spcAft>
                <a:spcPts val="600"/>
              </a:spcAft>
              <a:buClr>
                <a:srgbClr val="2377B9"/>
              </a:buClr>
              <a:buSzTx/>
              <a:buFont typeface="Wingdings" panose="05000000000000000000" pitchFamily="2" charset="2"/>
              <a:buChar char="Ø"/>
              <a:tabLst/>
              <a:defRPr/>
            </a:pPr>
            <a:r>
              <a:rPr kumimoji="0" lang="en-US" sz="2700" b="0" i="0" u="none" strike="noStrike" kern="1200" cap="none" spc="0" normalizeH="0" baseline="0" noProof="0" dirty="0">
                <a:ln>
                  <a:noFill/>
                </a:ln>
                <a:solidFill>
                  <a:srgbClr val="414142"/>
                </a:solidFill>
                <a:effectLst/>
                <a:uLnTx/>
                <a:uFillTx/>
                <a:latin typeface="+mn-lt"/>
                <a:ea typeface="+mn-ea"/>
                <a:cs typeface="+mn-cs"/>
              </a:rPr>
              <a:t>Best if minimal environmental constraints</a:t>
            </a:r>
          </a:p>
          <a:p>
            <a:pPr marL="685800" marR="0" lvl="0" indent="-457200" algn="l" defTabSz="914400" rtl="0" eaLnBrk="0" fontAlgn="base" latinLnBrk="0" hangingPunct="0">
              <a:lnSpc>
                <a:spcPct val="100000"/>
              </a:lnSpc>
              <a:spcBef>
                <a:spcPts val="600"/>
              </a:spcBef>
              <a:spcAft>
                <a:spcPts val="600"/>
              </a:spcAft>
              <a:buClr>
                <a:srgbClr val="2377B9"/>
              </a:buClr>
              <a:buSzTx/>
              <a:buFont typeface="Wingdings" panose="05000000000000000000" pitchFamily="2" charset="2"/>
              <a:buChar char="Ø"/>
              <a:tabLst/>
              <a:defRPr/>
            </a:pPr>
            <a:r>
              <a:rPr kumimoji="0" lang="en-US" sz="2700" b="0" i="0" u="none" strike="noStrike" kern="1200" cap="none" spc="0" normalizeH="0" baseline="0" noProof="0" dirty="0">
                <a:ln>
                  <a:noFill/>
                </a:ln>
                <a:solidFill>
                  <a:srgbClr val="414142"/>
                </a:solidFill>
                <a:effectLst/>
                <a:uLnTx/>
                <a:uFillTx/>
                <a:latin typeface="+mn-lt"/>
                <a:ea typeface="+mn-ea"/>
                <a:cs typeface="+mn-cs"/>
              </a:rPr>
              <a:t>Complete hydraulic analysis in advance</a:t>
            </a:r>
          </a:p>
          <a:p>
            <a:pPr marL="685800" marR="0" lvl="0" indent="-457200" algn="l" defTabSz="914400" rtl="0" eaLnBrk="0" fontAlgn="base" latinLnBrk="0" hangingPunct="0">
              <a:lnSpc>
                <a:spcPct val="100000"/>
              </a:lnSpc>
              <a:spcBef>
                <a:spcPts val="600"/>
              </a:spcBef>
              <a:spcAft>
                <a:spcPts val="600"/>
              </a:spcAft>
              <a:buClr>
                <a:srgbClr val="2377B9"/>
              </a:buClr>
              <a:buSzTx/>
              <a:buFont typeface="Wingdings" panose="05000000000000000000" pitchFamily="2" charset="2"/>
              <a:buChar char="Ø"/>
              <a:tabLst/>
              <a:defRPr/>
            </a:pPr>
            <a:r>
              <a:rPr kumimoji="0" lang="en-US" sz="2700" b="0" i="0" u="none" strike="noStrike" kern="1200" cap="none" spc="0" normalizeH="0" baseline="0" noProof="0" dirty="0">
                <a:ln>
                  <a:noFill/>
                </a:ln>
                <a:solidFill>
                  <a:srgbClr val="414142"/>
                </a:solidFill>
                <a:effectLst/>
                <a:uLnTx/>
                <a:uFillTx/>
                <a:latin typeface="+mn-lt"/>
                <a:ea typeface="+mn-ea"/>
                <a:cs typeface="+mn-cs"/>
              </a:rPr>
              <a:t>Procure sufficient advance geotechnical information</a:t>
            </a:r>
          </a:p>
          <a:p>
            <a:pPr marL="685800" marR="0" lvl="0" indent="-457200" algn="l" defTabSz="914400" rtl="0" eaLnBrk="0" fontAlgn="base" latinLnBrk="0" hangingPunct="0">
              <a:lnSpc>
                <a:spcPct val="100000"/>
              </a:lnSpc>
              <a:spcBef>
                <a:spcPts val="600"/>
              </a:spcBef>
              <a:spcAft>
                <a:spcPts val="600"/>
              </a:spcAft>
              <a:buClr>
                <a:srgbClr val="2377B9"/>
              </a:buClr>
              <a:buSzTx/>
              <a:buFont typeface="Wingdings" panose="05000000000000000000" pitchFamily="2" charset="2"/>
              <a:buChar char="Ø"/>
              <a:tabLst/>
              <a:defRPr/>
            </a:pPr>
            <a:r>
              <a:rPr kumimoji="0" lang="en-US" sz="2700" b="0" i="0" u="none" strike="noStrike" kern="1200" cap="none" spc="0" normalizeH="0" baseline="0" noProof="0" dirty="0">
                <a:ln>
                  <a:noFill/>
                </a:ln>
                <a:solidFill>
                  <a:srgbClr val="414142"/>
                </a:solidFill>
                <a:effectLst/>
                <a:uLnTx/>
                <a:uFillTx/>
                <a:latin typeface="+mn-lt"/>
                <a:ea typeface="+mn-ea"/>
                <a:cs typeface="+mn-cs"/>
              </a:rPr>
              <a:t>Best if no railroad involvement</a:t>
            </a:r>
          </a:p>
          <a:p>
            <a:pPr marL="685800" marR="0" lvl="0" indent="-457200" algn="l" defTabSz="914400" rtl="0" eaLnBrk="0" fontAlgn="base" latinLnBrk="0" hangingPunct="0">
              <a:lnSpc>
                <a:spcPct val="100000"/>
              </a:lnSpc>
              <a:spcBef>
                <a:spcPts val="600"/>
              </a:spcBef>
              <a:spcAft>
                <a:spcPts val="600"/>
              </a:spcAft>
              <a:buClr>
                <a:srgbClr val="2377B9"/>
              </a:buClr>
              <a:buSzTx/>
              <a:buFont typeface="Wingdings" panose="05000000000000000000" pitchFamily="2" charset="2"/>
              <a:buChar char="Ø"/>
              <a:tabLst/>
              <a:defRPr/>
            </a:pPr>
            <a:r>
              <a:rPr kumimoji="0" lang="en-US" sz="2700" b="0" i="0" u="none" strike="noStrike" kern="1200" cap="none" spc="0" normalizeH="0" baseline="0" noProof="0" dirty="0">
                <a:ln>
                  <a:noFill/>
                </a:ln>
                <a:solidFill>
                  <a:srgbClr val="414142"/>
                </a:solidFill>
                <a:effectLst/>
                <a:uLnTx/>
                <a:uFillTx/>
                <a:latin typeface="+mn-lt"/>
                <a:ea typeface="+mn-ea"/>
                <a:cs typeface="+mn-cs"/>
              </a:rPr>
              <a:t>Best if one local public agency leads</a:t>
            </a:r>
          </a:p>
          <a:p>
            <a:pPr marL="685800" marR="0" lvl="0" indent="-457200" algn="l" defTabSz="914400" rtl="0" eaLnBrk="0" fontAlgn="base" latinLnBrk="0" hangingPunct="0">
              <a:lnSpc>
                <a:spcPct val="100000"/>
              </a:lnSpc>
              <a:spcBef>
                <a:spcPts val="600"/>
              </a:spcBef>
              <a:spcAft>
                <a:spcPts val="600"/>
              </a:spcAft>
              <a:buClr>
                <a:srgbClr val="2377B9"/>
              </a:buClr>
              <a:buSzTx/>
              <a:buFont typeface="Wingdings" panose="05000000000000000000" pitchFamily="2" charset="2"/>
              <a:buChar char="Ø"/>
              <a:tabLst/>
              <a:defRPr/>
            </a:pPr>
            <a:r>
              <a:rPr kumimoji="0" lang="en-US" sz="2700" b="0" i="0" u="none" strike="noStrike" kern="1200" cap="none" spc="0" normalizeH="0" baseline="0" noProof="0" dirty="0">
                <a:ln>
                  <a:noFill/>
                </a:ln>
                <a:solidFill>
                  <a:srgbClr val="414142"/>
                </a:solidFill>
                <a:effectLst/>
                <a:uLnTx/>
                <a:uFillTx/>
                <a:latin typeface="+mn-lt"/>
                <a:ea typeface="+mn-ea"/>
                <a:cs typeface="+mn-cs"/>
              </a:rPr>
              <a:t>Must have industry (construction) outreach</a:t>
            </a:r>
          </a:p>
          <a:p>
            <a:pPr marL="685800" marR="0" lvl="0" indent="-457200" algn="l" defTabSz="914400" rtl="0" eaLnBrk="0" fontAlgn="base" latinLnBrk="0" hangingPunct="0">
              <a:lnSpc>
                <a:spcPct val="100000"/>
              </a:lnSpc>
              <a:spcBef>
                <a:spcPts val="600"/>
              </a:spcBef>
              <a:spcAft>
                <a:spcPts val="600"/>
              </a:spcAft>
              <a:buClr>
                <a:srgbClr val="2377B9"/>
              </a:buClr>
              <a:buSzTx/>
              <a:buFont typeface="Wingdings" panose="05000000000000000000" pitchFamily="2" charset="2"/>
              <a:buChar char="Ø"/>
              <a:tabLst/>
              <a:defRPr/>
            </a:pPr>
            <a:r>
              <a:rPr kumimoji="0" lang="en-US" sz="2700" b="0" i="0" u="none" strike="noStrike" kern="1200" cap="none" spc="0" normalizeH="0" baseline="0" noProof="0" dirty="0">
                <a:ln>
                  <a:noFill/>
                </a:ln>
                <a:solidFill>
                  <a:srgbClr val="414142"/>
                </a:solidFill>
                <a:effectLst/>
                <a:uLnTx/>
                <a:uFillTx/>
                <a:latin typeface="+mn-lt"/>
                <a:ea typeface="+mn-ea"/>
                <a:cs typeface="+mn-cs"/>
              </a:rPr>
              <a:t>Use alternative contracting methods (based on goals/risk analysis) </a:t>
            </a:r>
          </a:p>
        </p:txBody>
      </p:sp>
    </p:spTree>
    <p:extLst>
      <p:ext uri="{BB962C8B-B14F-4D97-AF65-F5344CB8AC3E}">
        <p14:creationId xmlns:p14="http://schemas.microsoft.com/office/powerpoint/2010/main" val="3500758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3DB04FD-0D95-444C-95C0-143E851CEBB9}"/>
              </a:ext>
            </a:extLst>
          </p:cNvPr>
          <p:cNvSpPr>
            <a:spLocks noGrp="1"/>
          </p:cNvSpPr>
          <p:nvPr>
            <p:ph type="ctrTitle"/>
          </p:nvPr>
        </p:nvSpPr>
        <p:spPr>
          <a:xfrm>
            <a:off x="2209800" y="1143001"/>
            <a:ext cx="7772400" cy="1142999"/>
          </a:xfrm>
        </p:spPr>
        <p:txBody>
          <a:bodyPr/>
          <a:lstStyle/>
          <a:p>
            <a:r>
              <a:rPr lang="en-US" dirty="0"/>
              <a:t>Agenda item #4</a:t>
            </a:r>
          </a:p>
        </p:txBody>
      </p:sp>
      <p:sp>
        <p:nvSpPr>
          <p:cNvPr id="6" name="Content Placeholder 5">
            <a:extLst>
              <a:ext uri="{FF2B5EF4-FFF2-40B4-BE49-F238E27FC236}">
                <a16:creationId xmlns:a16="http://schemas.microsoft.com/office/drawing/2014/main" id="{0EA714DB-B721-43A5-AB51-F5D9BF39B10E}"/>
              </a:ext>
            </a:extLst>
          </p:cNvPr>
          <p:cNvSpPr txBox="1">
            <a:spLocks/>
          </p:cNvSpPr>
          <p:nvPr/>
        </p:nvSpPr>
        <p:spPr>
          <a:xfrm>
            <a:off x="990600" y="2590800"/>
            <a:ext cx="10287000" cy="3444798"/>
          </a:xfrm>
          <a:prstGeom prst="rect">
            <a:avLst/>
          </a:prstGeom>
        </p:spPr>
        <p:txBody>
          <a:bodyPr vert="horz" lIns="91440" tIns="45720" rIns="91440" bIns="45720" rtlCol="0">
            <a:noAutofit/>
          </a:bodyPr>
          <a:lstStyle>
            <a:lvl1pPr marL="0" indent="0" algn="ctr" defTabSz="914400" rtl="0" eaLnBrk="1" latinLnBrk="0" hangingPunct="1">
              <a:lnSpc>
                <a:spcPts val="3400"/>
              </a:lnSpc>
              <a:spcBef>
                <a:spcPts val="0"/>
              </a:spcBef>
              <a:buClr>
                <a:srgbClr val="0074A1"/>
              </a:buClr>
              <a:buSzPct val="80000"/>
              <a:buFont typeface="Wingdings" pitchFamily="2" charset="2"/>
              <a:buNone/>
              <a:defRPr sz="32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ts val="3000"/>
              </a:lnSpc>
              <a:spcBef>
                <a:spcPts val="600"/>
              </a:spcBef>
              <a:buClr>
                <a:srgbClr val="0074A1"/>
              </a:buClr>
              <a:buSzPct val="90000"/>
              <a:buFont typeface="Wingdings" pitchFamily="2" charset="2"/>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ts val="2600"/>
              </a:lnSpc>
              <a:spcBef>
                <a:spcPts val="600"/>
              </a:spcBef>
              <a:buClr>
                <a:srgbClr val="646569"/>
              </a:buClr>
              <a:buSzPct val="90000"/>
              <a:buFont typeface="Wingdings" pitchFamily="2" charset="2"/>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ts val="2200"/>
              </a:lnSpc>
              <a:spcBef>
                <a:spcPts val="600"/>
              </a:spcBef>
              <a:buFont typeface="Wingdings" pitchFamily="2" charset="2"/>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ts val="2200"/>
              </a:lnSpc>
              <a:spcBef>
                <a:spcPts val="600"/>
              </a:spcBef>
              <a:buFont typeface="Arial"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dirty="0">
                <a:solidFill>
                  <a:schemeClr val="tx1"/>
                </a:solidFill>
              </a:rPr>
              <a:t>Examples/Case Studies</a:t>
            </a:r>
          </a:p>
          <a:p>
            <a:pPr fontAlgn="auto">
              <a:spcBef>
                <a:spcPts val="4800"/>
              </a:spcBef>
              <a:spcAft>
                <a:spcPts val="0"/>
              </a:spcAft>
            </a:pPr>
            <a:r>
              <a:rPr lang="en-US" b="1" dirty="0">
                <a:solidFill>
                  <a:schemeClr val="tx1"/>
                </a:solidFill>
              </a:rPr>
              <a:t>Learning objective: </a:t>
            </a:r>
          </a:p>
          <a:p>
            <a:pPr fontAlgn="auto">
              <a:spcAft>
                <a:spcPts val="0"/>
              </a:spcAft>
            </a:pPr>
            <a:r>
              <a:rPr lang="en-US" dirty="0">
                <a:solidFill>
                  <a:schemeClr val="tx1"/>
                </a:solidFill>
              </a:rPr>
              <a:t>Apply and evaluate project bundling.</a:t>
            </a:r>
          </a:p>
        </p:txBody>
      </p:sp>
    </p:spTree>
    <p:extLst>
      <p:ext uri="{BB962C8B-B14F-4D97-AF65-F5344CB8AC3E}">
        <p14:creationId xmlns:p14="http://schemas.microsoft.com/office/powerpoint/2010/main" val="2121435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A54872F-88E3-40E2-9A56-15515336E32E}"/>
              </a:ext>
            </a:extLst>
          </p:cNvPr>
          <p:cNvSpPr>
            <a:spLocks noGrp="1"/>
          </p:cNvSpPr>
          <p:nvPr>
            <p:ph type="ctrTitle"/>
          </p:nvPr>
        </p:nvSpPr>
        <p:spPr>
          <a:xfrm>
            <a:off x="914399" y="914400"/>
            <a:ext cx="10363200" cy="1468967"/>
          </a:xfrm>
        </p:spPr>
        <p:txBody>
          <a:bodyPr/>
          <a:lstStyle/>
          <a:p>
            <a:r>
              <a:rPr lang="en-US" dirty="0"/>
              <a:t>Case Studies</a:t>
            </a:r>
          </a:p>
        </p:txBody>
      </p:sp>
      <p:sp>
        <p:nvSpPr>
          <p:cNvPr id="5" name="Rectangle 4">
            <a:extLst>
              <a:ext uri="{FF2B5EF4-FFF2-40B4-BE49-F238E27FC236}">
                <a16:creationId xmlns:a16="http://schemas.microsoft.com/office/drawing/2014/main" id="{732363CF-C979-4D38-9ABC-6B73B971AC9A}"/>
              </a:ext>
            </a:extLst>
          </p:cNvPr>
          <p:cNvSpPr/>
          <p:nvPr/>
        </p:nvSpPr>
        <p:spPr>
          <a:xfrm>
            <a:off x="3028493" y="2915333"/>
            <a:ext cx="5609228" cy="646331"/>
          </a:xfrm>
          <a:prstGeom prst="rect">
            <a:avLst/>
          </a:prstGeom>
        </p:spPr>
        <p:txBody>
          <a:bodyPr wrap="none">
            <a:spAutoFit/>
          </a:bodyPr>
          <a:lstStyle/>
          <a:p>
            <a:r>
              <a:rPr lang="en-US" sz="3600" dirty="0">
                <a:cs typeface="Times New Roman" panose="02020603050405020304" pitchFamily="18" charset="0"/>
                <a:hlinkClick r:id="rId3"/>
              </a:rPr>
              <a:t>https://bit.ly/PB_CaseStudies</a:t>
            </a:r>
            <a:endParaRPr lang="en-US" sz="3600" dirty="0">
              <a:cs typeface="Times New Roman" panose="02020603050405020304" pitchFamily="18" charset="0"/>
            </a:endParaRPr>
          </a:p>
        </p:txBody>
      </p:sp>
    </p:spTree>
    <p:extLst>
      <p:ext uri="{BB962C8B-B14F-4D97-AF65-F5344CB8AC3E}">
        <p14:creationId xmlns:p14="http://schemas.microsoft.com/office/powerpoint/2010/main" val="496895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D2B88AB-A1AD-479F-9385-FCB5F9C21996}"/>
              </a:ext>
            </a:extLst>
          </p:cNvPr>
          <p:cNvSpPr>
            <a:spLocks noGrp="1"/>
          </p:cNvSpPr>
          <p:nvPr>
            <p:ph type="title"/>
          </p:nvPr>
        </p:nvSpPr>
        <p:spPr>
          <a:xfrm>
            <a:off x="609600" y="609600"/>
            <a:ext cx="7724238" cy="808567"/>
          </a:xfrm>
        </p:spPr>
        <p:txBody>
          <a:bodyPr/>
          <a:lstStyle/>
          <a:p>
            <a:r>
              <a:rPr lang="en-US" dirty="0"/>
              <a:t>Osceola</a:t>
            </a:r>
            <a:r>
              <a:rPr lang="en-US" baseline="0" dirty="0"/>
              <a:t> County, Florida</a:t>
            </a:r>
            <a:endParaRPr lang="en-US" dirty="0"/>
          </a:p>
        </p:txBody>
      </p:sp>
      <p:sp>
        <p:nvSpPr>
          <p:cNvPr id="7" name="TextBox 6">
            <a:extLst>
              <a:ext uri="{FF2B5EF4-FFF2-40B4-BE49-F238E27FC236}">
                <a16:creationId xmlns:a16="http://schemas.microsoft.com/office/drawing/2014/main" id="{A573F1A1-FF3A-4212-B949-87B57170DB96}"/>
              </a:ext>
            </a:extLst>
          </p:cNvPr>
          <p:cNvSpPr txBox="1"/>
          <p:nvPr/>
        </p:nvSpPr>
        <p:spPr>
          <a:xfrm>
            <a:off x="673101" y="1287633"/>
            <a:ext cx="7404100" cy="584775"/>
          </a:xfrm>
          <a:prstGeom prst="rect">
            <a:avLst/>
          </a:prstGeom>
          <a:noFill/>
        </p:spPr>
        <p:txBody>
          <a:bodyPr wrap="square">
            <a:spAutoFit/>
          </a:bodyPr>
          <a:lstStyle/>
          <a:p>
            <a:r>
              <a:rPr lang="en-US" sz="3200" dirty="0">
                <a:latin typeface="Arial" panose="020B0604020202020204" pitchFamily="34" charset="0"/>
                <a:cs typeface="Arial" panose="020B0604020202020204" pitchFamily="34" charset="0"/>
              </a:rPr>
              <a:t>Success = Speed</a:t>
            </a:r>
          </a:p>
        </p:txBody>
      </p:sp>
      <p:sp>
        <p:nvSpPr>
          <p:cNvPr id="3" name="Content Placeholder 2"/>
          <p:cNvSpPr>
            <a:spLocks noGrp="1"/>
          </p:cNvSpPr>
          <p:nvPr>
            <p:ph idx="1"/>
          </p:nvPr>
        </p:nvSpPr>
        <p:spPr>
          <a:xfrm>
            <a:off x="496619" y="1872408"/>
            <a:ext cx="8523019" cy="4191000"/>
          </a:xfrm>
        </p:spPr>
        <p:txBody>
          <a:bodyPr>
            <a:normAutofit fontScale="77500" lnSpcReduction="20000"/>
          </a:bodyPr>
          <a:lstStyle/>
          <a:p>
            <a:pPr>
              <a:spcBef>
                <a:spcPts val="600"/>
              </a:spcBef>
              <a:spcAft>
                <a:spcPts val="600"/>
              </a:spcAft>
              <a:buFont typeface="Wingdings" panose="05000000000000000000" pitchFamily="2" charset="2"/>
              <a:buChar char="Ø"/>
            </a:pPr>
            <a:r>
              <a:rPr lang="en-US" dirty="0"/>
              <a:t>New county administration team</a:t>
            </a:r>
          </a:p>
          <a:p>
            <a:pPr lvl="1">
              <a:spcAft>
                <a:spcPts val="600"/>
              </a:spcAft>
              <a:buFont typeface="Arial" panose="020B0604020202020204" pitchFamily="34" charset="0"/>
              <a:buChar char="•"/>
            </a:pPr>
            <a:r>
              <a:rPr lang="en-US" dirty="0"/>
              <a:t>Inherited a program . . .</a:t>
            </a:r>
          </a:p>
          <a:p>
            <a:pPr lvl="1">
              <a:spcAft>
                <a:spcPts val="600"/>
              </a:spcAft>
              <a:buFont typeface="Arial" panose="020B0604020202020204" pitchFamily="34" charset="0"/>
              <a:buChar char="•"/>
            </a:pPr>
            <a:r>
              <a:rPr lang="en-US" dirty="0"/>
              <a:t>New team was given 12 months to have 7 projects under construction or they would be replaced (Success = Speed?) </a:t>
            </a:r>
          </a:p>
          <a:p>
            <a:pPr marL="0" lvl="1">
              <a:spcAft>
                <a:spcPts val="600"/>
              </a:spcAft>
              <a:buFont typeface="Wingdings" panose="05000000000000000000" pitchFamily="2" charset="2"/>
              <a:buChar char="Ø"/>
            </a:pPr>
            <a:r>
              <a:rPr lang="en-US" dirty="0"/>
              <a:t>Team turned to two methods they had never used:</a:t>
            </a:r>
          </a:p>
          <a:p>
            <a:pPr marL="914400" lvl="2">
              <a:spcAft>
                <a:spcPts val="600"/>
              </a:spcAft>
              <a:buFont typeface="Arial" panose="020B0604020202020204" pitchFamily="34" charset="0"/>
              <a:buChar char="•"/>
            </a:pPr>
            <a:r>
              <a:rPr lang="en-US" sz="2800" dirty="0"/>
              <a:t>CM/GC project delivery and project bundling.</a:t>
            </a:r>
          </a:p>
          <a:p>
            <a:pPr marL="0" lvl="1">
              <a:spcAft>
                <a:spcPts val="600"/>
              </a:spcAft>
              <a:buFont typeface="Wingdings" panose="05000000000000000000" pitchFamily="2" charset="2"/>
              <a:buChar char="Ø"/>
            </a:pPr>
            <a:r>
              <a:rPr lang="en-US" dirty="0"/>
              <a:t>Bundled 18 projects under 6 contracts.</a:t>
            </a:r>
          </a:p>
          <a:p>
            <a:pPr marL="0" lvl="1">
              <a:spcAft>
                <a:spcPts val="600"/>
              </a:spcAft>
              <a:buFont typeface="Wingdings" panose="05000000000000000000" pitchFamily="2" charset="2"/>
              <a:buChar char="Ø"/>
            </a:pPr>
            <a:r>
              <a:rPr lang="en-US" dirty="0"/>
              <a:t>11 projects underway by deadline.</a:t>
            </a:r>
          </a:p>
        </p:txBody>
      </p:sp>
      <p:pic>
        <p:nvPicPr>
          <p:cNvPr id="5" name="Content Placeholder 3" descr="Florida map with Osceola County, Florida emphasized"/>
          <p:cNvPicPr>
            <a:picLocks noChangeAspect="1"/>
          </p:cNvPicPr>
          <p:nvPr/>
        </p:nvPicPr>
        <p:blipFill>
          <a:blip r:embed="rId3"/>
          <a:stretch>
            <a:fillRect/>
          </a:stretch>
        </p:blipFill>
        <p:spPr>
          <a:xfrm>
            <a:off x="9019638" y="629992"/>
            <a:ext cx="3172362" cy="3119490"/>
          </a:xfrm>
          <a:prstGeom prst="rect">
            <a:avLst/>
          </a:prstGeom>
        </p:spPr>
      </p:pic>
      <p:sp>
        <p:nvSpPr>
          <p:cNvPr id="6" name="TextBox 5">
            <a:extLst>
              <a:ext uri="{FF2B5EF4-FFF2-40B4-BE49-F238E27FC236}">
                <a16:creationId xmlns:a16="http://schemas.microsoft.com/office/drawing/2014/main" id="{BF1CB021-9C31-4D35-9115-7F663268FF36}"/>
              </a:ext>
            </a:extLst>
          </p:cNvPr>
          <p:cNvSpPr txBox="1"/>
          <p:nvPr/>
        </p:nvSpPr>
        <p:spPr>
          <a:xfrm>
            <a:off x="9220200" y="3749482"/>
            <a:ext cx="1676400" cy="261610"/>
          </a:xfrm>
          <a:prstGeom prst="rect">
            <a:avLst/>
          </a:prstGeom>
          <a:noFill/>
        </p:spPr>
        <p:txBody>
          <a:bodyPr wrap="square" rtlCol="0">
            <a:spAutoFit/>
          </a:bodyPr>
          <a:lstStyle/>
          <a:p>
            <a:r>
              <a:rPr lang="en-US" sz="1100" dirty="0">
                <a:latin typeface="+mn-lt"/>
              </a:rPr>
              <a:t>Source: FHWA</a:t>
            </a:r>
          </a:p>
        </p:txBody>
      </p:sp>
    </p:spTree>
    <p:extLst>
      <p:ext uri="{BB962C8B-B14F-4D97-AF65-F5344CB8AC3E}">
        <p14:creationId xmlns:p14="http://schemas.microsoft.com/office/powerpoint/2010/main" val="2264024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908FD4B-72F6-47BF-9C30-6142ADA9C51B}"/>
              </a:ext>
            </a:extLst>
          </p:cNvPr>
          <p:cNvSpPr>
            <a:spLocks noGrp="1"/>
          </p:cNvSpPr>
          <p:nvPr>
            <p:ph type="title"/>
          </p:nvPr>
        </p:nvSpPr>
        <p:spPr/>
        <p:txBody>
          <a:bodyPr/>
          <a:lstStyle/>
          <a:p>
            <a:r>
              <a:rPr lang="en-US" dirty="0"/>
              <a:t>Erie County, NY</a:t>
            </a:r>
          </a:p>
        </p:txBody>
      </p:sp>
      <p:sp>
        <p:nvSpPr>
          <p:cNvPr id="8" name="TextBox 7">
            <a:extLst>
              <a:ext uri="{FF2B5EF4-FFF2-40B4-BE49-F238E27FC236}">
                <a16:creationId xmlns:a16="http://schemas.microsoft.com/office/drawing/2014/main" id="{3C8B11D6-F52D-491E-9EDF-A28C1A12C5C1}"/>
              </a:ext>
            </a:extLst>
          </p:cNvPr>
          <p:cNvSpPr txBox="1"/>
          <p:nvPr/>
        </p:nvSpPr>
        <p:spPr>
          <a:xfrm>
            <a:off x="673101" y="1287633"/>
            <a:ext cx="8851900" cy="1077218"/>
          </a:xfrm>
          <a:prstGeom prst="rect">
            <a:avLst/>
          </a:prstGeom>
          <a:noFill/>
        </p:spPr>
        <p:txBody>
          <a:bodyPr wrap="square">
            <a:spAutoFit/>
          </a:bodyPr>
          <a:lstStyle/>
          <a:p>
            <a:r>
              <a:rPr lang="en-US" sz="3200" dirty="0">
                <a:latin typeface="Arial" panose="020B0604020202020204" pitchFamily="34" charset="0"/>
                <a:cs typeface="Arial" panose="020B0604020202020204" pitchFamily="34" charset="0"/>
              </a:rPr>
              <a:t>Success = Preventative maintenance activities by work type and location</a:t>
            </a:r>
          </a:p>
        </p:txBody>
      </p:sp>
      <p:sp>
        <p:nvSpPr>
          <p:cNvPr id="3" name="Content Placeholder 2"/>
          <p:cNvSpPr>
            <a:spLocks noGrp="1"/>
          </p:cNvSpPr>
          <p:nvPr>
            <p:ph sz="quarter" idx="4294967295"/>
          </p:nvPr>
        </p:nvSpPr>
        <p:spPr>
          <a:xfrm>
            <a:off x="294676" y="2819400"/>
            <a:ext cx="7863078" cy="3176587"/>
          </a:xfrm>
        </p:spPr>
        <p:txBody>
          <a:bodyPr>
            <a:normAutofit/>
          </a:bodyPr>
          <a:lstStyle/>
          <a:p>
            <a:pPr marL="0" indent="-457200">
              <a:spcBef>
                <a:spcPts val="600"/>
              </a:spcBef>
              <a:spcAft>
                <a:spcPts val="600"/>
              </a:spcAft>
              <a:buFont typeface="Wingdings" panose="05000000000000000000" pitchFamily="2" charset="2"/>
              <a:buChar char="Ø"/>
            </a:pPr>
            <a:r>
              <a:rPr lang="en-US" sz="2800" dirty="0">
                <a:solidFill>
                  <a:schemeClr val="tx1"/>
                </a:solidFill>
                <a:latin typeface="Arial" panose="020B0604020202020204" pitchFamily="34" charset="0"/>
                <a:cs typeface="Arial" panose="020B0604020202020204" pitchFamily="34" charset="0"/>
              </a:rPr>
              <a:t>Steel Repairs - $1M every 2 years</a:t>
            </a:r>
          </a:p>
          <a:p>
            <a:pPr marL="0" indent="-457200">
              <a:spcBef>
                <a:spcPts val="600"/>
              </a:spcBef>
              <a:spcAft>
                <a:spcPts val="600"/>
              </a:spcAft>
              <a:buFont typeface="Wingdings" panose="05000000000000000000" pitchFamily="2" charset="2"/>
              <a:buChar char="Ø"/>
            </a:pPr>
            <a:r>
              <a:rPr lang="en-US" sz="2800" dirty="0">
                <a:solidFill>
                  <a:schemeClr val="tx1"/>
                </a:solidFill>
                <a:latin typeface="Arial" panose="020B0604020202020204" pitchFamily="34" charset="0"/>
                <a:cs typeface="Arial" panose="020B0604020202020204" pitchFamily="34" charset="0"/>
              </a:rPr>
              <a:t>Deck Repairs - $1M every 2 years</a:t>
            </a:r>
          </a:p>
          <a:p>
            <a:pPr marL="0" indent="-457200">
              <a:spcBef>
                <a:spcPts val="600"/>
              </a:spcBef>
              <a:spcAft>
                <a:spcPts val="600"/>
              </a:spcAft>
              <a:buFont typeface="Wingdings" panose="05000000000000000000" pitchFamily="2" charset="2"/>
              <a:buChar char="Ø"/>
            </a:pPr>
            <a:r>
              <a:rPr lang="en-US" sz="2800" dirty="0">
                <a:solidFill>
                  <a:schemeClr val="tx1"/>
                </a:solidFill>
                <a:latin typeface="Arial" panose="020B0604020202020204" pitchFamily="34" charset="0"/>
                <a:cs typeface="Arial" panose="020B0604020202020204" pitchFamily="34" charset="0"/>
              </a:rPr>
              <a:t>Bridge Washing - $250K every 2 years</a:t>
            </a:r>
          </a:p>
          <a:p>
            <a:pPr marL="0" indent="-457200">
              <a:spcBef>
                <a:spcPts val="600"/>
              </a:spcBef>
              <a:spcAft>
                <a:spcPts val="600"/>
              </a:spcAft>
              <a:buFont typeface="Wingdings" panose="05000000000000000000" pitchFamily="2" charset="2"/>
              <a:buChar char="Ø"/>
            </a:pPr>
            <a:r>
              <a:rPr lang="en-US" sz="2800" dirty="0">
                <a:solidFill>
                  <a:schemeClr val="tx1"/>
                </a:solidFill>
                <a:latin typeface="Arial" panose="020B0604020202020204" pitchFamily="34" charset="0"/>
                <a:cs typeface="Arial" panose="020B0604020202020204" pitchFamily="34" charset="0"/>
              </a:rPr>
              <a:t>Deck Sealing - $200K per year (6-year cycle)</a:t>
            </a:r>
          </a:p>
        </p:txBody>
      </p:sp>
      <p:pic>
        <p:nvPicPr>
          <p:cNvPr id="6" name="Picture 5" descr="New York map emphasizes Erie County."/>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177349" y="2181972"/>
            <a:ext cx="3719975" cy="3814015"/>
          </a:xfrm>
          <a:prstGeom prst="rect">
            <a:avLst/>
          </a:prstGeom>
        </p:spPr>
      </p:pic>
      <p:sp>
        <p:nvSpPr>
          <p:cNvPr id="7" name="TextBox 6">
            <a:extLst>
              <a:ext uri="{FF2B5EF4-FFF2-40B4-BE49-F238E27FC236}">
                <a16:creationId xmlns:a16="http://schemas.microsoft.com/office/drawing/2014/main" id="{B8350209-2D4A-4FF2-A536-D32F75BBDDF4}"/>
              </a:ext>
            </a:extLst>
          </p:cNvPr>
          <p:cNvSpPr txBox="1"/>
          <p:nvPr/>
        </p:nvSpPr>
        <p:spPr>
          <a:xfrm>
            <a:off x="8157754" y="5995987"/>
            <a:ext cx="1676400" cy="261610"/>
          </a:xfrm>
          <a:prstGeom prst="rect">
            <a:avLst/>
          </a:prstGeom>
          <a:noFill/>
        </p:spPr>
        <p:txBody>
          <a:bodyPr wrap="square" rtlCol="0">
            <a:spAutoFit/>
          </a:bodyPr>
          <a:lstStyle/>
          <a:p>
            <a:r>
              <a:rPr lang="en-US" sz="1100" dirty="0">
                <a:latin typeface="+mn-lt"/>
              </a:rPr>
              <a:t>Source: FHWA</a:t>
            </a:r>
          </a:p>
        </p:txBody>
      </p:sp>
    </p:spTree>
    <p:extLst>
      <p:ext uri="{BB962C8B-B14F-4D97-AF65-F5344CB8AC3E}">
        <p14:creationId xmlns:p14="http://schemas.microsoft.com/office/powerpoint/2010/main" val="17322836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A22D255-B37E-4ADB-8F0B-2D8EE1D4223A}"/>
              </a:ext>
            </a:extLst>
          </p:cNvPr>
          <p:cNvSpPr>
            <a:spLocks noGrp="1"/>
          </p:cNvSpPr>
          <p:nvPr>
            <p:ph type="title"/>
          </p:nvPr>
        </p:nvSpPr>
        <p:spPr/>
        <p:txBody>
          <a:bodyPr/>
          <a:lstStyle/>
          <a:p>
            <a:r>
              <a:rPr lang="en-US" dirty="0" err="1"/>
              <a:t>Northhampton</a:t>
            </a:r>
            <a:r>
              <a:rPr lang="en-US" dirty="0"/>
              <a:t> County,</a:t>
            </a:r>
            <a:r>
              <a:rPr lang="en-US" baseline="0" dirty="0"/>
              <a:t> PA</a:t>
            </a:r>
            <a:endParaRPr lang="en-US" dirty="0"/>
          </a:p>
        </p:txBody>
      </p:sp>
      <p:sp>
        <p:nvSpPr>
          <p:cNvPr id="8" name="TextBox 7">
            <a:extLst>
              <a:ext uri="{FF2B5EF4-FFF2-40B4-BE49-F238E27FC236}">
                <a16:creationId xmlns:a16="http://schemas.microsoft.com/office/drawing/2014/main" id="{13C6EB0B-3B82-4EE2-8181-798B93F5CF0B}"/>
              </a:ext>
            </a:extLst>
          </p:cNvPr>
          <p:cNvSpPr txBox="1"/>
          <p:nvPr/>
        </p:nvSpPr>
        <p:spPr>
          <a:xfrm>
            <a:off x="673100" y="1287633"/>
            <a:ext cx="10756899" cy="584775"/>
          </a:xfrm>
          <a:prstGeom prst="rect">
            <a:avLst/>
          </a:prstGeom>
          <a:noFill/>
        </p:spPr>
        <p:txBody>
          <a:bodyPr wrap="square">
            <a:spAutoFit/>
          </a:bodyPr>
          <a:lstStyle/>
          <a:p>
            <a:r>
              <a:rPr lang="en-US" sz="3200" dirty="0">
                <a:latin typeface="Arial" panose="020B0604020202020204" pitchFamily="34" charset="0"/>
                <a:cs typeface="Arial" panose="020B0604020202020204" pitchFamily="34" charset="0"/>
              </a:rPr>
              <a:t>Success = Improve bridge conditions using private funds</a:t>
            </a:r>
          </a:p>
        </p:txBody>
      </p:sp>
      <p:sp>
        <p:nvSpPr>
          <p:cNvPr id="3" name="Content Placeholder 2"/>
          <p:cNvSpPr>
            <a:spLocks noGrp="1"/>
          </p:cNvSpPr>
          <p:nvPr>
            <p:ph sz="quarter" idx="4294967295"/>
          </p:nvPr>
        </p:nvSpPr>
        <p:spPr>
          <a:xfrm>
            <a:off x="228600" y="1981199"/>
            <a:ext cx="7543800" cy="4267201"/>
          </a:xfrm>
        </p:spPr>
        <p:txBody>
          <a:bodyPr>
            <a:normAutofit/>
          </a:bodyPr>
          <a:lstStyle/>
          <a:p>
            <a:pPr marL="685800" indent="-457200">
              <a:spcBef>
                <a:spcPts val="600"/>
              </a:spcBef>
              <a:spcAft>
                <a:spcPts val="0"/>
              </a:spcAft>
              <a:buFont typeface="Wingdings" panose="05000000000000000000" pitchFamily="2" charset="2"/>
              <a:buChar char="Ø"/>
            </a:pPr>
            <a:r>
              <a:rPr lang="en-US" sz="2800" dirty="0"/>
              <a:t>Owns 119 bridges</a:t>
            </a:r>
          </a:p>
          <a:p>
            <a:pPr marL="685800" indent="-457200">
              <a:spcBef>
                <a:spcPts val="600"/>
              </a:spcBef>
              <a:spcAft>
                <a:spcPts val="0"/>
              </a:spcAft>
              <a:buFont typeface="Wingdings" panose="05000000000000000000" pitchFamily="2" charset="2"/>
              <a:buChar char="Ø"/>
            </a:pPr>
            <a:r>
              <a:rPr lang="en-US" sz="2800" dirty="0"/>
              <a:t>Significant percent in poor condition</a:t>
            </a:r>
          </a:p>
          <a:p>
            <a:pPr marL="685800" indent="-457200">
              <a:spcBef>
                <a:spcPts val="600"/>
              </a:spcBef>
              <a:spcAft>
                <a:spcPts val="0"/>
              </a:spcAft>
              <a:buFont typeface="Wingdings" panose="05000000000000000000" pitchFamily="2" charset="2"/>
              <a:buChar char="Ø"/>
            </a:pPr>
            <a:r>
              <a:rPr lang="en-US" sz="2800" dirty="0"/>
              <a:t>Estimated 20 years to replace</a:t>
            </a:r>
          </a:p>
          <a:p>
            <a:pPr marL="685800" indent="-457200">
              <a:spcBef>
                <a:spcPts val="600"/>
              </a:spcBef>
              <a:spcAft>
                <a:spcPts val="0"/>
              </a:spcAft>
              <a:buFont typeface="Wingdings" panose="05000000000000000000" pitchFamily="2" charset="2"/>
              <a:buChar char="Ø"/>
            </a:pPr>
            <a:r>
              <a:rPr lang="en-US" sz="2800" dirty="0"/>
              <a:t>Public private partnership (P3)</a:t>
            </a:r>
          </a:p>
          <a:p>
            <a:pPr marL="685800" indent="-457200">
              <a:spcBef>
                <a:spcPts val="600"/>
              </a:spcBef>
              <a:spcAft>
                <a:spcPts val="0"/>
              </a:spcAft>
              <a:buFont typeface="Wingdings" panose="05000000000000000000" pitchFamily="2" charset="2"/>
              <a:buChar char="Ø"/>
            </a:pPr>
            <a:r>
              <a:rPr lang="en-US" sz="2800" dirty="0"/>
              <a:t>$37.5M in construction paid over 12 years</a:t>
            </a:r>
          </a:p>
          <a:p>
            <a:pPr marL="685800" indent="-457200">
              <a:spcBef>
                <a:spcPts val="600"/>
              </a:spcBef>
              <a:spcAft>
                <a:spcPts val="0"/>
              </a:spcAft>
              <a:buFont typeface="Wingdings" panose="05000000000000000000" pitchFamily="2" charset="2"/>
              <a:buChar char="Ø"/>
            </a:pPr>
            <a:r>
              <a:rPr lang="en-US" sz="2800" dirty="0"/>
              <a:t>$1M in maintenance for 10 years, beginning year 5</a:t>
            </a:r>
          </a:p>
          <a:p>
            <a:pPr marL="685800" indent="-457200">
              <a:spcBef>
                <a:spcPts val="600"/>
              </a:spcBef>
              <a:spcAft>
                <a:spcPts val="0"/>
              </a:spcAft>
              <a:buFont typeface="Wingdings" panose="05000000000000000000" pitchFamily="2" charset="2"/>
              <a:buChar char="Ø"/>
            </a:pPr>
            <a:r>
              <a:rPr lang="en-US" sz="2800" dirty="0"/>
              <a:t>33 bridge replacements over 14 years</a:t>
            </a:r>
          </a:p>
        </p:txBody>
      </p:sp>
      <p:pic>
        <p:nvPicPr>
          <p:cNvPr id="5" name="Picture 4" descr="Pennsylvania map emphasizes Northhampton County"/>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924800" y="2618015"/>
            <a:ext cx="3856661" cy="2666541"/>
          </a:xfrm>
          <a:prstGeom prst="rect">
            <a:avLst/>
          </a:prstGeom>
        </p:spPr>
      </p:pic>
      <p:sp>
        <p:nvSpPr>
          <p:cNvPr id="6" name="TextBox 5">
            <a:extLst>
              <a:ext uri="{FF2B5EF4-FFF2-40B4-BE49-F238E27FC236}">
                <a16:creationId xmlns:a16="http://schemas.microsoft.com/office/drawing/2014/main" id="{3C089A26-7C1C-448D-A662-9FE6E775C89F}"/>
              </a:ext>
            </a:extLst>
          </p:cNvPr>
          <p:cNvSpPr txBox="1"/>
          <p:nvPr/>
        </p:nvSpPr>
        <p:spPr>
          <a:xfrm>
            <a:off x="7893698" y="5308757"/>
            <a:ext cx="1676400" cy="261610"/>
          </a:xfrm>
          <a:prstGeom prst="rect">
            <a:avLst/>
          </a:prstGeom>
          <a:noFill/>
        </p:spPr>
        <p:txBody>
          <a:bodyPr wrap="square" rtlCol="0">
            <a:spAutoFit/>
          </a:bodyPr>
          <a:lstStyle/>
          <a:p>
            <a:r>
              <a:rPr lang="en-US" sz="1100" dirty="0">
                <a:latin typeface="+mn-lt"/>
              </a:rPr>
              <a:t>Source: FHWA</a:t>
            </a:r>
          </a:p>
        </p:txBody>
      </p:sp>
    </p:spTree>
    <p:extLst>
      <p:ext uri="{BB962C8B-B14F-4D97-AF65-F5344CB8AC3E}">
        <p14:creationId xmlns:p14="http://schemas.microsoft.com/office/powerpoint/2010/main" val="266036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A280F-FA78-404A-8C50-3699097BB5C1}"/>
              </a:ext>
            </a:extLst>
          </p:cNvPr>
          <p:cNvSpPr>
            <a:spLocks noGrp="1"/>
          </p:cNvSpPr>
          <p:nvPr>
            <p:ph type="title"/>
          </p:nvPr>
        </p:nvSpPr>
        <p:spPr/>
        <p:txBody>
          <a:bodyPr/>
          <a:lstStyle/>
          <a:p>
            <a:pPr algn="l"/>
            <a:r>
              <a:rPr lang="en-US" dirty="0"/>
              <a:t>Learning Objectives</a:t>
            </a:r>
          </a:p>
        </p:txBody>
      </p:sp>
      <p:sp>
        <p:nvSpPr>
          <p:cNvPr id="3" name="Content">
            <a:extLst>
              <a:ext uri="{FF2B5EF4-FFF2-40B4-BE49-F238E27FC236}">
                <a16:creationId xmlns:a16="http://schemas.microsoft.com/office/drawing/2014/main" id="{BAE86662-1C3E-4A5E-88FA-AEE1304C6C3E}"/>
              </a:ext>
            </a:extLst>
          </p:cNvPr>
          <p:cNvSpPr>
            <a:spLocks noGrp="1"/>
          </p:cNvSpPr>
          <p:nvPr>
            <p:ph idx="1"/>
          </p:nvPr>
        </p:nvSpPr>
        <p:spPr/>
        <p:txBody>
          <a:bodyPr>
            <a:normAutofit/>
          </a:bodyPr>
          <a:lstStyle/>
          <a:p>
            <a:pPr marL="0" indent="0" algn="l">
              <a:spcAft>
                <a:spcPts val="1200"/>
              </a:spcAft>
              <a:buClrTx/>
              <a:buSzPct val="100000"/>
              <a:buNone/>
            </a:pPr>
            <a:r>
              <a:rPr lang="en-US" dirty="0">
                <a:solidFill>
                  <a:schemeClr val="tx1"/>
                </a:solidFill>
              </a:rPr>
              <a:t>Students should be able to:</a:t>
            </a:r>
          </a:p>
          <a:p>
            <a:pPr marL="514350" indent="-514350" algn="l">
              <a:spcAft>
                <a:spcPts val="1200"/>
              </a:spcAft>
              <a:buClrTx/>
              <a:buSzPct val="100000"/>
              <a:buFont typeface="+mj-lt"/>
              <a:buAutoNum type="arabicPeriod"/>
            </a:pPr>
            <a:r>
              <a:rPr lang="en-US" dirty="0">
                <a:solidFill>
                  <a:schemeClr val="tx1"/>
                </a:solidFill>
              </a:rPr>
              <a:t>Define project bundling (what) for public agencies (who).</a:t>
            </a:r>
          </a:p>
          <a:p>
            <a:pPr marL="514350" lvl="0" indent="-514350" algn="l">
              <a:spcAft>
                <a:spcPts val="1200"/>
              </a:spcAft>
              <a:buClrTx/>
              <a:buSzPct val="100000"/>
              <a:buFont typeface="+mj-lt"/>
              <a:buAutoNum type="arabicPeriod"/>
            </a:pPr>
            <a:r>
              <a:rPr lang="en-US" dirty="0">
                <a:solidFill>
                  <a:srgbClr val="414142"/>
                </a:solidFill>
              </a:rPr>
              <a:t>Understand and define success for project bundling (why).</a:t>
            </a:r>
          </a:p>
          <a:p>
            <a:pPr marL="514350" indent="-514350" algn="l">
              <a:spcAft>
                <a:spcPts val="1200"/>
              </a:spcAft>
              <a:buClrTx/>
              <a:buSzPct val="100000"/>
              <a:buFont typeface="+mj-lt"/>
              <a:buAutoNum type="arabicPeriod"/>
            </a:pPr>
            <a:r>
              <a:rPr lang="en-US" dirty="0">
                <a:solidFill>
                  <a:schemeClr val="tx1"/>
                </a:solidFill>
              </a:rPr>
              <a:t>Describe how and when to create a project bundle.</a:t>
            </a:r>
          </a:p>
          <a:p>
            <a:pPr marL="514350" indent="-514350" algn="l">
              <a:spcAft>
                <a:spcPts val="1200"/>
              </a:spcAft>
              <a:buClrTx/>
              <a:buSzPct val="100000"/>
              <a:buFont typeface="+mj-lt"/>
              <a:buAutoNum type="arabicPeriod"/>
            </a:pPr>
            <a:r>
              <a:rPr lang="en-US" dirty="0">
                <a:solidFill>
                  <a:schemeClr val="tx1"/>
                </a:solidFill>
              </a:rPr>
              <a:t>Apply and evaluate project bundling.</a:t>
            </a:r>
          </a:p>
          <a:p>
            <a:pPr marL="514350" indent="-514350" algn="l">
              <a:spcAft>
                <a:spcPts val="1200"/>
              </a:spcAft>
              <a:buClrTx/>
              <a:buSzPct val="100000"/>
              <a:buFont typeface="+mj-lt"/>
              <a:buAutoNum type="arabicPeriod"/>
            </a:pPr>
            <a:r>
              <a:rPr lang="en-US" dirty="0">
                <a:solidFill>
                  <a:schemeClr val="tx1"/>
                </a:solidFill>
              </a:rPr>
              <a:t>Enumerate resources that are available for project bundling.</a:t>
            </a:r>
            <a:endParaRPr lang="en-US" dirty="0"/>
          </a:p>
        </p:txBody>
      </p:sp>
    </p:spTree>
    <p:extLst>
      <p:ext uri="{BB962C8B-B14F-4D97-AF65-F5344CB8AC3E}">
        <p14:creationId xmlns:p14="http://schemas.microsoft.com/office/powerpoint/2010/main" val="41557007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7972E572-B648-4B60-AC7A-7C953FD8A89A}"/>
              </a:ext>
            </a:extLst>
          </p:cNvPr>
          <p:cNvSpPr>
            <a:spLocks noGrp="1"/>
          </p:cNvSpPr>
          <p:nvPr>
            <p:ph type="title"/>
          </p:nvPr>
        </p:nvSpPr>
        <p:spPr/>
        <p:txBody>
          <a:bodyPr/>
          <a:lstStyle/>
          <a:p>
            <a:r>
              <a:rPr lang="en-US" dirty="0"/>
              <a:t>Bridging Kentucky</a:t>
            </a:r>
          </a:p>
        </p:txBody>
      </p:sp>
      <p:sp>
        <p:nvSpPr>
          <p:cNvPr id="9" name="TextBox 8">
            <a:extLst>
              <a:ext uri="{FF2B5EF4-FFF2-40B4-BE49-F238E27FC236}">
                <a16:creationId xmlns:a16="http://schemas.microsoft.com/office/drawing/2014/main" id="{7E9E6890-ABAB-4673-9C8E-36F90BC66275}"/>
              </a:ext>
            </a:extLst>
          </p:cNvPr>
          <p:cNvSpPr txBox="1"/>
          <p:nvPr/>
        </p:nvSpPr>
        <p:spPr>
          <a:xfrm>
            <a:off x="673101" y="1295400"/>
            <a:ext cx="11100356" cy="584775"/>
          </a:xfrm>
          <a:prstGeom prst="rect">
            <a:avLst/>
          </a:prstGeom>
          <a:noFill/>
        </p:spPr>
        <p:txBody>
          <a:bodyPr wrap="square">
            <a:spAutoFit/>
          </a:bodyPr>
          <a:lstStyle/>
          <a:p>
            <a:r>
              <a:rPr lang="en-US" sz="3200" dirty="0">
                <a:latin typeface="Arial" panose="020B0604020202020204" pitchFamily="34" charset="0"/>
                <a:cs typeface="Arial" panose="020B0604020202020204" pitchFamily="34" charset="0"/>
              </a:rPr>
              <a:t>Success = Use innovation to improve local bridge conditions</a:t>
            </a:r>
          </a:p>
        </p:txBody>
      </p:sp>
      <p:sp>
        <p:nvSpPr>
          <p:cNvPr id="3" name="Content Placeholder 2"/>
          <p:cNvSpPr>
            <a:spLocks noGrp="1"/>
          </p:cNvSpPr>
          <p:nvPr>
            <p:ph sz="quarter" idx="4294967295"/>
          </p:nvPr>
        </p:nvSpPr>
        <p:spPr>
          <a:xfrm>
            <a:off x="533400" y="2057400"/>
            <a:ext cx="7665683" cy="3835209"/>
          </a:xfrm>
        </p:spPr>
        <p:txBody>
          <a:bodyPr>
            <a:normAutofit/>
          </a:bodyPr>
          <a:lstStyle/>
          <a:p>
            <a:pPr>
              <a:buFont typeface="Wingdings" panose="05000000000000000000" pitchFamily="2" charset="2"/>
              <a:buChar char="Ø"/>
            </a:pPr>
            <a:r>
              <a:rPr lang="en-US" sz="2800" dirty="0">
                <a:solidFill>
                  <a:schemeClr val="tx1"/>
                </a:solidFill>
              </a:rPr>
              <a:t>Statewide Program</a:t>
            </a:r>
          </a:p>
          <a:p>
            <a:pPr marL="685800" indent="-457200">
              <a:spcAft>
                <a:spcPts val="300"/>
              </a:spcAft>
              <a:buFont typeface="Arial" panose="020B0604020202020204" pitchFamily="34" charset="0"/>
              <a:buChar char="•"/>
            </a:pPr>
            <a:r>
              <a:rPr lang="en-US" sz="2600" dirty="0">
                <a:solidFill>
                  <a:schemeClr val="tx1"/>
                </a:solidFill>
              </a:rPr>
              <a:t>State, county, and municipal bridges </a:t>
            </a:r>
          </a:p>
          <a:p>
            <a:pPr marL="685800" indent="-457200">
              <a:spcAft>
                <a:spcPts val="300"/>
              </a:spcAft>
              <a:buFont typeface="Arial" panose="020B0604020202020204" pitchFamily="34" charset="0"/>
              <a:buChar char="•"/>
            </a:pPr>
            <a:r>
              <a:rPr lang="en-US" sz="2600" dirty="0">
                <a:solidFill>
                  <a:schemeClr val="tx1"/>
                </a:solidFill>
              </a:rPr>
              <a:t>Estimated $700M over 6 years</a:t>
            </a:r>
          </a:p>
          <a:p>
            <a:pPr marL="685800" indent="-457200">
              <a:spcAft>
                <a:spcPts val="300"/>
              </a:spcAft>
              <a:buFont typeface="Arial" panose="020B0604020202020204" pitchFamily="34" charset="0"/>
              <a:buChar char="•"/>
            </a:pPr>
            <a:r>
              <a:rPr lang="en-US" sz="2600" dirty="0">
                <a:solidFill>
                  <a:schemeClr val="tx1"/>
                </a:solidFill>
              </a:rPr>
              <a:t>Rehabilitate, repair, or replace bridges</a:t>
            </a:r>
          </a:p>
          <a:p>
            <a:pPr>
              <a:spcAft>
                <a:spcPts val="0"/>
              </a:spcAft>
              <a:buFont typeface="Wingdings" panose="05000000000000000000" pitchFamily="2" charset="2"/>
              <a:buChar char="Ø"/>
            </a:pPr>
            <a:r>
              <a:rPr lang="en-US" sz="2800" dirty="0">
                <a:solidFill>
                  <a:schemeClr val="tx1"/>
                </a:solidFill>
              </a:rPr>
              <a:t>District 5/6 Bundle</a:t>
            </a:r>
          </a:p>
          <a:p>
            <a:pPr marL="685800" indent="-457200">
              <a:spcAft>
                <a:spcPts val="300"/>
              </a:spcAft>
              <a:buFont typeface="Arial" panose="020B0604020202020204" pitchFamily="34" charset="0"/>
              <a:buChar char="•"/>
            </a:pPr>
            <a:r>
              <a:rPr lang="en-US" sz="2600" dirty="0">
                <a:solidFill>
                  <a:schemeClr val="tx1"/>
                </a:solidFill>
              </a:rPr>
              <a:t>13 bridges bundled</a:t>
            </a:r>
          </a:p>
          <a:p>
            <a:pPr marL="685800" indent="-457200">
              <a:spcAft>
                <a:spcPts val="300"/>
              </a:spcAft>
              <a:buFont typeface="Arial" panose="020B0604020202020204" pitchFamily="34" charset="0"/>
              <a:buChar char="•"/>
            </a:pPr>
            <a:r>
              <a:rPr lang="en-US" sz="2600" dirty="0">
                <a:solidFill>
                  <a:schemeClr val="tx1"/>
                </a:solidFill>
              </a:rPr>
              <a:t>4 bidders</a:t>
            </a:r>
          </a:p>
          <a:p>
            <a:pPr marL="685800" indent="-457200">
              <a:spcAft>
                <a:spcPts val="300"/>
              </a:spcAft>
              <a:buFont typeface="Arial" panose="020B0604020202020204" pitchFamily="34" charset="0"/>
              <a:buChar char="•"/>
            </a:pPr>
            <a:r>
              <a:rPr lang="en-US" sz="2600" dirty="0">
                <a:solidFill>
                  <a:schemeClr val="tx1"/>
                </a:solidFill>
              </a:rPr>
              <a:t>$1.4M saved (14% under engineer’s estimate)</a:t>
            </a:r>
          </a:p>
        </p:txBody>
      </p:sp>
      <p:grpSp>
        <p:nvGrpSpPr>
          <p:cNvPr id="19" name="Group 18" descr="Bridging Kentucky program includes Design, Environmental, ROW, Utilities, Communications, and Project Management">
            <a:extLst>
              <a:ext uri="{FF2B5EF4-FFF2-40B4-BE49-F238E27FC236}">
                <a16:creationId xmlns:a16="http://schemas.microsoft.com/office/drawing/2014/main" id="{7900DA29-DB8A-49B3-B7EA-DE7A89E400C3}"/>
              </a:ext>
            </a:extLst>
          </p:cNvPr>
          <p:cNvGrpSpPr/>
          <p:nvPr/>
        </p:nvGrpSpPr>
        <p:grpSpPr>
          <a:xfrm>
            <a:off x="8280470" y="1905000"/>
            <a:ext cx="3606730" cy="3657600"/>
            <a:chOff x="8166727" y="1905000"/>
            <a:chExt cx="3606730" cy="3657600"/>
          </a:xfrm>
        </p:grpSpPr>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166727" y="1905000"/>
              <a:ext cx="3606730" cy="3657600"/>
            </a:xfrm>
            <a:prstGeom prst="rect">
              <a:avLst/>
            </a:prstGeom>
          </p:spPr>
        </p:pic>
        <p:sp>
          <p:nvSpPr>
            <p:cNvPr id="12" name="Rectangle: Rounded Corners 11">
              <a:extLst>
                <a:ext uri="{FF2B5EF4-FFF2-40B4-BE49-F238E27FC236}">
                  <a16:creationId xmlns:a16="http://schemas.microsoft.com/office/drawing/2014/main" id="{5C65AD6F-6670-4F51-B3B0-28797B7AB622}"/>
                </a:ext>
              </a:extLst>
            </p:cNvPr>
            <p:cNvSpPr/>
            <p:nvPr/>
          </p:nvSpPr>
          <p:spPr>
            <a:xfrm>
              <a:off x="8458200" y="2971800"/>
              <a:ext cx="845217" cy="329788"/>
            </a:xfrm>
            <a:prstGeom prst="roundRect">
              <a:avLst/>
            </a:prstGeom>
            <a:solidFill>
              <a:srgbClr val="606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t>Project Management</a:t>
              </a:r>
            </a:p>
          </p:txBody>
        </p:sp>
        <p:sp>
          <p:nvSpPr>
            <p:cNvPr id="13" name="Rectangle: Rounded Corners 12">
              <a:extLst>
                <a:ext uri="{FF2B5EF4-FFF2-40B4-BE49-F238E27FC236}">
                  <a16:creationId xmlns:a16="http://schemas.microsoft.com/office/drawing/2014/main" id="{E9C6AEAC-EBEE-4E00-A89F-B731196F1849}"/>
                </a:ext>
              </a:extLst>
            </p:cNvPr>
            <p:cNvSpPr/>
            <p:nvPr/>
          </p:nvSpPr>
          <p:spPr>
            <a:xfrm>
              <a:off x="10591800" y="3023012"/>
              <a:ext cx="914400" cy="177388"/>
            </a:xfrm>
            <a:prstGeom prst="roundRect">
              <a:avLst/>
            </a:prstGeom>
            <a:solidFill>
              <a:srgbClr val="606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t>Environmental</a:t>
              </a:r>
            </a:p>
          </p:txBody>
        </p:sp>
        <p:sp>
          <p:nvSpPr>
            <p:cNvPr id="15" name="Rectangle: Rounded Corners 14">
              <a:extLst>
                <a:ext uri="{FF2B5EF4-FFF2-40B4-BE49-F238E27FC236}">
                  <a16:creationId xmlns:a16="http://schemas.microsoft.com/office/drawing/2014/main" id="{D167EDBA-F99A-43FF-A453-9843D921686A}"/>
                </a:ext>
              </a:extLst>
            </p:cNvPr>
            <p:cNvSpPr/>
            <p:nvPr/>
          </p:nvSpPr>
          <p:spPr>
            <a:xfrm>
              <a:off x="9601200" y="4832709"/>
              <a:ext cx="762000" cy="203969"/>
            </a:xfrm>
            <a:prstGeom prst="roundRect">
              <a:avLst/>
            </a:prstGeom>
            <a:solidFill>
              <a:srgbClr val="606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t>Utilities</a:t>
              </a:r>
            </a:p>
          </p:txBody>
        </p:sp>
        <p:sp>
          <p:nvSpPr>
            <p:cNvPr id="16" name="Rectangle: Rounded Corners 15">
              <a:extLst>
                <a:ext uri="{FF2B5EF4-FFF2-40B4-BE49-F238E27FC236}">
                  <a16:creationId xmlns:a16="http://schemas.microsoft.com/office/drawing/2014/main" id="{B5D2DC83-CBA9-4194-AC7A-31A394694909}"/>
                </a:ext>
              </a:extLst>
            </p:cNvPr>
            <p:cNvSpPr/>
            <p:nvPr/>
          </p:nvSpPr>
          <p:spPr>
            <a:xfrm>
              <a:off x="8391397" y="4248956"/>
              <a:ext cx="978821" cy="177388"/>
            </a:xfrm>
            <a:prstGeom prst="roundRect">
              <a:avLst/>
            </a:prstGeom>
            <a:solidFill>
              <a:srgbClr val="283D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t>Communications</a:t>
              </a:r>
            </a:p>
          </p:txBody>
        </p:sp>
        <p:sp>
          <p:nvSpPr>
            <p:cNvPr id="17" name="Rectangle: Rounded Corners 16">
              <a:extLst>
                <a:ext uri="{FF2B5EF4-FFF2-40B4-BE49-F238E27FC236}">
                  <a16:creationId xmlns:a16="http://schemas.microsoft.com/office/drawing/2014/main" id="{0492892C-0E93-42B0-A115-FC6495E2009F}"/>
                </a:ext>
              </a:extLst>
            </p:cNvPr>
            <p:cNvSpPr/>
            <p:nvPr/>
          </p:nvSpPr>
          <p:spPr>
            <a:xfrm>
              <a:off x="10668000" y="4248956"/>
              <a:ext cx="622300" cy="177388"/>
            </a:xfrm>
            <a:prstGeom prst="roundRect">
              <a:avLst/>
            </a:prstGeom>
            <a:solidFill>
              <a:srgbClr val="283D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t>ROW</a:t>
              </a:r>
            </a:p>
          </p:txBody>
        </p:sp>
        <p:sp>
          <p:nvSpPr>
            <p:cNvPr id="18" name="Rectangle: Rounded Corners 17">
              <a:extLst>
                <a:ext uri="{FF2B5EF4-FFF2-40B4-BE49-F238E27FC236}">
                  <a16:creationId xmlns:a16="http://schemas.microsoft.com/office/drawing/2014/main" id="{A6CFD934-9407-465B-B658-AD403C56FAF0}"/>
                </a:ext>
              </a:extLst>
            </p:cNvPr>
            <p:cNvSpPr/>
            <p:nvPr/>
          </p:nvSpPr>
          <p:spPr>
            <a:xfrm>
              <a:off x="9601200" y="2386831"/>
              <a:ext cx="762000" cy="203969"/>
            </a:xfrm>
            <a:prstGeom prst="roundRect">
              <a:avLst/>
            </a:prstGeom>
            <a:solidFill>
              <a:srgbClr val="96581A"/>
            </a:solidFill>
            <a:ln w="412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t>Design</a:t>
              </a:r>
            </a:p>
          </p:txBody>
        </p:sp>
      </p:grpSp>
      <p:sp>
        <p:nvSpPr>
          <p:cNvPr id="6" name="TextBox 5">
            <a:extLst>
              <a:ext uri="{FF2B5EF4-FFF2-40B4-BE49-F238E27FC236}">
                <a16:creationId xmlns:a16="http://schemas.microsoft.com/office/drawing/2014/main" id="{524299EA-5FFA-3B40-A507-D9B29132C65E}"/>
              </a:ext>
            </a:extLst>
          </p:cNvPr>
          <p:cNvSpPr txBox="1"/>
          <p:nvPr/>
        </p:nvSpPr>
        <p:spPr>
          <a:xfrm>
            <a:off x="9100156" y="5551103"/>
            <a:ext cx="1905000" cy="276999"/>
          </a:xfrm>
          <a:prstGeom prst="rect">
            <a:avLst/>
          </a:prstGeom>
          <a:noFill/>
        </p:spPr>
        <p:txBody>
          <a:bodyPr wrap="square" rtlCol="0">
            <a:spAutoFit/>
          </a:bodyPr>
          <a:lstStyle/>
          <a:p>
            <a:pPr algn="ctr" eaLnBrk="1" fontAlgn="auto" hangingPunct="1">
              <a:spcBef>
                <a:spcPts val="0"/>
              </a:spcBef>
              <a:spcAft>
                <a:spcPts val="0"/>
              </a:spcAft>
            </a:pPr>
            <a:r>
              <a:rPr lang="en-US" sz="1200" b="1" u="sng" dirty="0">
                <a:solidFill>
                  <a:srgbClr val="0082BC"/>
                </a:solidFill>
                <a:latin typeface="Arial" panose="020B0604020202020204" pitchFamily="34" charset="0"/>
                <a:hlinkClick r:id="rId4"/>
              </a:rPr>
              <a:t>BridgingKentucky.com</a:t>
            </a:r>
            <a:endParaRPr lang="en-US" sz="1200" b="1" u="sng" dirty="0">
              <a:solidFill>
                <a:srgbClr val="0082BC"/>
              </a:solidFill>
              <a:latin typeface="Arial Black" panose="020B0A04020102020204" pitchFamily="34" charset="0"/>
            </a:endParaRPr>
          </a:p>
        </p:txBody>
      </p:sp>
      <p:sp>
        <p:nvSpPr>
          <p:cNvPr id="10" name="TextBox 9">
            <a:extLst>
              <a:ext uri="{FF2B5EF4-FFF2-40B4-BE49-F238E27FC236}">
                <a16:creationId xmlns:a16="http://schemas.microsoft.com/office/drawing/2014/main" id="{5C9965FA-635D-47EB-8E3F-4617FB85170C}"/>
              </a:ext>
            </a:extLst>
          </p:cNvPr>
          <p:cNvSpPr txBox="1"/>
          <p:nvPr/>
        </p:nvSpPr>
        <p:spPr>
          <a:xfrm>
            <a:off x="8267770" y="5834390"/>
            <a:ext cx="2806073" cy="261610"/>
          </a:xfrm>
          <a:prstGeom prst="rect">
            <a:avLst/>
          </a:prstGeom>
          <a:noFill/>
        </p:spPr>
        <p:txBody>
          <a:bodyPr wrap="square" rtlCol="0">
            <a:spAutoFit/>
          </a:bodyPr>
          <a:lstStyle/>
          <a:p>
            <a:r>
              <a:rPr lang="en-US" sz="1100" dirty="0">
                <a:latin typeface="+mn-lt"/>
              </a:rPr>
              <a:t>Source: Kentucky Transportation Cabinet</a:t>
            </a:r>
          </a:p>
        </p:txBody>
      </p:sp>
    </p:spTree>
    <p:extLst>
      <p:ext uri="{BB962C8B-B14F-4D97-AF65-F5344CB8AC3E}">
        <p14:creationId xmlns:p14="http://schemas.microsoft.com/office/powerpoint/2010/main" val="40323347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14CD70B-A781-4E03-86A3-1808980E54F8}"/>
              </a:ext>
            </a:extLst>
          </p:cNvPr>
          <p:cNvSpPr>
            <a:spLocks noGrp="1"/>
          </p:cNvSpPr>
          <p:nvPr>
            <p:ph type="title"/>
          </p:nvPr>
        </p:nvSpPr>
        <p:spPr/>
        <p:txBody>
          <a:bodyPr/>
          <a:lstStyle/>
          <a:p>
            <a:r>
              <a:rPr lang="en-US" dirty="0"/>
              <a:t>DelDOT Culvert Replacement Program</a:t>
            </a:r>
          </a:p>
        </p:txBody>
      </p:sp>
      <p:sp>
        <p:nvSpPr>
          <p:cNvPr id="10" name="TextBox 9">
            <a:extLst>
              <a:ext uri="{FF2B5EF4-FFF2-40B4-BE49-F238E27FC236}">
                <a16:creationId xmlns:a16="http://schemas.microsoft.com/office/drawing/2014/main" id="{675ACEE8-52BF-4C04-926E-E08767C370E8}"/>
              </a:ext>
            </a:extLst>
          </p:cNvPr>
          <p:cNvSpPr txBox="1"/>
          <p:nvPr/>
        </p:nvSpPr>
        <p:spPr>
          <a:xfrm>
            <a:off x="673101" y="1287633"/>
            <a:ext cx="7012009" cy="1077218"/>
          </a:xfrm>
          <a:prstGeom prst="rect">
            <a:avLst/>
          </a:prstGeom>
          <a:noFill/>
        </p:spPr>
        <p:txBody>
          <a:bodyPr wrap="square">
            <a:spAutoFit/>
          </a:bodyPr>
          <a:lstStyle/>
          <a:p>
            <a:r>
              <a:rPr lang="en-US" sz="3200" dirty="0">
                <a:latin typeface="Arial" panose="020B0604020202020204" pitchFamily="34" charset="0"/>
                <a:cs typeface="Arial" panose="020B0604020202020204" pitchFamily="34" charset="0"/>
              </a:rPr>
              <a:t>Success = Maximize flexibility to delivery systems and permitting</a:t>
            </a:r>
          </a:p>
        </p:txBody>
      </p:sp>
      <p:sp>
        <p:nvSpPr>
          <p:cNvPr id="5" name="Content Placeholder 3">
            <a:extLst>
              <a:ext uri="{FF2B5EF4-FFF2-40B4-BE49-F238E27FC236}">
                <a16:creationId xmlns:a16="http://schemas.microsoft.com/office/drawing/2014/main" id="{626EE3DD-2326-4C0A-9F37-524DB3015C6B}"/>
              </a:ext>
            </a:extLst>
          </p:cNvPr>
          <p:cNvSpPr>
            <a:spLocks noGrp="1"/>
          </p:cNvSpPr>
          <p:nvPr>
            <p:ph sz="quarter" idx="4294967295"/>
          </p:nvPr>
        </p:nvSpPr>
        <p:spPr>
          <a:xfrm>
            <a:off x="265177" y="2438400"/>
            <a:ext cx="6516623" cy="4190411"/>
          </a:xfrm>
        </p:spPr>
        <p:txBody>
          <a:bodyPr>
            <a:noAutofit/>
          </a:bodyPr>
          <a:lstStyle/>
          <a:p>
            <a:pPr marL="685800" indent="-457200">
              <a:spcBef>
                <a:spcPts val="600"/>
              </a:spcBef>
              <a:spcAft>
                <a:spcPts val="600"/>
              </a:spcAft>
              <a:buFont typeface="Wingdings" panose="05000000000000000000" pitchFamily="2" charset="2"/>
              <a:buChar char="Ø"/>
            </a:pPr>
            <a:r>
              <a:rPr lang="en-US" sz="2800" dirty="0">
                <a:solidFill>
                  <a:schemeClr val="tx1"/>
                </a:solidFill>
              </a:rPr>
              <a:t>Years: 2006-Present</a:t>
            </a:r>
          </a:p>
          <a:p>
            <a:pPr marL="685800" indent="-457200">
              <a:spcBef>
                <a:spcPts val="600"/>
              </a:spcBef>
              <a:spcAft>
                <a:spcPts val="600"/>
              </a:spcAft>
              <a:buFont typeface="Wingdings" panose="05000000000000000000" pitchFamily="2" charset="2"/>
              <a:buChar char="Ø"/>
            </a:pPr>
            <a:r>
              <a:rPr lang="en-US" sz="2800" dirty="0">
                <a:solidFill>
                  <a:schemeClr val="tx1"/>
                </a:solidFill>
              </a:rPr>
              <a:t>Cost: $1M-$3M/Year</a:t>
            </a:r>
          </a:p>
          <a:p>
            <a:pPr marL="685800" indent="-457200">
              <a:spcBef>
                <a:spcPts val="600"/>
              </a:spcBef>
              <a:spcAft>
                <a:spcPts val="600"/>
              </a:spcAft>
              <a:buFont typeface="Wingdings" panose="05000000000000000000" pitchFamily="2" charset="2"/>
              <a:buChar char="Ø"/>
            </a:pPr>
            <a:r>
              <a:rPr lang="en-US" sz="2800" dirty="0">
                <a:solidFill>
                  <a:schemeClr val="tx1"/>
                </a:solidFill>
              </a:rPr>
              <a:t>Goal</a:t>
            </a:r>
            <a:r>
              <a:rPr lang="en-US" sz="2800" b="1" dirty="0">
                <a:solidFill>
                  <a:schemeClr val="tx1"/>
                </a:solidFill>
              </a:rPr>
              <a:t>: </a:t>
            </a:r>
            <a:r>
              <a:rPr lang="en-US" sz="2800" dirty="0">
                <a:solidFill>
                  <a:schemeClr val="tx1"/>
                </a:solidFill>
              </a:rPr>
              <a:t>Replace hundreds of culverts in poor condition</a:t>
            </a:r>
          </a:p>
          <a:p>
            <a:pPr marL="685800" indent="-457200">
              <a:spcBef>
                <a:spcPts val="600"/>
              </a:spcBef>
              <a:spcAft>
                <a:spcPts val="600"/>
              </a:spcAft>
              <a:buFont typeface="Wingdings" panose="05000000000000000000" pitchFamily="2" charset="2"/>
              <a:buChar char="Ø"/>
            </a:pPr>
            <a:r>
              <a:rPr lang="en-US" sz="2800" dirty="0">
                <a:solidFill>
                  <a:schemeClr val="tx1"/>
                </a:solidFill>
              </a:rPr>
              <a:t>Bundled using D-B-B, IDIQ, and DB</a:t>
            </a:r>
          </a:p>
          <a:p>
            <a:pPr marL="685800" indent="-457200">
              <a:spcBef>
                <a:spcPts val="600"/>
              </a:spcBef>
              <a:spcAft>
                <a:spcPts val="600"/>
              </a:spcAft>
              <a:buFont typeface="Wingdings" panose="05000000000000000000" pitchFamily="2" charset="2"/>
              <a:buChar char="Ø"/>
            </a:pPr>
            <a:r>
              <a:rPr lang="en-US" sz="2800" dirty="0">
                <a:solidFill>
                  <a:schemeClr val="tx1"/>
                </a:solidFill>
              </a:rPr>
              <a:t>Environmental permitting handled differently for each method</a:t>
            </a:r>
          </a:p>
        </p:txBody>
      </p:sp>
      <p:grpSp>
        <p:nvGrpSpPr>
          <p:cNvPr id="12" name="Group 11" descr="DelDOT culvert replacement examples">
            <a:extLst>
              <a:ext uri="{FF2B5EF4-FFF2-40B4-BE49-F238E27FC236}">
                <a16:creationId xmlns:a16="http://schemas.microsoft.com/office/drawing/2014/main" id="{D4902BFE-AB60-46F5-BC4D-ADB261BB9BD2}"/>
              </a:ext>
            </a:extLst>
          </p:cNvPr>
          <p:cNvGrpSpPr/>
          <p:nvPr/>
        </p:nvGrpSpPr>
        <p:grpSpPr>
          <a:xfrm>
            <a:off x="7239000" y="1524000"/>
            <a:ext cx="4155084" cy="4369741"/>
            <a:chOff x="7239000" y="1524000"/>
            <a:chExt cx="4155084" cy="4369741"/>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3129707"/>
              <a:ext cx="4155083" cy="276403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1" y="1543718"/>
              <a:ext cx="2059347" cy="148015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10792" y="1524000"/>
              <a:ext cx="1983292" cy="1480156"/>
            </a:xfrm>
            <a:prstGeom prst="rect">
              <a:avLst/>
            </a:prstGeom>
          </p:spPr>
        </p:pic>
      </p:grpSp>
      <p:sp>
        <p:nvSpPr>
          <p:cNvPr id="11" name="TextBox 10">
            <a:extLst>
              <a:ext uri="{FF2B5EF4-FFF2-40B4-BE49-F238E27FC236}">
                <a16:creationId xmlns:a16="http://schemas.microsoft.com/office/drawing/2014/main" id="{B6885190-9214-463C-A862-3250C9BF2C4F}"/>
              </a:ext>
            </a:extLst>
          </p:cNvPr>
          <p:cNvSpPr txBox="1"/>
          <p:nvPr/>
        </p:nvSpPr>
        <p:spPr>
          <a:xfrm>
            <a:off x="7162800" y="5893741"/>
            <a:ext cx="2806073" cy="261610"/>
          </a:xfrm>
          <a:prstGeom prst="rect">
            <a:avLst/>
          </a:prstGeom>
          <a:noFill/>
        </p:spPr>
        <p:txBody>
          <a:bodyPr wrap="square" rtlCol="0">
            <a:spAutoFit/>
          </a:bodyPr>
          <a:lstStyle/>
          <a:p>
            <a:r>
              <a:rPr lang="en-US" sz="1100" dirty="0">
                <a:latin typeface="+mn-lt"/>
              </a:rPr>
              <a:t>Source: FHWA</a:t>
            </a:r>
          </a:p>
        </p:txBody>
      </p:sp>
    </p:spTree>
    <p:extLst>
      <p:ext uri="{BB962C8B-B14F-4D97-AF65-F5344CB8AC3E}">
        <p14:creationId xmlns:p14="http://schemas.microsoft.com/office/powerpoint/2010/main" val="41745761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C1A13E5-6878-4F9D-B39F-E2ECFDE37E7C}"/>
              </a:ext>
            </a:extLst>
          </p:cNvPr>
          <p:cNvSpPr>
            <a:spLocks noGrp="1"/>
          </p:cNvSpPr>
          <p:nvPr>
            <p:ph type="title"/>
          </p:nvPr>
        </p:nvSpPr>
        <p:spPr/>
        <p:txBody>
          <a:bodyPr/>
          <a:lstStyle/>
          <a:p>
            <a:r>
              <a:rPr lang="en-US" dirty="0"/>
              <a:t>Minnesota DOT</a:t>
            </a:r>
          </a:p>
        </p:txBody>
      </p:sp>
      <p:sp>
        <p:nvSpPr>
          <p:cNvPr id="9" name="TextBox 8">
            <a:extLst>
              <a:ext uri="{FF2B5EF4-FFF2-40B4-BE49-F238E27FC236}">
                <a16:creationId xmlns:a16="http://schemas.microsoft.com/office/drawing/2014/main" id="{0D75B9EA-E1DF-41EE-A773-9717DC230F61}"/>
              </a:ext>
            </a:extLst>
          </p:cNvPr>
          <p:cNvSpPr txBox="1"/>
          <p:nvPr/>
        </p:nvSpPr>
        <p:spPr>
          <a:xfrm>
            <a:off x="673101" y="1287633"/>
            <a:ext cx="7708899" cy="584775"/>
          </a:xfrm>
          <a:prstGeom prst="rect">
            <a:avLst/>
          </a:prstGeom>
          <a:noFill/>
        </p:spPr>
        <p:txBody>
          <a:bodyPr wrap="square">
            <a:spAutoFit/>
          </a:bodyPr>
          <a:lstStyle/>
          <a:p>
            <a:r>
              <a:rPr lang="en-US" sz="3200" dirty="0">
                <a:latin typeface="Arial" panose="020B0604020202020204" pitchFamily="34" charset="0"/>
                <a:cs typeface="Arial" panose="020B0604020202020204" pitchFamily="34" charset="0"/>
              </a:rPr>
              <a:t>Success = Attain quick ADA compliance</a:t>
            </a:r>
          </a:p>
        </p:txBody>
      </p:sp>
      <p:sp>
        <p:nvSpPr>
          <p:cNvPr id="3" name="Content Placeholder 2"/>
          <p:cNvSpPr>
            <a:spLocks noGrp="1"/>
          </p:cNvSpPr>
          <p:nvPr>
            <p:ph sz="quarter" idx="4294967295"/>
          </p:nvPr>
        </p:nvSpPr>
        <p:spPr>
          <a:xfrm>
            <a:off x="381000" y="1970111"/>
            <a:ext cx="6096000" cy="4278289"/>
          </a:xfrm>
        </p:spPr>
        <p:txBody>
          <a:bodyPr>
            <a:normAutofit fontScale="70000" lnSpcReduction="20000"/>
          </a:bodyPr>
          <a:lstStyle/>
          <a:p>
            <a:pPr>
              <a:lnSpc>
                <a:spcPct val="120000"/>
              </a:lnSpc>
              <a:buFont typeface="Wingdings" panose="05000000000000000000" pitchFamily="2" charset="2"/>
              <a:buChar char="Ø"/>
            </a:pPr>
            <a:r>
              <a:rPr lang="en-US" sz="4000" dirty="0"/>
              <a:t>ADA bundle project</a:t>
            </a:r>
            <a:endParaRPr lang="en-US" sz="4000" b="0" dirty="0"/>
          </a:p>
          <a:p>
            <a:pPr>
              <a:lnSpc>
                <a:spcPct val="120000"/>
              </a:lnSpc>
              <a:buFont typeface="Wingdings" panose="05000000000000000000" pitchFamily="2" charset="2"/>
              <a:buChar char="Ø"/>
            </a:pPr>
            <a:r>
              <a:rPr lang="en-US" sz="4000" dirty="0"/>
              <a:t>$2.5M</a:t>
            </a:r>
            <a:endParaRPr lang="en-US" sz="4000" b="0" dirty="0"/>
          </a:p>
          <a:p>
            <a:pPr>
              <a:lnSpc>
                <a:spcPct val="120000"/>
              </a:lnSpc>
              <a:buFont typeface="Wingdings" panose="05000000000000000000" pitchFamily="2" charset="2"/>
              <a:buChar char="Ø"/>
            </a:pPr>
            <a:r>
              <a:rPr lang="en-US" sz="4000" dirty="0"/>
              <a:t>200 +/-ramps and sidewalk</a:t>
            </a:r>
            <a:endParaRPr lang="en-US" sz="4000" b="0" dirty="0"/>
          </a:p>
          <a:p>
            <a:pPr>
              <a:lnSpc>
                <a:spcPct val="120000"/>
              </a:lnSpc>
              <a:buFont typeface="Wingdings" panose="05000000000000000000" pitchFamily="2" charset="2"/>
              <a:buChar char="Ø"/>
            </a:pPr>
            <a:r>
              <a:rPr lang="en-US" sz="4000" dirty="0"/>
              <a:t>DB project delivery</a:t>
            </a:r>
          </a:p>
          <a:p>
            <a:pPr lvl="1">
              <a:lnSpc>
                <a:spcPct val="120000"/>
              </a:lnSpc>
              <a:spcBef>
                <a:spcPts val="0"/>
              </a:spcBef>
              <a:buFont typeface="Arial" panose="020B0604020202020204" pitchFamily="34" charset="0"/>
              <a:buChar char="•"/>
            </a:pPr>
            <a:r>
              <a:rPr lang="en-US" sz="3400" b="0" dirty="0"/>
              <a:t>Integrate design and </a:t>
            </a:r>
            <a:r>
              <a:rPr lang="en-US" sz="3400" dirty="0"/>
              <a:t>c</a:t>
            </a:r>
            <a:r>
              <a:rPr lang="en-US" sz="3400" b="0" dirty="0"/>
              <a:t>onstruction</a:t>
            </a:r>
          </a:p>
          <a:p>
            <a:pPr lvl="1">
              <a:lnSpc>
                <a:spcPct val="120000"/>
              </a:lnSpc>
              <a:spcBef>
                <a:spcPts val="0"/>
              </a:spcBef>
              <a:buFont typeface="Arial" panose="020B0604020202020204" pitchFamily="34" charset="0"/>
              <a:buChar char="•"/>
            </a:pPr>
            <a:r>
              <a:rPr lang="en-US" sz="3400" b="0" dirty="0"/>
              <a:t>Better quality</a:t>
            </a:r>
          </a:p>
          <a:p>
            <a:pPr>
              <a:lnSpc>
                <a:spcPct val="120000"/>
              </a:lnSpc>
              <a:buFont typeface="Wingdings" panose="05000000000000000000" pitchFamily="2" charset="2"/>
              <a:buChar char="Ø"/>
            </a:pPr>
            <a:r>
              <a:rPr lang="en-US" sz="4000" dirty="0"/>
              <a:t>Issues encountered</a:t>
            </a:r>
          </a:p>
          <a:p>
            <a:pPr lvl="1">
              <a:lnSpc>
                <a:spcPct val="120000"/>
              </a:lnSpc>
              <a:spcBef>
                <a:spcPts val="0"/>
              </a:spcBef>
              <a:buFont typeface="Arial" panose="020B0604020202020204" pitchFamily="34" charset="0"/>
              <a:buChar char="•"/>
            </a:pPr>
            <a:r>
              <a:rPr lang="en-US" sz="3400" b="0" dirty="0"/>
              <a:t>Contractor not used to be</a:t>
            </a:r>
            <a:r>
              <a:rPr lang="en-US" sz="3400" dirty="0"/>
              <a:t>ing </a:t>
            </a:r>
            <a:r>
              <a:rPr lang="en-US" sz="3400" b="0" dirty="0"/>
              <a:t>prime</a:t>
            </a:r>
          </a:p>
          <a:p>
            <a:pPr lvl="1">
              <a:lnSpc>
                <a:spcPct val="120000"/>
              </a:lnSpc>
              <a:spcBef>
                <a:spcPts val="0"/>
              </a:spcBef>
              <a:buFont typeface="Arial" panose="020B0604020202020204" pitchFamily="34" charset="0"/>
              <a:buChar char="•"/>
            </a:pPr>
            <a:r>
              <a:rPr lang="en-US" sz="3400" b="0" dirty="0"/>
              <a:t>Scoping RFP well without over specifying</a:t>
            </a:r>
          </a:p>
        </p:txBody>
      </p:sp>
      <p:pic>
        <p:nvPicPr>
          <p:cNvPr id="5" name="Picture 4" descr="Accessible Curb Ra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2076161"/>
            <a:ext cx="4600861" cy="3910630"/>
          </a:xfrm>
          <a:prstGeom prst="rect">
            <a:avLst/>
          </a:prstGeom>
        </p:spPr>
      </p:pic>
      <p:sp>
        <p:nvSpPr>
          <p:cNvPr id="10" name="TextBox 9">
            <a:extLst>
              <a:ext uri="{FF2B5EF4-FFF2-40B4-BE49-F238E27FC236}">
                <a16:creationId xmlns:a16="http://schemas.microsoft.com/office/drawing/2014/main" id="{65BDB794-5E29-4FB0-B76F-A0EF119C8D69}"/>
              </a:ext>
            </a:extLst>
          </p:cNvPr>
          <p:cNvSpPr txBox="1"/>
          <p:nvPr/>
        </p:nvSpPr>
        <p:spPr>
          <a:xfrm>
            <a:off x="6375400" y="6055934"/>
            <a:ext cx="3886200" cy="261610"/>
          </a:xfrm>
          <a:prstGeom prst="rect">
            <a:avLst/>
          </a:prstGeom>
          <a:noFill/>
        </p:spPr>
        <p:txBody>
          <a:bodyPr wrap="square" rtlCol="0">
            <a:spAutoFit/>
          </a:bodyPr>
          <a:lstStyle/>
          <a:p>
            <a:r>
              <a:rPr lang="en-US" sz="1100" dirty="0">
                <a:latin typeface="+mn-lt"/>
              </a:rPr>
              <a:t>Source: Accessible Curb Ramp, U.S. Access Board</a:t>
            </a:r>
          </a:p>
        </p:txBody>
      </p:sp>
    </p:spTree>
    <p:extLst>
      <p:ext uri="{BB962C8B-B14F-4D97-AF65-F5344CB8AC3E}">
        <p14:creationId xmlns:p14="http://schemas.microsoft.com/office/powerpoint/2010/main" val="39377389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BDF9A207-A9C8-46B2-92C9-4B1A3CF3E2EC}"/>
              </a:ext>
            </a:extLst>
          </p:cNvPr>
          <p:cNvSpPr>
            <a:spLocks noGrp="1"/>
          </p:cNvSpPr>
          <p:nvPr>
            <p:ph type="title"/>
          </p:nvPr>
        </p:nvSpPr>
        <p:spPr>
          <a:xfrm>
            <a:off x="609600" y="609600"/>
            <a:ext cx="10972800" cy="808567"/>
          </a:xfrm>
        </p:spPr>
        <p:txBody>
          <a:bodyPr/>
          <a:lstStyle/>
          <a:p>
            <a:r>
              <a:rPr lang="en-US" dirty="0"/>
              <a:t>Pawnee Nation</a:t>
            </a:r>
          </a:p>
        </p:txBody>
      </p:sp>
      <p:sp>
        <p:nvSpPr>
          <p:cNvPr id="11" name="TextBox 10">
            <a:extLst>
              <a:ext uri="{FF2B5EF4-FFF2-40B4-BE49-F238E27FC236}">
                <a16:creationId xmlns:a16="http://schemas.microsoft.com/office/drawing/2014/main" id="{A23598D4-28DB-4C2C-A0C0-7DE44C8E2C44}"/>
              </a:ext>
            </a:extLst>
          </p:cNvPr>
          <p:cNvSpPr txBox="1"/>
          <p:nvPr/>
        </p:nvSpPr>
        <p:spPr>
          <a:xfrm>
            <a:off x="673101" y="1287633"/>
            <a:ext cx="8775699" cy="1077218"/>
          </a:xfrm>
          <a:prstGeom prst="rect">
            <a:avLst/>
          </a:prstGeom>
          <a:noFill/>
        </p:spPr>
        <p:txBody>
          <a:bodyPr wrap="square">
            <a:spAutoFit/>
          </a:bodyPr>
          <a:lstStyle/>
          <a:p>
            <a:r>
              <a:rPr lang="en-US" sz="3200" dirty="0">
                <a:latin typeface="Arial" panose="020B0604020202020204" pitchFamily="34" charset="0"/>
                <a:cs typeface="Arial" panose="020B0604020202020204" pitchFamily="34" charset="0"/>
              </a:rPr>
              <a:t>Success = Maximum flexibility in combining vertical and horizontal construction</a:t>
            </a:r>
          </a:p>
        </p:txBody>
      </p:sp>
      <p:sp>
        <p:nvSpPr>
          <p:cNvPr id="2" name="Rectangle 1">
            <a:extLst>
              <a:ext uri="{FF2B5EF4-FFF2-40B4-BE49-F238E27FC236}">
                <a16:creationId xmlns:a16="http://schemas.microsoft.com/office/drawing/2014/main" id="{08FDB535-7F5A-4D9D-AF02-D0197B0A9E40}"/>
              </a:ext>
            </a:extLst>
          </p:cNvPr>
          <p:cNvSpPr/>
          <p:nvPr/>
        </p:nvSpPr>
        <p:spPr>
          <a:xfrm>
            <a:off x="806944" y="3159867"/>
            <a:ext cx="4222256" cy="1384995"/>
          </a:xfrm>
          <a:prstGeom prst="rect">
            <a:avLst/>
          </a:prstGeom>
        </p:spPr>
        <p:txBody>
          <a:bodyPr wrap="square">
            <a:spAutoFit/>
          </a:bodyPr>
          <a:lstStyle/>
          <a:p>
            <a:pPr marL="9525"/>
            <a:r>
              <a:rPr lang="en-US" sz="2800" spc="-4" dirty="0">
                <a:latin typeface="Arial" panose="020B0604020202020204" pitchFamily="34" charset="0"/>
                <a:cs typeface="Arial" panose="020B0604020202020204" pitchFamily="34" charset="0"/>
              </a:rPr>
              <a:t>Pawnee </a:t>
            </a:r>
            <a:r>
              <a:rPr lang="en-US" sz="2800" dirty="0">
                <a:latin typeface="Arial" panose="020B0604020202020204" pitchFamily="34" charset="0"/>
                <a:cs typeface="Arial" panose="020B0604020202020204" pitchFamily="34" charset="0"/>
              </a:rPr>
              <a:t>– </a:t>
            </a:r>
            <a:r>
              <a:rPr lang="en-US" sz="2800" spc="-8" dirty="0">
                <a:latin typeface="Arial" panose="020B0604020202020204" pitchFamily="34" charset="0"/>
                <a:cs typeface="Arial" panose="020B0604020202020204" pitchFamily="34" charset="0"/>
              </a:rPr>
              <a:t>Groundbreaking </a:t>
            </a:r>
            <a:r>
              <a:rPr lang="en-US" sz="2800" spc="-4" dirty="0">
                <a:latin typeface="Arial" panose="020B0604020202020204" pitchFamily="34" charset="0"/>
                <a:cs typeface="Arial" panose="020B0604020202020204" pitchFamily="34" charset="0"/>
              </a:rPr>
              <a:t>same day as</a:t>
            </a:r>
            <a:r>
              <a:rPr lang="en-US" sz="2800" spc="75" dirty="0">
                <a:latin typeface="Arial" panose="020B0604020202020204" pitchFamily="34" charset="0"/>
                <a:cs typeface="Arial" panose="020B0604020202020204" pitchFamily="34" charset="0"/>
              </a:rPr>
              <a:t> </a:t>
            </a:r>
            <a:r>
              <a:rPr lang="en-US" sz="2800" spc="-4" dirty="0">
                <a:latin typeface="Arial" panose="020B0604020202020204" pitchFamily="34" charset="0"/>
                <a:cs typeface="Arial" panose="020B0604020202020204" pitchFamily="34" charset="0"/>
              </a:rPr>
              <a:t>notice to proceed.</a:t>
            </a:r>
            <a:endParaRPr lang="en-US" sz="2800" dirty="0">
              <a:latin typeface="Arial" panose="020B0604020202020204" pitchFamily="34" charset="0"/>
              <a:cs typeface="Arial" panose="020B0604020202020204" pitchFamily="34" charset="0"/>
            </a:endParaRPr>
          </a:p>
        </p:txBody>
      </p:sp>
      <p:grpSp>
        <p:nvGrpSpPr>
          <p:cNvPr id="3" name="Group 2" descr="Pawnee Groundbreaking. Vertical (HUD), Horizontal (FHWA), Vertical and Horizontal (Tribal and Disney Grant)">
            <a:extLst>
              <a:ext uri="{FF2B5EF4-FFF2-40B4-BE49-F238E27FC236}">
                <a16:creationId xmlns:a16="http://schemas.microsoft.com/office/drawing/2014/main" id="{FE4161FF-B6C2-4AD5-8032-20DB1BA8130A}"/>
              </a:ext>
            </a:extLst>
          </p:cNvPr>
          <p:cNvGrpSpPr/>
          <p:nvPr/>
        </p:nvGrpSpPr>
        <p:grpSpPr>
          <a:xfrm>
            <a:off x="5029200" y="2590800"/>
            <a:ext cx="5967068" cy="3181036"/>
            <a:chOff x="5029200" y="2590800"/>
            <a:chExt cx="5967068" cy="3181036"/>
          </a:xfrm>
        </p:grpSpPr>
        <p:sp>
          <p:nvSpPr>
            <p:cNvPr id="5" name="object 5" descr="Pawnee Groundbreaking"/>
            <p:cNvSpPr/>
            <p:nvPr/>
          </p:nvSpPr>
          <p:spPr>
            <a:xfrm>
              <a:off x="5029200" y="2590800"/>
              <a:ext cx="5967068" cy="3181036"/>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sz="1800" dirty="0"/>
            </a:p>
          </p:txBody>
        </p:sp>
        <p:sp>
          <p:nvSpPr>
            <p:cNvPr id="7" name="object 7">
              <a:extLst>
                <a:ext uri="{FF2B5EF4-FFF2-40B4-BE49-F238E27FC236}">
                  <a16:creationId xmlns:a16="http://schemas.microsoft.com/office/drawing/2014/main" id="{7F0308DE-23FC-4FDC-8E7E-70843DBADAA0}"/>
                </a:ext>
              </a:extLst>
            </p:cNvPr>
            <p:cNvSpPr txBox="1">
              <a:spLocks/>
            </p:cNvSpPr>
            <p:nvPr/>
          </p:nvSpPr>
          <p:spPr>
            <a:xfrm>
              <a:off x="5327156" y="4646440"/>
              <a:ext cx="1911844" cy="280205"/>
            </a:xfrm>
            <a:prstGeom prst="rect">
              <a:avLst/>
            </a:prstGeom>
            <a:solidFill>
              <a:srgbClr val="6C694F"/>
            </a:solidFill>
            <a:ln w="10668">
              <a:solidFill>
                <a:srgbClr val="7A7858"/>
              </a:solidFill>
            </a:ln>
          </p:spPr>
          <p:txBody>
            <a:bodyPr vert="horz" wrap="square" lIns="0" tIns="3175" rIns="0" bIns="0" rtlCol="0">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84455"/>
              <a:r>
                <a:rPr lang="en-US" sz="1800" kern="0" spc="-15" dirty="0">
                  <a:solidFill>
                    <a:srgbClr val="FFFFFF"/>
                  </a:solidFill>
                  <a:latin typeface="Corbel"/>
                  <a:cs typeface="Corbel"/>
                </a:rPr>
                <a:t>Vertical</a:t>
              </a:r>
              <a:r>
                <a:rPr lang="en-US" sz="1800" kern="0" spc="-90" dirty="0">
                  <a:solidFill>
                    <a:srgbClr val="FFFFFF"/>
                  </a:solidFill>
                  <a:latin typeface="Corbel"/>
                  <a:cs typeface="Corbel"/>
                </a:rPr>
                <a:t> </a:t>
              </a:r>
              <a:r>
                <a:rPr lang="en-US" sz="1800" kern="0" spc="-15" dirty="0">
                  <a:solidFill>
                    <a:srgbClr val="FFFFFF"/>
                  </a:solidFill>
                  <a:latin typeface="Corbel"/>
                  <a:cs typeface="Corbel"/>
                </a:rPr>
                <a:t>(HUD)</a:t>
              </a:r>
              <a:endParaRPr lang="en-US" sz="1800" kern="0" dirty="0">
                <a:latin typeface="Corbel"/>
                <a:cs typeface="Corbel"/>
              </a:endParaRPr>
            </a:p>
          </p:txBody>
        </p:sp>
        <p:sp>
          <p:nvSpPr>
            <p:cNvPr id="8" name="object 8">
              <a:extLst>
                <a:ext uri="{FF2B5EF4-FFF2-40B4-BE49-F238E27FC236}">
                  <a16:creationId xmlns:a16="http://schemas.microsoft.com/office/drawing/2014/main" id="{C5D4EDCB-6464-4628-A465-7EB8F835FC65}"/>
                </a:ext>
              </a:extLst>
            </p:cNvPr>
            <p:cNvSpPr txBox="1"/>
            <p:nvPr/>
          </p:nvSpPr>
          <p:spPr>
            <a:xfrm>
              <a:off x="6698559" y="5070746"/>
              <a:ext cx="2590998" cy="555921"/>
            </a:xfrm>
            <a:prstGeom prst="rect">
              <a:avLst/>
            </a:prstGeom>
            <a:solidFill>
              <a:srgbClr val="6C694F"/>
            </a:solidFill>
            <a:ln w="10668">
              <a:solidFill>
                <a:srgbClr val="7A7858"/>
              </a:solidFill>
            </a:ln>
          </p:spPr>
          <p:txBody>
            <a:bodyPr vert="horz" wrap="square" lIns="0" tIns="1905" rIns="0" bIns="0" rtlCol="0">
              <a:spAutoFit/>
            </a:bodyPr>
            <a:lstStyle/>
            <a:p>
              <a:pPr marL="84455" marR="227329" algn="ctr"/>
              <a:r>
                <a:rPr sz="1800" spc="-15" dirty="0">
                  <a:solidFill>
                    <a:srgbClr val="FFFFFF"/>
                  </a:solidFill>
                  <a:latin typeface="Corbel"/>
                  <a:cs typeface="Corbel"/>
                </a:rPr>
                <a:t>Vertical </a:t>
              </a:r>
              <a:r>
                <a:rPr lang="en-US" sz="1800" spc="-15" dirty="0">
                  <a:solidFill>
                    <a:srgbClr val="FFFFFF"/>
                  </a:solidFill>
                  <a:latin typeface="Corbel"/>
                  <a:cs typeface="Corbel"/>
                </a:rPr>
                <a:t>and</a:t>
              </a:r>
              <a:r>
                <a:rPr sz="1800" dirty="0">
                  <a:solidFill>
                    <a:srgbClr val="FFFFFF"/>
                  </a:solidFill>
                  <a:latin typeface="Corbel"/>
                  <a:cs typeface="Corbel"/>
                </a:rPr>
                <a:t> </a:t>
              </a:r>
              <a:r>
                <a:rPr sz="1800" spc="-5" dirty="0">
                  <a:solidFill>
                    <a:srgbClr val="FFFFFF"/>
                  </a:solidFill>
                  <a:latin typeface="Corbel"/>
                  <a:cs typeface="Corbel"/>
                </a:rPr>
                <a:t>Horizontal</a:t>
              </a:r>
              <a:r>
                <a:rPr lang="en-US" sz="1800" spc="-5" dirty="0">
                  <a:solidFill>
                    <a:srgbClr val="FFFFFF"/>
                  </a:solidFill>
                  <a:latin typeface="Corbel"/>
                  <a:cs typeface="Corbel"/>
                </a:rPr>
                <a:t> </a:t>
              </a:r>
              <a:r>
                <a:rPr lang="en-US" sz="1800" spc="-25" dirty="0">
                  <a:solidFill>
                    <a:srgbClr val="FFFFFF"/>
                  </a:solidFill>
                  <a:latin typeface="Corbel"/>
                  <a:cs typeface="Corbel"/>
                </a:rPr>
                <a:t>(</a:t>
              </a:r>
              <a:r>
                <a:rPr sz="1800" spc="-25" dirty="0">
                  <a:solidFill>
                    <a:srgbClr val="FFFFFF"/>
                  </a:solidFill>
                  <a:latin typeface="Corbel"/>
                  <a:cs typeface="Corbel"/>
                </a:rPr>
                <a:t>Tribal </a:t>
              </a:r>
              <a:r>
                <a:rPr lang="en-US" sz="1800" spc="-25" dirty="0">
                  <a:solidFill>
                    <a:srgbClr val="FFFFFF"/>
                  </a:solidFill>
                  <a:latin typeface="Corbel"/>
                  <a:cs typeface="Corbel"/>
                </a:rPr>
                <a:t>and</a:t>
              </a:r>
              <a:r>
                <a:rPr sz="1800" dirty="0">
                  <a:solidFill>
                    <a:srgbClr val="FFFFFF"/>
                  </a:solidFill>
                  <a:latin typeface="Corbel"/>
                  <a:cs typeface="Corbel"/>
                </a:rPr>
                <a:t> </a:t>
              </a:r>
              <a:r>
                <a:rPr sz="1800" spc="-5" dirty="0">
                  <a:solidFill>
                    <a:srgbClr val="FFFFFF"/>
                  </a:solidFill>
                  <a:latin typeface="Corbel"/>
                  <a:cs typeface="Corbel"/>
                </a:rPr>
                <a:t>Disney</a:t>
              </a:r>
              <a:r>
                <a:rPr sz="1800" spc="-114" dirty="0">
                  <a:solidFill>
                    <a:srgbClr val="FFFFFF"/>
                  </a:solidFill>
                  <a:latin typeface="Corbel"/>
                  <a:cs typeface="Corbel"/>
                </a:rPr>
                <a:t> </a:t>
              </a:r>
              <a:r>
                <a:rPr sz="1800" spc="-5" dirty="0">
                  <a:solidFill>
                    <a:srgbClr val="FFFFFF"/>
                  </a:solidFill>
                  <a:latin typeface="Corbel"/>
                  <a:cs typeface="Corbel"/>
                </a:rPr>
                <a:t>Grant)</a:t>
              </a:r>
              <a:endParaRPr sz="1800" dirty="0">
                <a:latin typeface="Corbel"/>
                <a:cs typeface="Corbel"/>
              </a:endParaRPr>
            </a:p>
          </p:txBody>
        </p:sp>
        <p:sp>
          <p:nvSpPr>
            <p:cNvPr id="9" name="object 6">
              <a:extLst>
                <a:ext uri="{FF2B5EF4-FFF2-40B4-BE49-F238E27FC236}">
                  <a16:creationId xmlns:a16="http://schemas.microsoft.com/office/drawing/2014/main" id="{A3E51779-E23E-47DC-BF34-A61F01E1C73B}"/>
                </a:ext>
              </a:extLst>
            </p:cNvPr>
            <p:cNvSpPr txBox="1"/>
            <p:nvPr/>
          </p:nvSpPr>
          <p:spPr>
            <a:xfrm>
              <a:off x="8679956" y="4646120"/>
              <a:ext cx="1911844" cy="280846"/>
            </a:xfrm>
            <a:prstGeom prst="rect">
              <a:avLst/>
            </a:prstGeom>
            <a:solidFill>
              <a:srgbClr val="6C694F"/>
            </a:solidFill>
            <a:ln w="10668">
              <a:solidFill>
                <a:srgbClr val="7A7858"/>
              </a:solidFill>
            </a:ln>
          </p:spPr>
          <p:txBody>
            <a:bodyPr vert="horz" wrap="square" lIns="0" tIns="3810" rIns="0" bIns="0" rtlCol="0">
              <a:spAutoFit/>
            </a:bodyPr>
            <a:lstStyle/>
            <a:p>
              <a:pPr marL="85090" algn="ctr"/>
              <a:r>
                <a:rPr sz="1800" spc="-5" dirty="0">
                  <a:solidFill>
                    <a:srgbClr val="FFFFFF"/>
                  </a:solidFill>
                  <a:latin typeface="Corbel"/>
                  <a:cs typeface="Corbel"/>
                </a:rPr>
                <a:t>Horizontal</a:t>
              </a:r>
              <a:r>
                <a:rPr sz="1800" spc="-90" dirty="0">
                  <a:solidFill>
                    <a:srgbClr val="FFFFFF"/>
                  </a:solidFill>
                  <a:latin typeface="Corbel"/>
                  <a:cs typeface="Corbel"/>
                </a:rPr>
                <a:t> </a:t>
              </a:r>
              <a:r>
                <a:rPr sz="1800" spc="-15" dirty="0">
                  <a:solidFill>
                    <a:srgbClr val="FFFFFF"/>
                  </a:solidFill>
                  <a:latin typeface="Corbel"/>
                  <a:cs typeface="Corbel"/>
                </a:rPr>
                <a:t>(FHWA)</a:t>
              </a:r>
              <a:endParaRPr sz="1800" dirty="0">
                <a:latin typeface="Corbel"/>
                <a:cs typeface="Corbel"/>
              </a:endParaRPr>
            </a:p>
          </p:txBody>
        </p:sp>
      </p:grpSp>
      <p:sp>
        <p:nvSpPr>
          <p:cNvPr id="12" name="TextBox 11">
            <a:extLst>
              <a:ext uri="{FF2B5EF4-FFF2-40B4-BE49-F238E27FC236}">
                <a16:creationId xmlns:a16="http://schemas.microsoft.com/office/drawing/2014/main" id="{6AA19101-05E6-4C37-8348-42C72995B3CC}"/>
              </a:ext>
            </a:extLst>
          </p:cNvPr>
          <p:cNvSpPr txBox="1"/>
          <p:nvPr/>
        </p:nvSpPr>
        <p:spPr>
          <a:xfrm>
            <a:off x="4959844" y="5758190"/>
            <a:ext cx="3886200" cy="261610"/>
          </a:xfrm>
          <a:prstGeom prst="rect">
            <a:avLst/>
          </a:prstGeom>
          <a:noFill/>
        </p:spPr>
        <p:txBody>
          <a:bodyPr wrap="square" rtlCol="0">
            <a:spAutoFit/>
          </a:bodyPr>
          <a:lstStyle/>
          <a:p>
            <a:r>
              <a:rPr lang="en-US" sz="1100" dirty="0">
                <a:latin typeface="+mn-lt"/>
              </a:rPr>
              <a:t>Source: Pawnee Nation</a:t>
            </a:r>
          </a:p>
        </p:txBody>
      </p:sp>
    </p:spTree>
    <p:extLst>
      <p:ext uri="{BB962C8B-B14F-4D97-AF65-F5344CB8AC3E}">
        <p14:creationId xmlns:p14="http://schemas.microsoft.com/office/powerpoint/2010/main" val="9011277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3DB04FD-0D95-444C-95C0-143E851CEBB9}"/>
              </a:ext>
            </a:extLst>
          </p:cNvPr>
          <p:cNvSpPr>
            <a:spLocks noGrp="1"/>
          </p:cNvSpPr>
          <p:nvPr>
            <p:ph type="ctrTitle"/>
          </p:nvPr>
        </p:nvSpPr>
        <p:spPr>
          <a:xfrm>
            <a:off x="2209800" y="1143001"/>
            <a:ext cx="7772400" cy="1142999"/>
          </a:xfrm>
        </p:spPr>
        <p:txBody>
          <a:bodyPr/>
          <a:lstStyle/>
          <a:p>
            <a:r>
              <a:rPr lang="en-US" dirty="0"/>
              <a:t>Agenda item #5</a:t>
            </a:r>
          </a:p>
        </p:txBody>
      </p:sp>
      <p:sp>
        <p:nvSpPr>
          <p:cNvPr id="6" name="Content Placeholder 5">
            <a:extLst>
              <a:ext uri="{FF2B5EF4-FFF2-40B4-BE49-F238E27FC236}">
                <a16:creationId xmlns:a16="http://schemas.microsoft.com/office/drawing/2014/main" id="{0EA714DB-B721-43A5-AB51-F5D9BF39B10E}"/>
              </a:ext>
            </a:extLst>
          </p:cNvPr>
          <p:cNvSpPr txBox="1">
            <a:spLocks/>
          </p:cNvSpPr>
          <p:nvPr/>
        </p:nvSpPr>
        <p:spPr>
          <a:xfrm>
            <a:off x="990600" y="2590800"/>
            <a:ext cx="10287000" cy="3444798"/>
          </a:xfrm>
          <a:prstGeom prst="rect">
            <a:avLst/>
          </a:prstGeom>
        </p:spPr>
        <p:txBody>
          <a:bodyPr vert="horz" lIns="91440" tIns="45720" rIns="91440" bIns="45720" rtlCol="0">
            <a:noAutofit/>
          </a:bodyPr>
          <a:lstStyle>
            <a:lvl1pPr marL="0" indent="0" algn="ctr" defTabSz="914400" rtl="0" eaLnBrk="1" latinLnBrk="0" hangingPunct="1">
              <a:lnSpc>
                <a:spcPts val="3400"/>
              </a:lnSpc>
              <a:spcBef>
                <a:spcPts val="0"/>
              </a:spcBef>
              <a:buClr>
                <a:srgbClr val="0074A1"/>
              </a:buClr>
              <a:buSzPct val="80000"/>
              <a:buFont typeface="Wingdings" pitchFamily="2" charset="2"/>
              <a:buNone/>
              <a:defRPr sz="32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ts val="3000"/>
              </a:lnSpc>
              <a:spcBef>
                <a:spcPts val="600"/>
              </a:spcBef>
              <a:buClr>
                <a:srgbClr val="0074A1"/>
              </a:buClr>
              <a:buSzPct val="90000"/>
              <a:buFont typeface="Wingdings" pitchFamily="2" charset="2"/>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ts val="2600"/>
              </a:lnSpc>
              <a:spcBef>
                <a:spcPts val="600"/>
              </a:spcBef>
              <a:buClr>
                <a:srgbClr val="646569"/>
              </a:buClr>
              <a:buSzPct val="90000"/>
              <a:buFont typeface="Wingdings" pitchFamily="2" charset="2"/>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ts val="2200"/>
              </a:lnSpc>
              <a:spcBef>
                <a:spcPts val="600"/>
              </a:spcBef>
              <a:buFont typeface="Wingdings" pitchFamily="2" charset="2"/>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ts val="2200"/>
              </a:lnSpc>
              <a:spcBef>
                <a:spcPts val="600"/>
              </a:spcBef>
              <a:buFont typeface="Arial"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dirty="0">
                <a:solidFill>
                  <a:schemeClr val="tx1"/>
                </a:solidFill>
              </a:rPr>
              <a:t>Resources</a:t>
            </a:r>
          </a:p>
          <a:p>
            <a:pPr fontAlgn="auto">
              <a:spcBef>
                <a:spcPts val="4800"/>
              </a:spcBef>
              <a:spcAft>
                <a:spcPts val="0"/>
              </a:spcAft>
            </a:pPr>
            <a:r>
              <a:rPr lang="en-US" b="1" dirty="0">
                <a:solidFill>
                  <a:schemeClr val="tx1"/>
                </a:solidFill>
              </a:rPr>
              <a:t>Learning objective: </a:t>
            </a:r>
          </a:p>
          <a:p>
            <a:pPr fontAlgn="auto">
              <a:spcAft>
                <a:spcPts val="0"/>
              </a:spcAft>
            </a:pPr>
            <a:r>
              <a:rPr lang="en-US" dirty="0">
                <a:solidFill>
                  <a:schemeClr val="tx1"/>
                </a:solidFill>
              </a:rPr>
              <a:t>Identify project bundling resources.</a:t>
            </a:r>
          </a:p>
        </p:txBody>
      </p:sp>
    </p:spTree>
    <p:extLst>
      <p:ext uri="{BB962C8B-B14F-4D97-AF65-F5344CB8AC3E}">
        <p14:creationId xmlns:p14="http://schemas.microsoft.com/office/powerpoint/2010/main" val="827132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677B423-B864-4EF2-A02A-4717F76B36FB}"/>
              </a:ext>
            </a:extLst>
          </p:cNvPr>
          <p:cNvSpPr>
            <a:spLocks noGrp="1"/>
          </p:cNvSpPr>
          <p:nvPr>
            <p:ph type="title"/>
          </p:nvPr>
        </p:nvSpPr>
        <p:spPr>
          <a:xfrm>
            <a:off x="609600" y="609600"/>
            <a:ext cx="10972800" cy="1219201"/>
          </a:xfrm>
        </p:spPr>
        <p:txBody>
          <a:bodyPr>
            <a:normAutofit fontScale="90000"/>
          </a:bodyPr>
          <a:lstStyle/>
          <a:p>
            <a:pPr algn="ctr"/>
            <a:r>
              <a:rPr lang="en-US" sz="4900" dirty="0"/>
              <a:t>Agency Self-Assessment Tool</a:t>
            </a:r>
            <a:br>
              <a:rPr lang="en-US" dirty="0"/>
            </a:br>
            <a:r>
              <a:rPr lang="en-US" sz="3600" b="0" dirty="0"/>
              <a:t>Capability Level Criteria</a:t>
            </a:r>
            <a:endParaRPr lang="en-US" b="0" dirty="0"/>
          </a:p>
        </p:txBody>
      </p:sp>
      <p:graphicFrame>
        <p:nvGraphicFramePr>
          <p:cNvPr id="4" name="Content Placeholder 4">
            <a:extLst>
              <a:ext uri="{FF2B5EF4-FFF2-40B4-BE49-F238E27FC236}">
                <a16:creationId xmlns:a16="http://schemas.microsoft.com/office/drawing/2014/main" id="{52450997-3CB4-4E7D-A449-DF4E276362A8}"/>
              </a:ext>
            </a:extLst>
          </p:cNvPr>
          <p:cNvGraphicFramePr>
            <a:graphicFrameLocks/>
          </p:cNvGraphicFramePr>
          <p:nvPr>
            <p:extLst>
              <p:ext uri="{D42A27DB-BD31-4B8C-83A1-F6EECF244321}">
                <p14:modId xmlns:p14="http://schemas.microsoft.com/office/powerpoint/2010/main" val="1315543398"/>
              </p:ext>
            </p:extLst>
          </p:nvPr>
        </p:nvGraphicFramePr>
        <p:xfrm>
          <a:off x="1066800" y="1828801"/>
          <a:ext cx="10134600" cy="4038599"/>
        </p:xfrm>
        <a:graphic>
          <a:graphicData uri="http://schemas.openxmlformats.org/drawingml/2006/table">
            <a:tbl>
              <a:tblPr firstRow="1" firstCol="1"/>
              <a:tblGrid>
                <a:gridCol w="678125">
                  <a:extLst>
                    <a:ext uri="{9D8B030D-6E8A-4147-A177-3AD203B41FA5}">
                      <a16:colId xmlns:a16="http://schemas.microsoft.com/office/drawing/2014/main" val="1643733558"/>
                    </a:ext>
                  </a:extLst>
                </a:gridCol>
                <a:gridCol w="1303075">
                  <a:extLst>
                    <a:ext uri="{9D8B030D-6E8A-4147-A177-3AD203B41FA5}">
                      <a16:colId xmlns:a16="http://schemas.microsoft.com/office/drawing/2014/main" val="2237747040"/>
                    </a:ext>
                  </a:extLst>
                </a:gridCol>
                <a:gridCol w="3962400">
                  <a:extLst>
                    <a:ext uri="{9D8B030D-6E8A-4147-A177-3AD203B41FA5}">
                      <a16:colId xmlns:a16="http://schemas.microsoft.com/office/drawing/2014/main" val="740650412"/>
                    </a:ext>
                  </a:extLst>
                </a:gridCol>
                <a:gridCol w="4191000">
                  <a:extLst>
                    <a:ext uri="{9D8B030D-6E8A-4147-A177-3AD203B41FA5}">
                      <a16:colId xmlns:a16="http://schemas.microsoft.com/office/drawing/2014/main" val="70010590"/>
                    </a:ext>
                  </a:extLst>
                </a:gridCol>
              </a:tblGrid>
              <a:tr h="351760">
                <a:tc>
                  <a:txBody>
                    <a:bodyPr/>
                    <a:lstStyle/>
                    <a:p>
                      <a:pPr algn="ctr" fontAlgn="ctr"/>
                      <a:r>
                        <a:rPr lang="en-US" sz="1200" b="1" i="0" u="none" strike="noStrike" dirty="0">
                          <a:solidFill>
                            <a:srgbClr val="FFFFFF"/>
                          </a:solidFill>
                          <a:effectLst/>
                          <a:latin typeface="Arial" panose="020B0604020202020204" pitchFamily="34" charset="0"/>
                        </a:rPr>
                        <a:t>Level</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E7E"/>
                    </a:solidFill>
                  </a:tcPr>
                </a:tc>
                <a:tc>
                  <a:txBody>
                    <a:bodyPr/>
                    <a:lstStyle/>
                    <a:p>
                      <a:pPr algn="ctr" fontAlgn="ctr"/>
                      <a:r>
                        <a:rPr lang="en-US" sz="1200" b="1" i="0" u="none" strike="noStrike" dirty="0">
                          <a:solidFill>
                            <a:srgbClr val="FFFFFF"/>
                          </a:solidFill>
                          <a:effectLst/>
                          <a:latin typeface="Arial" panose="020B0604020202020204" pitchFamily="34" charset="0"/>
                        </a:rPr>
                        <a:t>Description</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E7E"/>
                    </a:solidFill>
                  </a:tcPr>
                </a:tc>
                <a:tc>
                  <a:txBody>
                    <a:bodyPr/>
                    <a:lstStyle/>
                    <a:p>
                      <a:pPr algn="ctr" fontAlgn="ctr"/>
                      <a:r>
                        <a:rPr lang="en-US" sz="1200" b="1" i="0" u="none" strike="noStrike" dirty="0">
                          <a:solidFill>
                            <a:srgbClr val="FFFFFF"/>
                          </a:solidFill>
                          <a:effectLst/>
                          <a:latin typeface="Arial" panose="020B0604020202020204" pitchFamily="34" charset="0"/>
                        </a:rPr>
                        <a:t>EDC Definition</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E7E"/>
                    </a:solidFill>
                  </a:tcPr>
                </a:tc>
                <a:tc>
                  <a:txBody>
                    <a:bodyPr/>
                    <a:lstStyle/>
                    <a:p>
                      <a:pPr algn="ctr" fontAlgn="ctr"/>
                      <a:r>
                        <a:rPr lang="en-US" sz="1200" b="1" i="0" u="none" strike="noStrike" dirty="0">
                          <a:solidFill>
                            <a:srgbClr val="FFFFFF"/>
                          </a:solidFill>
                          <a:effectLst/>
                          <a:latin typeface="Arial" panose="020B0604020202020204" pitchFamily="34" charset="0"/>
                        </a:rPr>
                        <a:t>Definition applied specifically to bundling</a:t>
                      </a:r>
                    </a:p>
                  </a:txBody>
                  <a:tcPr marL="0" marR="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E7E"/>
                    </a:solidFill>
                  </a:tcPr>
                </a:tc>
                <a:extLst>
                  <a:ext uri="{0D108BD9-81ED-4DB2-BD59-A6C34878D82A}">
                    <a16:rowId xmlns:a16="http://schemas.microsoft.com/office/drawing/2014/main" val="3402654811"/>
                  </a:ext>
                </a:extLst>
              </a:tr>
              <a:tr h="486439">
                <a:tc>
                  <a:txBody>
                    <a:bodyPr/>
                    <a:lstStyle/>
                    <a:p>
                      <a:pPr algn="ctr" fontAlgn="ctr"/>
                      <a:r>
                        <a:rPr lang="en-US" sz="1200" b="1" i="0" u="none" strike="noStrike" dirty="0">
                          <a:solidFill>
                            <a:srgbClr val="003E7E"/>
                          </a:solidFill>
                          <a:effectLst/>
                          <a:latin typeface="Arial" panose="020B0604020202020204" pitchFamily="34" charset="0"/>
                        </a:rPr>
                        <a:t> 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3E7E"/>
                          </a:solidFill>
                          <a:effectLst/>
                          <a:latin typeface="Arial" panose="020B0604020202020204" pitchFamily="34" charset="0"/>
                        </a:rPr>
                        <a:t>Not Implementing</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3E7E"/>
                          </a:solidFill>
                          <a:effectLst/>
                          <a:latin typeface="Arial" panose="020B0604020202020204" pitchFamily="34" charset="0"/>
                        </a:rPr>
                        <a:t>The agency is not using the innovation anywhere and is not interested in pursuing the innovation.</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3E7E"/>
                          </a:solidFill>
                          <a:effectLst/>
                          <a:latin typeface="Arial" panose="020B0604020202020204" pitchFamily="34" charset="0"/>
                        </a:rPr>
                        <a:t>Project bundling is not considered.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5804228"/>
                  </a:ext>
                </a:extLst>
              </a:tr>
              <a:tr h="473500">
                <a:tc>
                  <a:txBody>
                    <a:bodyPr/>
                    <a:lstStyle/>
                    <a:p>
                      <a:pPr algn="ctr" fontAlgn="ctr"/>
                      <a:r>
                        <a:rPr lang="en-US" sz="1200" b="1" i="0" u="none" strike="noStrike" dirty="0">
                          <a:solidFill>
                            <a:srgbClr val="003E7E"/>
                          </a:solidFill>
                          <a:effectLst/>
                          <a:latin typeface="Arial" panose="020B0604020202020204" pitchFamily="34" charset="0"/>
                        </a:rPr>
                        <a:t> 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3E7E"/>
                          </a:solidFill>
                          <a:effectLst/>
                          <a:latin typeface="Arial" panose="020B0604020202020204" pitchFamily="34" charset="0"/>
                        </a:rPr>
                        <a:t>Development Stage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3E7E"/>
                          </a:solidFill>
                          <a:effectLst/>
                          <a:latin typeface="Arial" panose="020B0604020202020204" pitchFamily="34" charset="0"/>
                        </a:rPr>
                        <a:t>The agency is collecting guidance and best practices, building support with partners and stakeholders, and developing an implementation process.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3E7E"/>
                          </a:solidFill>
                          <a:effectLst/>
                          <a:latin typeface="Arial" panose="020B0604020202020204" pitchFamily="34" charset="0"/>
                        </a:rPr>
                        <a:t>No formal policy, process or tools. Ad hoc approach to project bundling is applied when required.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4894200"/>
                  </a:ext>
                </a:extLst>
              </a:tr>
              <a:tr h="290620">
                <a:tc>
                  <a:txBody>
                    <a:bodyPr/>
                    <a:lstStyle/>
                    <a:p>
                      <a:pPr algn="ctr" fontAlgn="ctr"/>
                      <a:r>
                        <a:rPr lang="en-US" sz="1200" b="1" i="0" u="none" strike="noStrike" dirty="0">
                          <a:solidFill>
                            <a:srgbClr val="003E7E"/>
                          </a:solidFill>
                          <a:effectLst/>
                          <a:latin typeface="Arial" panose="020B0604020202020204" pitchFamily="34" charset="0"/>
                        </a:rPr>
                        <a:t> 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3E7E"/>
                          </a:solidFill>
                          <a:effectLst/>
                          <a:latin typeface="Arial" panose="020B0604020202020204" pitchFamily="34" charset="0"/>
                        </a:rPr>
                        <a:t>Demonstration Stage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3E7E"/>
                          </a:solidFill>
                          <a:effectLst/>
                          <a:latin typeface="Arial" panose="020B0604020202020204" pitchFamily="34" charset="0"/>
                        </a:rPr>
                        <a:t>The agency is testing and piloting the innovation.</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3E7E"/>
                          </a:solidFill>
                          <a:effectLst/>
                          <a:latin typeface="Arial" panose="020B0604020202020204" pitchFamily="34" charset="0"/>
                        </a:rPr>
                        <a:t>Basic project bundling process and tools are repeatedly used but not standardized. Approach varies from project to project.</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2896546"/>
                  </a:ext>
                </a:extLst>
              </a:tr>
              <a:tr h="472259">
                <a:tc>
                  <a:txBody>
                    <a:bodyPr/>
                    <a:lstStyle/>
                    <a:p>
                      <a:pPr algn="ctr" fontAlgn="ctr"/>
                      <a:r>
                        <a:rPr lang="en-US" sz="1200" b="1" i="0" u="none" strike="noStrike" dirty="0">
                          <a:solidFill>
                            <a:srgbClr val="003E7E"/>
                          </a:solidFill>
                          <a:effectLst/>
                          <a:latin typeface="Arial" panose="020B0604020202020204" pitchFamily="34" charset="0"/>
                        </a:rPr>
                        <a:t> 4</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3E7E"/>
                          </a:solidFill>
                          <a:effectLst/>
                          <a:latin typeface="Arial" panose="020B0604020202020204" pitchFamily="34" charset="0"/>
                        </a:rPr>
                        <a:t>Assessment Stage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3E7E"/>
                          </a:solidFill>
                          <a:effectLst/>
                          <a:latin typeface="Arial" panose="020B0604020202020204" pitchFamily="34" charset="0"/>
                        </a:rPr>
                        <a:t>The agency is assessing the performance of and process for carrying out the innovation and making adjustments to prepare for full deployment.</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3E7E"/>
                          </a:solidFill>
                          <a:effectLst/>
                          <a:latin typeface="Arial" panose="020B0604020202020204" pitchFamily="34" charset="0"/>
                        </a:rPr>
                        <a:t>Draft organizational standard process for developing project bundling strategy is documented. Supporting methods, tools, and staff training are being assessed.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1882108"/>
                  </a:ext>
                </a:extLst>
              </a:tr>
              <a:tr h="319859">
                <a:tc>
                  <a:txBody>
                    <a:bodyPr/>
                    <a:lstStyle/>
                    <a:p>
                      <a:pPr algn="ctr" fontAlgn="ctr"/>
                      <a:r>
                        <a:rPr lang="en-US" sz="1200" b="1" i="0" u="none" strike="noStrike" dirty="0">
                          <a:solidFill>
                            <a:srgbClr val="003E7E"/>
                          </a:solidFill>
                          <a:effectLst/>
                          <a:latin typeface="Arial" panose="020B0604020202020204" pitchFamily="34" charset="0"/>
                        </a:rPr>
                        <a:t> 5</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3E7E"/>
                          </a:solidFill>
                          <a:effectLst/>
                          <a:latin typeface="Arial" panose="020B0604020202020204" pitchFamily="34" charset="0"/>
                        </a:rPr>
                        <a:t>Institutionalized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3E7E"/>
                          </a:solidFill>
                          <a:effectLst/>
                          <a:latin typeface="Arial" panose="020B0604020202020204" pitchFamily="34" charset="0"/>
                        </a:rPr>
                        <a:t>The agency has adopted the innovation as a standard process or practice and uses it regularly on projects.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3E7E"/>
                          </a:solidFill>
                          <a:effectLst/>
                          <a:latin typeface="Arial" panose="020B0604020202020204" pitchFamily="34" charset="0"/>
                        </a:rPr>
                        <a:t>Organizational standard process for developing project bundling strategy documented. Supporting methods, tools, and staff training are established and documented.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8876959"/>
                  </a:ext>
                </a:extLst>
              </a:tr>
              <a:tr h="290620">
                <a:tc>
                  <a:txBody>
                    <a:bodyPr/>
                    <a:lstStyle/>
                    <a:p>
                      <a:pPr algn="ctr" fontAlgn="ctr"/>
                      <a:r>
                        <a:rPr lang="en-US" sz="1200" b="1" i="0" u="none" strike="noStrike" dirty="0">
                          <a:solidFill>
                            <a:srgbClr val="003E7E"/>
                          </a:solidFill>
                          <a:effectLst/>
                          <a:latin typeface="Arial" panose="020B0604020202020204" pitchFamily="34" charset="0"/>
                        </a:rPr>
                        <a:t> 6</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3E7E"/>
                          </a:solidFill>
                          <a:effectLst/>
                          <a:latin typeface="Arial" panose="020B0604020202020204" pitchFamily="34" charset="0"/>
                        </a:rPr>
                        <a:t>Optimized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3E7E"/>
                          </a:solidFill>
                          <a:effectLst/>
                          <a:latin typeface="Arial" panose="020B0604020202020204" pitchFamily="34" charset="0"/>
                        </a:rPr>
                        <a:t>-not applicable-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3E7E"/>
                          </a:solidFill>
                          <a:effectLst/>
                          <a:latin typeface="Arial" panose="020B0604020202020204" pitchFamily="34" charset="0"/>
                        </a:rPr>
                        <a:t>Lessons learned and best practices are applied for continuous improvement. Performance metrics have been established to enable quantitative feedback.</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0162493"/>
                  </a:ext>
                </a:extLst>
              </a:tr>
            </a:tbl>
          </a:graphicData>
        </a:graphic>
      </p:graphicFrame>
    </p:spTree>
    <p:extLst>
      <p:ext uri="{BB962C8B-B14F-4D97-AF65-F5344CB8AC3E}">
        <p14:creationId xmlns:p14="http://schemas.microsoft.com/office/powerpoint/2010/main" val="10196312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30BD3D43-A43A-4B88-B437-40678DDF1500}"/>
              </a:ext>
            </a:extLst>
          </p:cNvPr>
          <p:cNvSpPr>
            <a:spLocks noGrp="1"/>
          </p:cNvSpPr>
          <p:nvPr>
            <p:ph type="title"/>
          </p:nvPr>
        </p:nvSpPr>
        <p:spPr>
          <a:xfrm>
            <a:off x="609600" y="609600"/>
            <a:ext cx="10972800" cy="1219201"/>
          </a:xfrm>
        </p:spPr>
        <p:txBody>
          <a:bodyPr>
            <a:normAutofit fontScale="90000"/>
          </a:bodyPr>
          <a:lstStyle/>
          <a:p>
            <a:pPr algn="ctr"/>
            <a:r>
              <a:rPr lang="en-US" sz="4900" dirty="0"/>
              <a:t>Agency Self-Assessment Tool</a:t>
            </a:r>
            <a:br>
              <a:rPr lang="en-US" dirty="0"/>
            </a:br>
            <a:r>
              <a:rPr lang="en-US" sz="3600" b="0" dirty="0"/>
              <a:t>25 Practices</a:t>
            </a:r>
            <a:endParaRPr lang="en-US" b="0" dirty="0"/>
          </a:p>
        </p:txBody>
      </p:sp>
      <p:graphicFrame>
        <p:nvGraphicFramePr>
          <p:cNvPr id="4" name="Content Placeholder 4">
            <a:extLst>
              <a:ext uri="{FF2B5EF4-FFF2-40B4-BE49-F238E27FC236}">
                <a16:creationId xmlns:a16="http://schemas.microsoft.com/office/drawing/2014/main" id="{52450997-3CB4-4E7D-A449-DF4E276362A8}"/>
              </a:ext>
            </a:extLst>
          </p:cNvPr>
          <p:cNvGraphicFramePr>
            <a:graphicFrameLocks/>
          </p:cNvGraphicFramePr>
          <p:nvPr>
            <p:extLst>
              <p:ext uri="{D42A27DB-BD31-4B8C-83A1-F6EECF244321}">
                <p14:modId xmlns:p14="http://schemas.microsoft.com/office/powerpoint/2010/main" val="196541213"/>
              </p:ext>
            </p:extLst>
          </p:nvPr>
        </p:nvGraphicFramePr>
        <p:xfrm>
          <a:off x="685800" y="1828801"/>
          <a:ext cx="5258450" cy="4190998"/>
        </p:xfrm>
        <a:graphic>
          <a:graphicData uri="http://schemas.openxmlformats.org/drawingml/2006/table">
            <a:tbl>
              <a:tblPr firstRow="1" firstCol="1"/>
              <a:tblGrid>
                <a:gridCol w="662829">
                  <a:extLst>
                    <a:ext uri="{9D8B030D-6E8A-4147-A177-3AD203B41FA5}">
                      <a16:colId xmlns:a16="http://schemas.microsoft.com/office/drawing/2014/main" val="1643733558"/>
                    </a:ext>
                  </a:extLst>
                </a:gridCol>
                <a:gridCol w="4595621">
                  <a:extLst>
                    <a:ext uri="{9D8B030D-6E8A-4147-A177-3AD203B41FA5}">
                      <a16:colId xmlns:a16="http://schemas.microsoft.com/office/drawing/2014/main" val="2237747040"/>
                    </a:ext>
                  </a:extLst>
                </a:gridCol>
              </a:tblGrid>
              <a:tr h="351760">
                <a:tc>
                  <a:txBody>
                    <a:bodyPr/>
                    <a:lstStyle/>
                    <a:p>
                      <a:pPr algn="ctr" fontAlgn="ctr"/>
                      <a:r>
                        <a:rPr lang="en-US" sz="1200" b="1" i="0" u="none" strike="noStrike" dirty="0">
                          <a:solidFill>
                            <a:srgbClr val="FFFFFF"/>
                          </a:solidFill>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E7E"/>
                    </a:solidFill>
                  </a:tcPr>
                </a:tc>
                <a:tc>
                  <a:txBody>
                    <a:bodyPr/>
                    <a:lstStyle/>
                    <a:p>
                      <a:pPr algn="ctr" fontAlgn="ctr"/>
                      <a:r>
                        <a:rPr lang="en-US" sz="1200" b="1" i="0" u="none" strike="noStrike" dirty="0">
                          <a:solidFill>
                            <a:srgbClr val="FFFFFF"/>
                          </a:solidFill>
                          <a:effectLst/>
                          <a:latin typeface="Arial" panose="020B0604020202020204" pitchFamily="34" charset="0"/>
                        </a:rPr>
                        <a:t>Practice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E7E"/>
                    </a:solidFill>
                  </a:tcPr>
                </a:tc>
                <a:extLst>
                  <a:ext uri="{0D108BD9-81ED-4DB2-BD59-A6C34878D82A}">
                    <a16:rowId xmlns:a16="http://schemas.microsoft.com/office/drawing/2014/main" val="3402654811"/>
                  </a:ext>
                </a:extLst>
              </a:tr>
              <a:tr h="319501">
                <a:tc>
                  <a:txBody>
                    <a:bodyPr/>
                    <a:lstStyle/>
                    <a:p>
                      <a:pPr algn="ctr" fontAlgn="ctr"/>
                      <a:r>
                        <a:rPr lang="en-US" sz="1200" b="1" i="0" u="none" strike="noStrike" dirty="0">
                          <a:solidFill>
                            <a:srgbClr val="003E7E"/>
                          </a:solidFill>
                          <a:effectLst/>
                          <a:latin typeface="Arial" panose="020B0604020202020204" pitchFamily="34" charset="0"/>
                        </a:rPr>
                        <a:t>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3E7E"/>
                          </a:solidFill>
                          <a:effectLst/>
                          <a:latin typeface="Arial" panose="020B0604020202020204" pitchFamily="34" charset="0"/>
                        </a:rPr>
                        <a:t>Early bundling decision during planning/programming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5804228"/>
                  </a:ext>
                </a:extLst>
              </a:tr>
              <a:tr h="290620">
                <a:tc>
                  <a:txBody>
                    <a:bodyPr/>
                    <a:lstStyle/>
                    <a:p>
                      <a:pPr algn="ctr" fontAlgn="ctr"/>
                      <a:r>
                        <a:rPr lang="en-US" sz="1200" b="1" i="0" u="none" strike="noStrike" dirty="0">
                          <a:solidFill>
                            <a:srgbClr val="003E7E"/>
                          </a:solidFill>
                          <a:effectLst/>
                          <a:latin typeface="Arial" panose="020B0604020202020204" pitchFamily="34" charset="0"/>
                        </a:rPr>
                        <a:t>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3E7E"/>
                          </a:solidFill>
                          <a:effectLst/>
                          <a:latin typeface="Arial" panose="020B0604020202020204" pitchFamily="34" charset="0"/>
                        </a:rPr>
                        <a:t>Determine optimum bundle size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4894200"/>
                  </a:ext>
                </a:extLst>
              </a:tr>
              <a:tr h="290620">
                <a:tc>
                  <a:txBody>
                    <a:bodyPr/>
                    <a:lstStyle/>
                    <a:p>
                      <a:pPr algn="ctr" fontAlgn="ctr"/>
                      <a:r>
                        <a:rPr lang="en-US" sz="1200" b="1" i="0" u="none" strike="noStrike" dirty="0">
                          <a:solidFill>
                            <a:srgbClr val="003E7E"/>
                          </a:solidFill>
                          <a:effectLst/>
                          <a:latin typeface="Arial" panose="020B0604020202020204" pitchFamily="34" charset="0"/>
                        </a:rPr>
                        <a:t>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3E7E"/>
                          </a:solidFill>
                          <a:effectLst/>
                          <a:latin typeface="Arial" panose="020B0604020202020204" pitchFamily="34" charset="0"/>
                        </a:rPr>
                        <a:t>Limit bundle by work type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2896546"/>
                  </a:ext>
                </a:extLst>
              </a:tr>
              <a:tr h="290620">
                <a:tc>
                  <a:txBody>
                    <a:bodyPr/>
                    <a:lstStyle/>
                    <a:p>
                      <a:pPr algn="ctr" fontAlgn="ctr"/>
                      <a:r>
                        <a:rPr lang="en-US" sz="1200" b="1" i="0" u="none" strike="noStrike" dirty="0">
                          <a:solidFill>
                            <a:srgbClr val="003E7E"/>
                          </a:solidFill>
                          <a:effectLst/>
                          <a:latin typeface="Arial" panose="020B0604020202020204" pitchFamily="34" charset="0"/>
                        </a:rPr>
                        <a:t>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3E7E"/>
                          </a:solidFill>
                          <a:effectLst/>
                          <a:latin typeface="Arial" panose="020B0604020202020204" pitchFamily="34" charset="0"/>
                        </a:rPr>
                        <a:t>Limit bundle by geographic proximity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1882108"/>
                  </a:ext>
                </a:extLst>
              </a:tr>
              <a:tr h="290620">
                <a:tc>
                  <a:txBody>
                    <a:bodyPr/>
                    <a:lstStyle/>
                    <a:p>
                      <a:pPr algn="ctr" fontAlgn="ctr"/>
                      <a:r>
                        <a:rPr lang="en-US" sz="1200" b="1" i="0" u="none" strike="noStrike" dirty="0">
                          <a:solidFill>
                            <a:srgbClr val="003E7E"/>
                          </a:solidFill>
                          <a:effectLst/>
                          <a:latin typeface="Arial" panose="020B0604020202020204" pitchFamily="34" charset="0"/>
                        </a:rPr>
                        <a:t> 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3E7E"/>
                          </a:solidFill>
                          <a:effectLst/>
                          <a:latin typeface="Arial" panose="020B0604020202020204" pitchFamily="34" charset="0"/>
                        </a:rPr>
                        <a:t>Outreach - Industry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8876959"/>
                  </a:ext>
                </a:extLst>
              </a:tr>
              <a:tr h="290620">
                <a:tc>
                  <a:txBody>
                    <a:bodyPr/>
                    <a:lstStyle/>
                    <a:p>
                      <a:pPr algn="ctr" fontAlgn="ctr"/>
                      <a:r>
                        <a:rPr lang="en-US" sz="1200" b="1" i="0" u="none" strike="noStrike" dirty="0">
                          <a:solidFill>
                            <a:srgbClr val="003E7E"/>
                          </a:solidFill>
                          <a:effectLst/>
                          <a:latin typeface="Arial" panose="020B0604020202020204" pitchFamily="34" charset="0"/>
                        </a:rPr>
                        <a:t> 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3E7E"/>
                          </a:solidFill>
                          <a:effectLst/>
                          <a:latin typeface="Arial" panose="020B0604020202020204" pitchFamily="34" charset="0"/>
                        </a:rPr>
                        <a:t>Outreach - stakeholders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0162493"/>
                  </a:ext>
                </a:extLst>
              </a:tr>
              <a:tr h="290620">
                <a:tc>
                  <a:txBody>
                    <a:bodyPr/>
                    <a:lstStyle/>
                    <a:p>
                      <a:pPr algn="ctr" fontAlgn="ctr"/>
                      <a:r>
                        <a:rPr lang="en-US" sz="1200" b="1" i="0" u="none" strike="noStrike" dirty="0">
                          <a:solidFill>
                            <a:srgbClr val="003E7E"/>
                          </a:solidFill>
                          <a:effectLst/>
                          <a:latin typeface="Arial" panose="020B0604020202020204" pitchFamily="34" charset="0"/>
                        </a:rPr>
                        <a:t> 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3E7E"/>
                          </a:solidFill>
                          <a:effectLst/>
                          <a:latin typeface="Arial" panose="020B0604020202020204" pitchFamily="34" charset="0"/>
                        </a:rPr>
                        <a:t>Local partnering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0716817"/>
                  </a:ext>
                </a:extLst>
              </a:tr>
              <a:tr h="398259">
                <a:tc>
                  <a:txBody>
                    <a:bodyPr/>
                    <a:lstStyle/>
                    <a:p>
                      <a:pPr algn="ctr" fontAlgn="ctr"/>
                      <a:r>
                        <a:rPr lang="en-US" sz="1200" b="1" i="0" u="none" strike="noStrike" dirty="0">
                          <a:solidFill>
                            <a:srgbClr val="003E7E"/>
                          </a:solidFill>
                          <a:effectLst/>
                          <a:latin typeface="Arial" panose="020B0604020202020204" pitchFamily="34" charset="0"/>
                        </a:rPr>
                        <a:t> 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3E7E"/>
                          </a:solidFill>
                          <a:effectLst/>
                          <a:latin typeface="Arial" panose="020B0604020202020204" pitchFamily="34" charset="0"/>
                        </a:rPr>
                        <a:t>Identify Federal-aid eligible work types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6685406"/>
                  </a:ext>
                </a:extLst>
              </a:tr>
              <a:tr h="290620">
                <a:tc>
                  <a:txBody>
                    <a:bodyPr/>
                    <a:lstStyle/>
                    <a:p>
                      <a:pPr algn="ctr" fontAlgn="ctr"/>
                      <a:r>
                        <a:rPr lang="en-US" sz="1200" b="1" i="0" u="none" strike="noStrike" dirty="0">
                          <a:solidFill>
                            <a:srgbClr val="003E7E"/>
                          </a:solidFill>
                          <a:effectLst/>
                          <a:latin typeface="Arial" panose="020B0604020202020204" pitchFamily="34" charset="0"/>
                        </a:rPr>
                        <a:t> 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3E7E"/>
                          </a:solidFill>
                          <a:effectLst/>
                          <a:latin typeface="Arial" panose="020B0604020202020204" pitchFamily="34" charset="0"/>
                        </a:rPr>
                        <a:t>Use innovative finance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681597"/>
                  </a:ext>
                </a:extLst>
              </a:tr>
              <a:tr h="398259">
                <a:tc>
                  <a:txBody>
                    <a:bodyPr/>
                    <a:lstStyle/>
                    <a:p>
                      <a:pPr algn="ctr" fontAlgn="ctr"/>
                      <a:r>
                        <a:rPr lang="en-US" sz="1200" b="1" i="0" u="none" strike="noStrike" dirty="0">
                          <a:solidFill>
                            <a:srgbClr val="003E7E"/>
                          </a:solidFill>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3E7E"/>
                          </a:solidFill>
                          <a:effectLst/>
                          <a:latin typeface="Arial" panose="020B0604020202020204" pitchFamily="34" charset="0"/>
                        </a:rPr>
                        <a:t>Use state funding only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0898603"/>
                  </a:ext>
                </a:extLst>
              </a:tr>
              <a:tr h="290620">
                <a:tc>
                  <a:txBody>
                    <a:bodyPr/>
                    <a:lstStyle/>
                    <a:p>
                      <a:pPr algn="ctr" fontAlgn="ctr"/>
                      <a:r>
                        <a:rPr lang="en-US" sz="1200" b="1" i="0" u="none" strike="noStrike" dirty="0">
                          <a:solidFill>
                            <a:srgbClr val="003E7E"/>
                          </a:solidFill>
                          <a:effectLst/>
                          <a:latin typeface="Arial" panose="020B060402020202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3E7E"/>
                          </a:solidFill>
                          <a:effectLst/>
                          <a:latin typeface="Arial" panose="020B0604020202020204" pitchFamily="34" charset="0"/>
                        </a:rPr>
                        <a:t>Bundle to reduce number permit actions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1918167"/>
                  </a:ext>
                </a:extLst>
              </a:tr>
              <a:tr h="398259">
                <a:tc>
                  <a:txBody>
                    <a:bodyPr/>
                    <a:lstStyle/>
                    <a:p>
                      <a:pPr algn="ctr" fontAlgn="ctr"/>
                      <a:r>
                        <a:rPr lang="en-US" sz="1200" b="1" i="0" u="none" strike="noStrike" dirty="0">
                          <a:solidFill>
                            <a:srgbClr val="003E7E"/>
                          </a:solidFill>
                          <a:effectLst/>
                          <a:latin typeface="Arial" panose="020B060402020202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3E7E"/>
                          </a:solidFill>
                          <a:effectLst/>
                          <a:latin typeface="Arial" panose="020B0604020202020204" pitchFamily="34" charset="0"/>
                        </a:rPr>
                        <a:t>Programmatic permit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9819287"/>
                  </a:ext>
                </a:extLst>
              </a:tr>
            </a:tbl>
          </a:graphicData>
        </a:graphic>
      </p:graphicFrame>
      <p:graphicFrame>
        <p:nvGraphicFramePr>
          <p:cNvPr id="5" name="Table 4">
            <a:extLst>
              <a:ext uri="{FF2B5EF4-FFF2-40B4-BE49-F238E27FC236}">
                <a16:creationId xmlns:a16="http://schemas.microsoft.com/office/drawing/2014/main" id="{71C316F8-3D8D-4E81-B3E8-85CD467F6F27}"/>
              </a:ext>
            </a:extLst>
          </p:cNvPr>
          <p:cNvGraphicFramePr>
            <a:graphicFrameLocks noGrp="1"/>
          </p:cNvGraphicFramePr>
          <p:nvPr>
            <p:extLst>
              <p:ext uri="{D42A27DB-BD31-4B8C-83A1-F6EECF244321}">
                <p14:modId xmlns:p14="http://schemas.microsoft.com/office/powerpoint/2010/main" val="3063164427"/>
              </p:ext>
            </p:extLst>
          </p:nvPr>
        </p:nvGraphicFramePr>
        <p:xfrm>
          <a:off x="6172200" y="1828802"/>
          <a:ext cx="5258450" cy="4191002"/>
        </p:xfrm>
        <a:graphic>
          <a:graphicData uri="http://schemas.openxmlformats.org/drawingml/2006/table">
            <a:tbl>
              <a:tblPr firstRow="1" firstCol="1"/>
              <a:tblGrid>
                <a:gridCol w="662830">
                  <a:extLst>
                    <a:ext uri="{9D8B030D-6E8A-4147-A177-3AD203B41FA5}">
                      <a16:colId xmlns:a16="http://schemas.microsoft.com/office/drawing/2014/main" val="2601280109"/>
                    </a:ext>
                  </a:extLst>
                </a:gridCol>
                <a:gridCol w="4595620">
                  <a:extLst>
                    <a:ext uri="{9D8B030D-6E8A-4147-A177-3AD203B41FA5}">
                      <a16:colId xmlns:a16="http://schemas.microsoft.com/office/drawing/2014/main" val="160822170"/>
                    </a:ext>
                  </a:extLst>
                </a:gridCol>
              </a:tblGrid>
              <a:tr h="320789">
                <a:tc>
                  <a:txBody>
                    <a:bodyPr/>
                    <a:lstStyle/>
                    <a:p>
                      <a:pPr algn="ctr" fontAlgn="ctr"/>
                      <a:r>
                        <a:rPr lang="en-US" sz="1200" b="1" i="0" u="none" strike="noStrike" dirty="0">
                          <a:solidFill>
                            <a:srgbClr val="FFFFFF"/>
                          </a:solidFill>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E7E"/>
                    </a:solidFill>
                  </a:tcPr>
                </a:tc>
                <a:tc>
                  <a:txBody>
                    <a:bodyPr/>
                    <a:lstStyle/>
                    <a:p>
                      <a:pPr algn="ctr" fontAlgn="ctr"/>
                      <a:r>
                        <a:rPr lang="en-US" sz="1200" b="1" i="0" u="none" strike="noStrike" dirty="0">
                          <a:solidFill>
                            <a:srgbClr val="FFFFFF"/>
                          </a:solidFill>
                          <a:effectLst/>
                          <a:latin typeface="Arial" panose="020B0604020202020204" pitchFamily="34" charset="0"/>
                        </a:rPr>
                        <a:t>Practice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E7E"/>
                    </a:solidFill>
                  </a:tcPr>
                </a:tc>
                <a:extLst>
                  <a:ext uri="{0D108BD9-81ED-4DB2-BD59-A6C34878D82A}">
                    <a16:rowId xmlns:a16="http://schemas.microsoft.com/office/drawing/2014/main" val="3413654406"/>
                  </a:ext>
                </a:extLst>
              </a:tr>
              <a:tr h="297410">
                <a:tc>
                  <a:txBody>
                    <a:bodyPr/>
                    <a:lstStyle/>
                    <a:p>
                      <a:pPr algn="ctr" fontAlgn="ctr"/>
                      <a:r>
                        <a:rPr lang="en-US" sz="1200" b="1" i="0" u="none" strike="noStrike" dirty="0">
                          <a:solidFill>
                            <a:srgbClr val="003E7E"/>
                          </a:solidFill>
                          <a:effectLst/>
                          <a:latin typeface="Arial" panose="020B060402020202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3E7E"/>
                          </a:solidFill>
                          <a:effectLst/>
                          <a:latin typeface="Arial" panose="020B0604020202020204" pitchFamily="34" charset="0"/>
                        </a:rPr>
                        <a:t>Assign permitting tasks to industry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0113791"/>
                  </a:ext>
                </a:extLst>
              </a:tr>
              <a:tr h="297410">
                <a:tc>
                  <a:txBody>
                    <a:bodyPr/>
                    <a:lstStyle/>
                    <a:p>
                      <a:pPr algn="ctr" fontAlgn="ctr"/>
                      <a:r>
                        <a:rPr lang="en-US" sz="1200" b="1" i="0" u="none" strike="noStrike" dirty="0">
                          <a:solidFill>
                            <a:srgbClr val="003E7E"/>
                          </a:solidFill>
                          <a:effectLst/>
                          <a:latin typeface="Arial" panose="020B060402020202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3E7E"/>
                          </a:solidFill>
                          <a:effectLst/>
                          <a:latin typeface="Arial" panose="020B0604020202020204" pitchFamily="34" charset="0"/>
                        </a:rPr>
                        <a:t>Consolidated utility agreement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6223024"/>
                  </a:ext>
                </a:extLst>
              </a:tr>
              <a:tr h="297410">
                <a:tc>
                  <a:txBody>
                    <a:bodyPr/>
                    <a:lstStyle/>
                    <a:p>
                      <a:pPr algn="ctr" fontAlgn="ctr"/>
                      <a:r>
                        <a:rPr lang="en-US" sz="1200" b="1" i="0" u="none" strike="noStrike" dirty="0">
                          <a:solidFill>
                            <a:srgbClr val="003E7E"/>
                          </a:solidFill>
                          <a:effectLst/>
                          <a:latin typeface="Arial" panose="020B060402020202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3E7E"/>
                          </a:solidFill>
                          <a:effectLst/>
                          <a:latin typeface="Arial" panose="020B0604020202020204" pitchFamily="34" charset="0"/>
                        </a:rPr>
                        <a:t>Assign utility coordination to industry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8699702"/>
                  </a:ext>
                </a:extLst>
              </a:tr>
              <a:tr h="297410">
                <a:tc>
                  <a:txBody>
                    <a:bodyPr/>
                    <a:lstStyle/>
                    <a:p>
                      <a:pPr algn="ctr" fontAlgn="ctr"/>
                      <a:r>
                        <a:rPr lang="en-US" sz="1200" b="1" i="0" u="none" strike="noStrike" dirty="0">
                          <a:solidFill>
                            <a:srgbClr val="003E7E"/>
                          </a:solidFill>
                          <a:effectLst/>
                          <a:latin typeface="Arial" panose="020B060402020202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3E7E"/>
                          </a:solidFill>
                          <a:effectLst/>
                          <a:latin typeface="Arial" panose="020B0604020202020204" pitchFamily="34" charset="0"/>
                        </a:rPr>
                        <a:t>Stage ROW acquisition sequence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461960"/>
                  </a:ext>
                </a:extLst>
              </a:tr>
              <a:tr h="297410">
                <a:tc>
                  <a:txBody>
                    <a:bodyPr/>
                    <a:lstStyle/>
                    <a:p>
                      <a:pPr algn="ctr" fontAlgn="ctr"/>
                      <a:r>
                        <a:rPr lang="en-US" sz="1200" b="1" i="0" u="none" strike="noStrike" dirty="0">
                          <a:solidFill>
                            <a:srgbClr val="003E7E"/>
                          </a:solidFill>
                          <a:effectLst/>
                          <a:latin typeface="Arial" panose="020B060402020202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3E7E"/>
                          </a:solidFill>
                          <a:effectLst/>
                          <a:latin typeface="Arial" panose="020B0604020202020204" pitchFamily="34" charset="0"/>
                        </a:rPr>
                        <a:t>Use IDIQ to stage ROW/permits/utilities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0559109"/>
                  </a:ext>
                </a:extLst>
              </a:tr>
              <a:tr h="297410">
                <a:tc>
                  <a:txBody>
                    <a:bodyPr/>
                    <a:lstStyle/>
                    <a:p>
                      <a:pPr algn="ctr" fontAlgn="ctr"/>
                      <a:r>
                        <a:rPr lang="en-US" sz="1200" b="1" i="0" u="none" strike="noStrike" dirty="0">
                          <a:solidFill>
                            <a:srgbClr val="003E7E"/>
                          </a:solidFill>
                          <a:effectLst/>
                          <a:latin typeface="Arial" panose="020B060402020202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3E7E"/>
                          </a:solidFill>
                          <a:effectLst/>
                          <a:latin typeface="Arial" panose="020B0604020202020204" pitchFamily="34" charset="0"/>
                        </a:rPr>
                        <a:t>Assign ROW tasks to industry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4984860"/>
                  </a:ext>
                </a:extLst>
              </a:tr>
              <a:tr h="312307">
                <a:tc>
                  <a:txBody>
                    <a:bodyPr/>
                    <a:lstStyle/>
                    <a:p>
                      <a:pPr algn="ctr" fontAlgn="ctr"/>
                      <a:r>
                        <a:rPr lang="en-US" sz="1200" b="1" i="0" u="none" strike="noStrike" dirty="0">
                          <a:solidFill>
                            <a:srgbClr val="003E7E"/>
                          </a:solidFill>
                          <a:effectLst/>
                          <a:latin typeface="Arial" panose="020B060402020202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3E7E"/>
                          </a:solidFill>
                          <a:effectLst/>
                          <a:latin typeface="Arial" panose="020B0604020202020204" pitchFamily="34" charset="0"/>
                        </a:rPr>
                        <a:t>Use ACM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6627233"/>
                  </a:ext>
                </a:extLst>
              </a:tr>
              <a:tr h="297410">
                <a:tc>
                  <a:txBody>
                    <a:bodyPr/>
                    <a:lstStyle/>
                    <a:p>
                      <a:pPr algn="ctr" fontAlgn="ctr"/>
                      <a:r>
                        <a:rPr lang="en-US" sz="1200" b="1" i="0" u="none" strike="noStrike" dirty="0">
                          <a:solidFill>
                            <a:srgbClr val="003E7E"/>
                          </a:solidFill>
                          <a:effectLst/>
                          <a:latin typeface="Arial" panose="020B060402020202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3E7E"/>
                          </a:solidFill>
                          <a:effectLst/>
                          <a:latin typeface="Arial" panose="020B0604020202020204" pitchFamily="34" charset="0"/>
                        </a:rPr>
                        <a:t>Use ATC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4723819"/>
                  </a:ext>
                </a:extLst>
              </a:tr>
              <a:tr h="286396">
                <a:tc>
                  <a:txBody>
                    <a:bodyPr/>
                    <a:lstStyle/>
                    <a:p>
                      <a:pPr algn="ctr" fontAlgn="ctr"/>
                      <a:r>
                        <a:rPr lang="en-US" sz="1200" b="1" i="0" u="none" strike="noStrike" dirty="0">
                          <a:solidFill>
                            <a:srgbClr val="003E7E"/>
                          </a:solidFill>
                          <a:effectLst/>
                          <a:latin typeface="Arial" panose="020B060402020202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3E7E"/>
                          </a:solidFill>
                          <a:effectLst/>
                          <a:latin typeface="Arial" panose="020B0604020202020204" pitchFamily="34" charset="0"/>
                        </a:rPr>
                        <a:t>Coordinate construction staging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3058950"/>
                  </a:ext>
                </a:extLst>
              </a:tr>
              <a:tr h="297410">
                <a:tc>
                  <a:txBody>
                    <a:bodyPr/>
                    <a:lstStyle/>
                    <a:p>
                      <a:pPr algn="ctr" fontAlgn="ctr"/>
                      <a:r>
                        <a:rPr lang="en-US" sz="1200" b="1" i="0" u="none" strike="noStrike" dirty="0">
                          <a:solidFill>
                            <a:srgbClr val="003E7E"/>
                          </a:solidFill>
                          <a:effectLst/>
                          <a:latin typeface="Arial" panose="020B060402020202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3E7E"/>
                          </a:solidFill>
                          <a:effectLst/>
                          <a:latin typeface="Arial" panose="020B0604020202020204" pitchFamily="34" charset="0"/>
                        </a:rPr>
                        <a:t>Coordinate MOT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4260645"/>
                  </a:ext>
                </a:extLst>
              </a:tr>
              <a:tr h="297410">
                <a:tc>
                  <a:txBody>
                    <a:bodyPr/>
                    <a:lstStyle/>
                    <a:p>
                      <a:pPr algn="ctr" fontAlgn="ctr"/>
                      <a:r>
                        <a:rPr lang="en-US" sz="1200" b="1" i="0" u="none" strike="noStrike" dirty="0">
                          <a:solidFill>
                            <a:srgbClr val="003E7E"/>
                          </a:solidFill>
                          <a:effectLst/>
                          <a:latin typeface="Arial" panose="020B060402020202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3E7E"/>
                          </a:solidFill>
                          <a:effectLst/>
                          <a:latin typeface="Arial" panose="020B0604020202020204" pitchFamily="34" charset="0"/>
                        </a:rPr>
                        <a:t>Progressive GMP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2292845"/>
                  </a:ext>
                </a:extLst>
              </a:tr>
              <a:tr h="297410">
                <a:tc>
                  <a:txBody>
                    <a:bodyPr/>
                    <a:lstStyle/>
                    <a:p>
                      <a:pPr algn="ctr" fontAlgn="ctr"/>
                      <a:r>
                        <a:rPr lang="en-US" sz="1200" b="1" i="0" u="none" strike="noStrike" dirty="0">
                          <a:solidFill>
                            <a:srgbClr val="003E7E"/>
                          </a:solidFill>
                          <a:effectLst/>
                          <a:latin typeface="Arial" panose="020B060402020202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3E7E"/>
                          </a:solidFill>
                          <a:effectLst/>
                          <a:latin typeface="Arial" panose="020B0604020202020204" pitchFamily="34" charset="0"/>
                        </a:rPr>
                        <a:t>Open-end contract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6779949"/>
                  </a:ext>
                </a:extLst>
              </a:tr>
              <a:tr h="297410">
                <a:tc>
                  <a:txBody>
                    <a:bodyPr/>
                    <a:lstStyle/>
                    <a:p>
                      <a:pPr algn="ctr" fontAlgn="ctr"/>
                      <a:r>
                        <a:rPr lang="en-US" sz="1200" b="1" i="0" u="none" strike="noStrike" dirty="0">
                          <a:solidFill>
                            <a:srgbClr val="003E7E"/>
                          </a:solidFill>
                          <a:effectLst/>
                          <a:latin typeface="Arial" panose="020B060402020202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3E7E"/>
                          </a:solidFill>
                          <a:effectLst/>
                          <a:latin typeface="Arial" panose="020B0604020202020204" pitchFamily="34" charset="0"/>
                        </a:rPr>
                        <a:t>Use IDIQ for emergency contracts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9498223"/>
                  </a:ext>
                </a:extLst>
              </a:tr>
            </a:tbl>
          </a:graphicData>
        </a:graphic>
      </p:graphicFrame>
    </p:spTree>
    <p:extLst>
      <p:ext uri="{BB962C8B-B14F-4D97-AF65-F5344CB8AC3E}">
        <p14:creationId xmlns:p14="http://schemas.microsoft.com/office/powerpoint/2010/main" val="6488241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0E7BD-1458-4234-BF99-A3611A027AEC}"/>
              </a:ext>
            </a:extLst>
          </p:cNvPr>
          <p:cNvSpPr>
            <a:spLocks noGrp="1"/>
          </p:cNvSpPr>
          <p:nvPr>
            <p:ph type="title"/>
          </p:nvPr>
        </p:nvSpPr>
        <p:spPr>
          <a:xfrm>
            <a:off x="1066800" y="914400"/>
            <a:ext cx="10972800" cy="808567"/>
          </a:xfrm>
        </p:spPr>
        <p:txBody>
          <a:bodyPr/>
          <a:lstStyle/>
          <a:p>
            <a:r>
              <a:rPr lang="en-US" dirty="0"/>
              <a:t>Project Bundling Resource Database</a:t>
            </a:r>
          </a:p>
        </p:txBody>
      </p:sp>
      <p:sp>
        <p:nvSpPr>
          <p:cNvPr id="3" name="TextBox 2">
            <a:extLst>
              <a:ext uri="{FF2B5EF4-FFF2-40B4-BE49-F238E27FC236}">
                <a16:creationId xmlns:a16="http://schemas.microsoft.com/office/drawing/2014/main" id="{C15E786C-90FB-4E10-92E2-FEF647D1F91C}"/>
              </a:ext>
            </a:extLst>
          </p:cNvPr>
          <p:cNvSpPr txBox="1"/>
          <p:nvPr/>
        </p:nvSpPr>
        <p:spPr>
          <a:xfrm>
            <a:off x="1143000" y="1828800"/>
            <a:ext cx="9753600" cy="2539157"/>
          </a:xfrm>
          <a:prstGeom prst="rect">
            <a:avLst/>
          </a:prstGeom>
          <a:noFill/>
        </p:spPr>
        <p:txBody>
          <a:bodyPr wrap="square" rtlCol="0">
            <a:spAutoFit/>
          </a:bodyPr>
          <a:lstStyle/>
          <a:p>
            <a:pPr algn="ctr">
              <a:spcAft>
                <a:spcPts val="600"/>
              </a:spcAft>
            </a:pPr>
            <a:r>
              <a:rPr lang="en-US" sz="3600" dirty="0">
                <a:latin typeface="+mn-lt"/>
              </a:rPr>
              <a:t>Case Studies</a:t>
            </a:r>
          </a:p>
          <a:p>
            <a:pPr algn="ctr">
              <a:spcAft>
                <a:spcPts val="600"/>
              </a:spcAft>
            </a:pPr>
            <a:r>
              <a:rPr lang="en-US" sz="3600" dirty="0">
                <a:latin typeface="+mn-lt"/>
              </a:rPr>
              <a:t>Contracts</a:t>
            </a:r>
          </a:p>
          <a:p>
            <a:pPr algn="ctr">
              <a:spcAft>
                <a:spcPts val="600"/>
              </a:spcAft>
            </a:pPr>
            <a:r>
              <a:rPr lang="en-US" sz="3600" dirty="0">
                <a:latin typeface="+mn-lt"/>
              </a:rPr>
              <a:t>References</a:t>
            </a:r>
          </a:p>
          <a:p>
            <a:pPr algn="ctr">
              <a:spcAft>
                <a:spcPts val="600"/>
              </a:spcAft>
            </a:pPr>
            <a:r>
              <a:rPr lang="en-US" sz="3600" dirty="0">
                <a:latin typeface="+mn-lt"/>
              </a:rPr>
              <a:t>Research</a:t>
            </a:r>
          </a:p>
        </p:txBody>
      </p:sp>
      <p:sp>
        <p:nvSpPr>
          <p:cNvPr id="5" name="TextBox 4">
            <a:extLst>
              <a:ext uri="{FF2B5EF4-FFF2-40B4-BE49-F238E27FC236}">
                <a16:creationId xmlns:a16="http://schemas.microsoft.com/office/drawing/2014/main" id="{321EC21C-C516-4C67-94B4-1E8579D4D2D7}"/>
              </a:ext>
            </a:extLst>
          </p:cNvPr>
          <p:cNvSpPr txBox="1"/>
          <p:nvPr/>
        </p:nvSpPr>
        <p:spPr>
          <a:xfrm>
            <a:off x="0" y="4800600"/>
            <a:ext cx="12192000" cy="892552"/>
          </a:xfrm>
          <a:prstGeom prst="rect">
            <a:avLst/>
          </a:prstGeom>
          <a:noFill/>
        </p:spPr>
        <p:txBody>
          <a:bodyPr wrap="square" rtlCol="0">
            <a:spAutoFit/>
          </a:bodyPr>
          <a:lstStyle/>
          <a:p>
            <a:pPr algn="ctr"/>
            <a:r>
              <a:rPr lang="en-US" sz="2800" dirty="0">
                <a:hlinkClick r:id="rId3"/>
              </a:rPr>
              <a:t>https://www.fhwa.dot.gov/innovation/everydaycounts/edc_5/project_bundling.cfm</a:t>
            </a:r>
            <a:endParaRPr lang="en-US" sz="2800" dirty="0"/>
          </a:p>
          <a:p>
            <a:pPr algn="ctr"/>
            <a:endParaRPr lang="en-US" dirty="0"/>
          </a:p>
        </p:txBody>
      </p:sp>
    </p:spTree>
    <p:extLst>
      <p:ext uri="{BB962C8B-B14F-4D97-AF65-F5344CB8AC3E}">
        <p14:creationId xmlns:p14="http://schemas.microsoft.com/office/powerpoint/2010/main" val="24323750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C5BB8-731C-43F1-B6C3-D552F0525CF6}"/>
              </a:ext>
            </a:extLst>
          </p:cNvPr>
          <p:cNvSpPr>
            <a:spLocks noGrp="1"/>
          </p:cNvSpPr>
          <p:nvPr>
            <p:ph type="title"/>
          </p:nvPr>
        </p:nvSpPr>
        <p:spPr/>
        <p:txBody>
          <a:bodyPr/>
          <a:lstStyle/>
          <a:p>
            <a:r>
              <a:rPr lang="en-US" dirty="0"/>
              <a:t>Case Studies </a:t>
            </a:r>
            <a:r>
              <a:rPr lang="en-US" sz="3200" dirty="0"/>
              <a:t>(1 of 2)</a:t>
            </a:r>
            <a:endParaRPr lang="en-US" dirty="0"/>
          </a:p>
        </p:txBody>
      </p:sp>
      <p:sp>
        <p:nvSpPr>
          <p:cNvPr id="3" name="TextBox 2">
            <a:extLst>
              <a:ext uri="{FF2B5EF4-FFF2-40B4-BE49-F238E27FC236}">
                <a16:creationId xmlns:a16="http://schemas.microsoft.com/office/drawing/2014/main" id="{8086AB6A-13D8-4605-855E-38A7AE024609}"/>
              </a:ext>
            </a:extLst>
          </p:cNvPr>
          <p:cNvSpPr txBox="1"/>
          <p:nvPr/>
        </p:nvSpPr>
        <p:spPr>
          <a:xfrm>
            <a:off x="735743" y="1440499"/>
            <a:ext cx="6267450" cy="1692771"/>
          </a:xfrm>
          <a:prstGeom prst="rect">
            <a:avLst/>
          </a:prstGeom>
          <a:noFill/>
        </p:spPr>
        <p:txBody>
          <a:bodyPr wrap="square" rtlCol="0">
            <a:spAutoFit/>
          </a:bodyPr>
          <a:lstStyle/>
          <a:p>
            <a:r>
              <a:rPr lang="en-US" sz="2600" dirty="0">
                <a:latin typeface="+mj-lt"/>
                <a:ea typeface="Times New Roman" panose="02020603050405020304" pitchFamily="18" charset="0"/>
              </a:rPr>
              <a:t>Bundling scope of work for </a:t>
            </a:r>
          </a:p>
          <a:p>
            <a:pPr marL="512763" indent="-342900">
              <a:spcBef>
                <a:spcPts val="0"/>
              </a:spcBef>
              <a:spcAft>
                <a:spcPts val="0"/>
              </a:spcAft>
              <a:buClr>
                <a:srgbClr val="0070C0"/>
              </a:buClr>
              <a:buFont typeface="Arial" panose="020B0604020202020204" pitchFamily="34" charset="0"/>
              <a:buChar char="•"/>
            </a:pPr>
            <a:r>
              <a:rPr lang="en-US" sz="2600" dirty="0">
                <a:latin typeface="+mj-lt"/>
                <a:ea typeface="Times New Roman" panose="02020603050405020304" pitchFamily="18" charset="0"/>
              </a:rPr>
              <a:t>Preservation/Preventive maintenance</a:t>
            </a:r>
          </a:p>
          <a:p>
            <a:pPr marL="512763" indent="-342900">
              <a:spcBef>
                <a:spcPts val="0"/>
              </a:spcBef>
              <a:spcAft>
                <a:spcPts val="0"/>
              </a:spcAft>
              <a:buClr>
                <a:srgbClr val="0070C0"/>
              </a:buClr>
              <a:buFont typeface="Arial" panose="020B0604020202020204" pitchFamily="34" charset="0"/>
              <a:buChar char="•"/>
            </a:pPr>
            <a:r>
              <a:rPr lang="en-US" sz="2600" dirty="0">
                <a:latin typeface="+mj-lt"/>
                <a:ea typeface="Times New Roman" panose="02020603050405020304" pitchFamily="18" charset="0"/>
              </a:rPr>
              <a:t>Rehabilitation</a:t>
            </a:r>
          </a:p>
          <a:p>
            <a:pPr marL="512763" indent="-342900">
              <a:spcBef>
                <a:spcPts val="0"/>
              </a:spcBef>
              <a:spcAft>
                <a:spcPts val="0"/>
              </a:spcAft>
              <a:buClr>
                <a:srgbClr val="0070C0"/>
              </a:buClr>
              <a:buFont typeface="Arial" panose="020B0604020202020204" pitchFamily="34" charset="0"/>
              <a:buChar char="•"/>
            </a:pPr>
            <a:r>
              <a:rPr lang="en-US" sz="2600" dirty="0">
                <a:latin typeface="+mj-lt"/>
                <a:ea typeface="Times New Roman" panose="02020603050405020304" pitchFamily="18" charset="0"/>
              </a:rPr>
              <a:t>Replacement/New</a:t>
            </a:r>
          </a:p>
        </p:txBody>
      </p:sp>
      <p:sp>
        <p:nvSpPr>
          <p:cNvPr id="5" name="TextBox 4">
            <a:extLst>
              <a:ext uri="{FF2B5EF4-FFF2-40B4-BE49-F238E27FC236}">
                <a16:creationId xmlns:a16="http://schemas.microsoft.com/office/drawing/2014/main" id="{2823850F-3157-46A5-82F0-552FD1AC4DAF}"/>
              </a:ext>
            </a:extLst>
          </p:cNvPr>
          <p:cNvSpPr txBox="1"/>
          <p:nvPr/>
        </p:nvSpPr>
        <p:spPr>
          <a:xfrm>
            <a:off x="740998" y="3348268"/>
            <a:ext cx="5736002" cy="1692771"/>
          </a:xfrm>
          <a:prstGeom prst="rect">
            <a:avLst/>
          </a:prstGeom>
          <a:noFill/>
        </p:spPr>
        <p:txBody>
          <a:bodyPr wrap="square" rtlCol="0">
            <a:spAutoFit/>
          </a:bodyPr>
          <a:lstStyle/>
          <a:p>
            <a:r>
              <a:rPr lang="en-US" sz="2600" dirty="0">
                <a:latin typeface="+mj-lt"/>
                <a:ea typeface="Times New Roman" panose="02020603050405020304" pitchFamily="18" charset="0"/>
              </a:rPr>
              <a:t>Bundled by</a:t>
            </a:r>
          </a:p>
          <a:p>
            <a:pPr marL="512763" indent="-339725">
              <a:buClr>
                <a:srgbClr val="0070C0"/>
              </a:buClr>
              <a:buFont typeface="Arial" panose="020B0604020202020204" pitchFamily="34" charset="0"/>
              <a:buChar char="•"/>
            </a:pPr>
            <a:r>
              <a:rPr lang="en-US" sz="2600" dirty="0">
                <a:latin typeface="+mj-lt"/>
                <a:ea typeface="Times New Roman" panose="02020603050405020304" pitchFamily="18" charset="0"/>
              </a:rPr>
              <a:t>State owners</a:t>
            </a:r>
          </a:p>
          <a:p>
            <a:pPr marL="512763" indent="-339725">
              <a:buClr>
                <a:srgbClr val="0070C0"/>
              </a:buClr>
              <a:buFont typeface="Arial" panose="020B0604020202020204" pitchFamily="34" charset="0"/>
              <a:buChar char="•"/>
            </a:pPr>
            <a:r>
              <a:rPr lang="en-US" sz="2600" dirty="0">
                <a:latin typeface="+mj-lt"/>
                <a:ea typeface="Times New Roman" panose="02020603050405020304" pitchFamily="18" charset="0"/>
              </a:rPr>
              <a:t>Local owners</a:t>
            </a:r>
          </a:p>
          <a:p>
            <a:pPr marL="512763" indent="-339725">
              <a:buClr>
                <a:srgbClr val="0070C0"/>
              </a:buClr>
              <a:buFont typeface="Arial" panose="020B0604020202020204" pitchFamily="34" charset="0"/>
              <a:buChar char="•"/>
            </a:pPr>
            <a:r>
              <a:rPr lang="en-US" sz="2600" dirty="0">
                <a:latin typeface="+mj-lt"/>
                <a:ea typeface="Times New Roman" panose="02020603050405020304" pitchFamily="18" charset="0"/>
              </a:rPr>
              <a:t>Combined owners (State &amp; Local)</a:t>
            </a:r>
          </a:p>
        </p:txBody>
      </p:sp>
      <p:sp>
        <p:nvSpPr>
          <p:cNvPr id="4" name="TextBox 3">
            <a:extLst>
              <a:ext uri="{FF2B5EF4-FFF2-40B4-BE49-F238E27FC236}">
                <a16:creationId xmlns:a16="http://schemas.microsoft.com/office/drawing/2014/main" id="{479A3730-2910-4C28-9563-C49FE2B42DFD}"/>
              </a:ext>
            </a:extLst>
          </p:cNvPr>
          <p:cNvSpPr txBox="1"/>
          <p:nvPr/>
        </p:nvSpPr>
        <p:spPr>
          <a:xfrm>
            <a:off x="7688317" y="1406229"/>
            <a:ext cx="3886200" cy="2092881"/>
          </a:xfrm>
          <a:prstGeom prst="rect">
            <a:avLst/>
          </a:prstGeom>
          <a:noFill/>
        </p:spPr>
        <p:txBody>
          <a:bodyPr wrap="square" rtlCol="0">
            <a:spAutoFit/>
          </a:bodyPr>
          <a:lstStyle/>
          <a:p>
            <a:pPr lvl="0"/>
            <a:r>
              <a:rPr lang="en-US" sz="2600" dirty="0">
                <a:solidFill>
                  <a:srgbClr val="414142"/>
                </a:solidFill>
                <a:latin typeface="+mj-lt"/>
                <a:ea typeface="Times New Roman" panose="02020603050405020304" pitchFamily="18" charset="0"/>
              </a:rPr>
              <a:t>Funding and financing by</a:t>
            </a:r>
          </a:p>
          <a:p>
            <a:pPr marL="457200" indent="-342900">
              <a:buClr>
                <a:srgbClr val="0070C0"/>
              </a:buClr>
              <a:buFont typeface="Arial" panose="020B0604020202020204" pitchFamily="34" charset="0"/>
              <a:buChar char="•"/>
            </a:pPr>
            <a:r>
              <a:rPr lang="en-US" sz="2600" dirty="0">
                <a:latin typeface="+mj-lt"/>
                <a:ea typeface="Times New Roman" panose="02020603050405020304" pitchFamily="18" charset="0"/>
              </a:rPr>
              <a:t>Federal funds</a:t>
            </a:r>
          </a:p>
          <a:p>
            <a:pPr marL="457200" indent="-342900">
              <a:buClr>
                <a:srgbClr val="0070C0"/>
              </a:buClr>
              <a:buFont typeface="Arial" panose="020B0604020202020204" pitchFamily="34" charset="0"/>
              <a:buChar char="•"/>
            </a:pPr>
            <a:r>
              <a:rPr lang="en-US" sz="2600" dirty="0">
                <a:latin typeface="+mj-lt"/>
                <a:ea typeface="Times New Roman" panose="02020603050405020304" pitchFamily="18" charset="0"/>
              </a:rPr>
              <a:t>State funds</a:t>
            </a:r>
          </a:p>
          <a:p>
            <a:pPr marL="457200" indent="-342900">
              <a:buClr>
                <a:srgbClr val="0070C0"/>
              </a:buClr>
              <a:buFont typeface="Arial" panose="020B0604020202020204" pitchFamily="34" charset="0"/>
              <a:buChar char="•"/>
            </a:pPr>
            <a:r>
              <a:rPr lang="en-US" sz="2600" dirty="0">
                <a:latin typeface="+mj-lt"/>
                <a:ea typeface="Times New Roman" panose="02020603050405020304" pitchFamily="18" charset="0"/>
              </a:rPr>
              <a:t>Local funds</a:t>
            </a:r>
          </a:p>
          <a:p>
            <a:pPr marL="457200" indent="-342900">
              <a:buClr>
                <a:srgbClr val="0070C0"/>
              </a:buClr>
              <a:buFont typeface="Arial" panose="020B0604020202020204" pitchFamily="34" charset="0"/>
              <a:buChar char="•"/>
            </a:pPr>
            <a:r>
              <a:rPr lang="en-US" sz="2600" dirty="0">
                <a:latin typeface="+mj-lt"/>
                <a:ea typeface="Times New Roman" panose="02020603050405020304" pitchFamily="18" charset="0"/>
              </a:rPr>
              <a:t>Private sector</a:t>
            </a:r>
          </a:p>
        </p:txBody>
      </p:sp>
    </p:spTree>
    <p:extLst>
      <p:ext uri="{BB962C8B-B14F-4D97-AF65-F5344CB8AC3E}">
        <p14:creationId xmlns:p14="http://schemas.microsoft.com/office/powerpoint/2010/main" val="40634033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C5BB8-731C-43F1-B6C3-D552F0525CF6}"/>
              </a:ext>
            </a:extLst>
          </p:cNvPr>
          <p:cNvSpPr>
            <a:spLocks noGrp="1"/>
          </p:cNvSpPr>
          <p:nvPr>
            <p:ph type="title"/>
          </p:nvPr>
        </p:nvSpPr>
        <p:spPr>
          <a:xfrm>
            <a:off x="609600" y="609600"/>
            <a:ext cx="10972800" cy="808567"/>
          </a:xfrm>
        </p:spPr>
        <p:txBody>
          <a:bodyPr/>
          <a:lstStyle/>
          <a:p>
            <a:r>
              <a:rPr lang="en-US" dirty="0"/>
              <a:t>Case Studies </a:t>
            </a:r>
            <a:r>
              <a:rPr lang="en-US" sz="3200" dirty="0"/>
              <a:t>(2 of 2)</a:t>
            </a:r>
          </a:p>
        </p:txBody>
      </p:sp>
      <p:sp>
        <p:nvSpPr>
          <p:cNvPr id="6" name="TextBox 5">
            <a:extLst>
              <a:ext uri="{FF2B5EF4-FFF2-40B4-BE49-F238E27FC236}">
                <a16:creationId xmlns:a16="http://schemas.microsoft.com/office/drawing/2014/main" id="{A04FDDCD-CBCF-454A-8560-472E574AE8DD}"/>
              </a:ext>
            </a:extLst>
          </p:cNvPr>
          <p:cNvSpPr txBox="1"/>
          <p:nvPr/>
        </p:nvSpPr>
        <p:spPr>
          <a:xfrm>
            <a:off x="1143000" y="1418167"/>
            <a:ext cx="8915400" cy="4693593"/>
          </a:xfrm>
          <a:prstGeom prst="rect">
            <a:avLst/>
          </a:prstGeom>
          <a:noFill/>
        </p:spPr>
        <p:txBody>
          <a:bodyPr wrap="square" rtlCol="0">
            <a:spAutoFit/>
          </a:bodyPr>
          <a:lstStyle/>
          <a:p>
            <a:r>
              <a:rPr lang="en-US" sz="2600" dirty="0">
                <a:latin typeface="+mj-lt"/>
                <a:ea typeface="Times New Roman" panose="02020603050405020304" pitchFamily="18" charset="0"/>
              </a:rPr>
              <a:t>Project Delivery by</a:t>
            </a:r>
          </a:p>
          <a:p>
            <a:pPr marL="512763" indent="-339725">
              <a:buClr>
                <a:srgbClr val="0070C0"/>
              </a:buClr>
              <a:buFont typeface="Arial" panose="020B0604020202020204" pitchFamily="34" charset="0"/>
              <a:buChar char="•"/>
            </a:pPr>
            <a:r>
              <a:rPr lang="en-US" sz="2600" dirty="0">
                <a:latin typeface="+mj-lt"/>
                <a:ea typeface="Times New Roman" panose="02020603050405020304" pitchFamily="18" charset="0"/>
              </a:rPr>
              <a:t>Design-Bid-Build</a:t>
            </a:r>
          </a:p>
          <a:p>
            <a:pPr marL="512763" indent="-339725">
              <a:buClr>
                <a:srgbClr val="0070C0"/>
              </a:buClr>
              <a:buFont typeface="Arial" panose="020B0604020202020204" pitchFamily="34" charset="0"/>
              <a:buChar char="•"/>
            </a:pPr>
            <a:r>
              <a:rPr lang="en-US" sz="2600" dirty="0">
                <a:latin typeface="+mj-lt"/>
                <a:ea typeface="Times New Roman" panose="02020603050405020304" pitchFamily="18" charset="0"/>
              </a:rPr>
              <a:t>Indefinite Delivery/Indefinite Quantity</a:t>
            </a:r>
          </a:p>
          <a:p>
            <a:pPr marL="512763" indent="-339725">
              <a:buClr>
                <a:srgbClr val="0070C0"/>
              </a:buClr>
              <a:buFont typeface="Arial" panose="020B0604020202020204" pitchFamily="34" charset="0"/>
              <a:buChar char="•"/>
            </a:pPr>
            <a:r>
              <a:rPr lang="en-US" sz="2600" dirty="0">
                <a:latin typeface="+mj-lt"/>
                <a:ea typeface="Times New Roman" panose="02020603050405020304" pitchFamily="18" charset="0"/>
              </a:rPr>
              <a:t>Construction Manager/General Contractor</a:t>
            </a:r>
          </a:p>
          <a:p>
            <a:pPr marL="512763" indent="-339725">
              <a:buClr>
                <a:srgbClr val="0070C0"/>
              </a:buClr>
              <a:buFont typeface="Arial" panose="020B0604020202020204" pitchFamily="34" charset="0"/>
              <a:buChar char="•"/>
            </a:pPr>
            <a:r>
              <a:rPr lang="en-US" sz="2600" dirty="0">
                <a:latin typeface="+mj-lt"/>
                <a:ea typeface="Times New Roman" panose="02020603050405020304" pitchFamily="18" charset="0"/>
              </a:rPr>
              <a:t>Design-Build</a:t>
            </a:r>
          </a:p>
          <a:p>
            <a:pPr marL="512763" indent="-339725">
              <a:buClr>
                <a:srgbClr val="0070C0"/>
              </a:buClr>
              <a:buFont typeface="Arial" panose="020B0604020202020204" pitchFamily="34" charset="0"/>
              <a:buChar char="•"/>
            </a:pPr>
            <a:r>
              <a:rPr lang="en-US" sz="2600" dirty="0">
                <a:latin typeface="+mj-lt"/>
                <a:ea typeface="Times New Roman" panose="02020603050405020304" pitchFamily="18" charset="0"/>
              </a:rPr>
              <a:t>Public-Private Partnerships (Design-Build-Finance-Operate)</a:t>
            </a:r>
          </a:p>
          <a:p>
            <a:pPr>
              <a:lnSpc>
                <a:spcPct val="150000"/>
              </a:lnSpc>
            </a:pPr>
            <a:r>
              <a:rPr lang="en-US" sz="2600" dirty="0">
                <a:latin typeface="+mj-lt"/>
                <a:ea typeface="Times New Roman" panose="02020603050405020304" pitchFamily="18" charset="0"/>
              </a:rPr>
              <a:t>Procurement by</a:t>
            </a:r>
          </a:p>
          <a:p>
            <a:pPr marL="512763" indent="-339725">
              <a:spcBef>
                <a:spcPts val="0"/>
              </a:spcBef>
              <a:spcAft>
                <a:spcPts val="0"/>
              </a:spcAft>
              <a:buClr>
                <a:srgbClr val="0070C0"/>
              </a:buClr>
              <a:buFont typeface="Arial" panose="020B0604020202020204" pitchFamily="34" charset="0"/>
              <a:buChar char="•"/>
            </a:pPr>
            <a:r>
              <a:rPr lang="en-US" sz="2600" dirty="0">
                <a:latin typeface="+mj-lt"/>
                <a:ea typeface="Times New Roman" panose="02020603050405020304" pitchFamily="18" charset="0"/>
              </a:rPr>
              <a:t>Low Bid</a:t>
            </a:r>
          </a:p>
          <a:p>
            <a:pPr marL="512763" indent="-339725">
              <a:spcBef>
                <a:spcPts val="0"/>
              </a:spcBef>
              <a:spcAft>
                <a:spcPts val="0"/>
              </a:spcAft>
              <a:buClr>
                <a:srgbClr val="0070C0"/>
              </a:buClr>
              <a:buFont typeface="Arial" panose="020B0604020202020204" pitchFamily="34" charset="0"/>
              <a:buChar char="•"/>
            </a:pPr>
            <a:r>
              <a:rPr lang="en-US" sz="2600" dirty="0">
                <a:latin typeface="+mj-lt"/>
                <a:ea typeface="Times New Roman" panose="02020603050405020304" pitchFamily="18" charset="0"/>
              </a:rPr>
              <a:t>Best Value</a:t>
            </a:r>
          </a:p>
          <a:p>
            <a:pPr marL="512763" indent="-339725">
              <a:spcBef>
                <a:spcPts val="0"/>
              </a:spcBef>
              <a:spcAft>
                <a:spcPts val="0"/>
              </a:spcAft>
              <a:buClr>
                <a:srgbClr val="0070C0"/>
              </a:buClr>
              <a:buFont typeface="Arial" panose="020B0604020202020204" pitchFamily="34" charset="0"/>
              <a:buChar char="•"/>
            </a:pPr>
            <a:r>
              <a:rPr lang="en-US" sz="2600" dirty="0">
                <a:latin typeface="+mj-lt"/>
                <a:ea typeface="Times New Roman" panose="02020603050405020304" pitchFamily="18" charset="0"/>
              </a:rPr>
              <a:t>Qualifications-Based Selection</a:t>
            </a:r>
          </a:p>
        </p:txBody>
      </p:sp>
    </p:spTree>
    <p:extLst>
      <p:ext uri="{BB962C8B-B14F-4D97-AF65-F5344CB8AC3E}">
        <p14:creationId xmlns:p14="http://schemas.microsoft.com/office/powerpoint/2010/main" val="2178619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3DB04FD-0D95-444C-95C0-143E851CEBB9}"/>
              </a:ext>
            </a:extLst>
          </p:cNvPr>
          <p:cNvSpPr>
            <a:spLocks noGrp="1"/>
          </p:cNvSpPr>
          <p:nvPr>
            <p:ph type="ctrTitle"/>
          </p:nvPr>
        </p:nvSpPr>
        <p:spPr>
          <a:xfrm>
            <a:off x="2209800" y="1143001"/>
            <a:ext cx="7772400" cy="1142999"/>
          </a:xfrm>
        </p:spPr>
        <p:txBody>
          <a:bodyPr/>
          <a:lstStyle/>
          <a:p>
            <a:r>
              <a:rPr lang="en-US" dirty="0"/>
              <a:t>Agenda item #1</a:t>
            </a:r>
          </a:p>
        </p:txBody>
      </p:sp>
      <p:sp>
        <p:nvSpPr>
          <p:cNvPr id="6" name="Content Placeholder 5">
            <a:extLst>
              <a:ext uri="{FF2B5EF4-FFF2-40B4-BE49-F238E27FC236}">
                <a16:creationId xmlns:a16="http://schemas.microsoft.com/office/drawing/2014/main" id="{0EA714DB-B721-43A5-AB51-F5D9BF39B10E}"/>
              </a:ext>
            </a:extLst>
          </p:cNvPr>
          <p:cNvSpPr txBox="1">
            <a:spLocks/>
          </p:cNvSpPr>
          <p:nvPr/>
        </p:nvSpPr>
        <p:spPr>
          <a:xfrm>
            <a:off x="1409700" y="2590800"/>
            <a:ext cx="9372600" cy="3444798"/>
          </a:xfrm>
          <a:prstGeom prst="rect">
            <a:avLst/>
          </a:prstGeom>
        </p:spPr>
        <p:txBody>
          <a:bodyPr vert="horz" lIns="91440" tIns="45720" rIns="91440" bIns="45720" rtlCol="0">
            <a:noAutofit/>
          </a:bodyPr>
          <a:lstStyle>
            <a:lvl1pPr marL="0" indent="0" algn="ctr" defTabSz="914400" rtl="0" eaLnBrk="1" latinLnBrk="0" hangingPunct="1">
              <a:lnSpc>
                <a:spcPts val="3400"/>
              </a:lnSpc>
              <a:spcBef>
                <a:spcPts val="0"/>
              </a:spcBef>
              <a:buClr>
                <a:srgbClr val="0074A1"/>
              </a:buClr>
              <a:buSzPct val="80000"/>
              <a:buFont typeface="Wingdings" pitchFamily="2" charset="2"/>
              <a:buNone/>
              <a:defRPr sz="32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ts val="3000"/>
              </a:lnSpc>
              <a:spcBef>
                <a:spcPts val="600"/>
              </a:spcBef>
              <a:buClr>
                <a:srgbClr val="0074A1"/>
              </a:buClr>
              <a:buSzPct val="90000"/>
              <a:buFont typeface="Wingdings" pitchFamily="2" charset="2"/>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ts val="2600"/>
              </a:lnSpc>
              <a:spcBef>
                <a:spcPts val="600"/>
              </a:spcBef>
              <a:buClr>
                <a:srgbClr val="646569"/>
              </a:buClr>
              <a:buSzPct val="90000"/>
              <a:buFont typeface="Wingdings" pitchFamily="2" charset="2"/>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ts val="2200"/>
              </a:lnSpc>
              <a:spcBef>
                <a:spcPts val="600"/>
              </a:spcBef>
              <a:buFont typeface="Wingdings" pitchFamily="2" charset="2"/>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ts val="2200"/>
              </a:lnSpc>
              <a:spcBef>
                <a:spcPts val="600"/>
              </a:spcBef>
              <a:buFont typeface="Arial"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dirty="0">
                <a:solidFill>
                  <a:schemeClr val="tx1"/>
                </a:solidFill>
              </a:rPr>
              <a:t>What is project bundling?</a:t>
            </a:r>
          </a:p>
          <a:p>
            <a:pPr fontAlgn="auto">
              <a:spcBef>
                <a:spcPts val="4800"/>
              </a:spcBef>
              <a:spcAft>
                <a:spcPts val="0"/>
              </a:spcAft>
            </a:pPr>
            <a:r>
              <a:rPr lang="en-US" b="1" dirty="0">
                <a:solidFill>
                  <a:schemeClr val="tx1"/>
                </a:solidFill>
              </a:rPr>
              <a:t>Learning objective: </a:t>
            </a:r>
          </a:p>
          <a:p>
            <a:pPr fontAlgn="auto">
              <a:spcAft>
                <a:spcPts val="0"/>
              </a:spcAft>
            </a:pPr>
            <a:r>
              <a:rPr lang="en-US" dirty="0">
                <a:solidFill>
                  <a:schemeClr val="tx1"/>
                </a:solidFill>
              </a:rPr>
              <a:t>Define what is meant by project bundling.</a:t>
            </a:r>
            <a:endParaRPr lang="en-US" dirty="0"/>
          </a:p>
        </p:txBody>
      </p:sp>
    </p:spTree>
    <p:extLst>
      <p:ext uri="{BB962C8B-B14F-4D97-AF65-F5344CB8AC3E}">
        <p14:creationId xmlns:p14="http://schemas.microsoft.com/office/powerpoint/2010/main" val="29564782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9644B-FD1C-4F91-B40A-ED05025487D6}"/>
              </a:ext>
            </a:extLst>
          </p:cNvPr>
          <p:cNvSpPr>
            <a:spLocks noGrp="1"/>
          </p:cNvSpPr>
          <p:nvPr>
            <p:ph type="title"/>
          </p:nvPr>
        </p:nvSpPr>
        <p:spPr>
          <a:xfrm>
            <a:off x="609600" y="609600"/>
            <a:ext cx="10972800" cy="808567"/>
          </a:xfrm>
        </p:spPr>
        <p:txBody>
          <a:bodyPr/>
          <a:lstStyle/>
          <a:p>
            <a:r>
              <a:rPr lang="en-US" dirty="0"/>
              <a:t>Webinar Series</a:t>
            </a:r>
          </a:p>
        </p:txBody>
      </p:sp>
      <p:sp>
        <p:nvSpPr>
          <p:cNvPr id="3" name="Rectangle 2">
            <a:extLst>
              <a:ext uri="{FF2B5EF4-FFF2-40B4-BE49-F238E27FC236}">
                <a16:creationId xmlns:a16="http://schemas.microsoft.com/office/drawing/2014/main" id="{0506374E-A273-4511-8090-F9800E31C990}"/>
              </a:ext>
            </a:extLst>
          </p:cNvPr>
          <p:cNvSpPr/>
          <p:nvPr/>
        </p:nvSpPr>
        <p:spPr>
          <a:xfrm>
            <a:off x="609600" y="1547195"/>
            <a:ext cx="4953000" cy="3785652"/>
          </a:xfrm>
          <a:prstGeom prst="rect">
            <a:avLst/>
          </a:prstGeom>
        </p:spPr>
        <p:txBody>
          <a:bodyPr wrap="square">
            <a:spAutoFit/>
          </a:bodyPr>
          <a:lstStyle/>
          <a:p>
            <a:r>
              <a:rPr lang="en-US" b="1" dirty="0">
                <a:latin typeface="Arial" panose="020B0604020202020204" pitchFamily="34" charset="0"/>
                <a:ea typeface="Times New Roman" panose="02020603050405020304" pitchFamily="18" charset="0"/>
                <a:cs typeface="Arial" panose="020B0604020202020204" pitchFamily="34" charset="0"/>
              </a:rPr>
              <a:t>Series 1:</a:t>
            </a:r>
          </a:p>
          <a:p>
            <a:r>
              <a:rPr lang="en-US" dirty="0">
                <a:latin typeface="Arial" panose="020B0604020202020204" pitchFamily="34" charset="0"/>
                <a:ea typeface="Times New Roman" panose="02020603050405020304" pitchFamily="18" charset="0"/>
                <a:cs typeface="Arial" panose="020B0604020202020204" pitchFamily="34" charset="0"/>
              </a:rPr>
              <a:t>Advanced Project Bundling:</a:t>
            </a:r>
          </a:p>
          <a:p>
            <a:pPr marL="512763" indent="-342900">
              <a:spcBef>
                <a:spcPts val="0"/>
              </a:spcBef>
              <a:spcAft>
                <a:spcPts val="0"/>
              </a:spcAft>
              <a:buClr>
                <a:srgbClr val="0070C0"/>
              </a:buClr>
              <a:buFont typeface="Arial" panose="020B0604020202020204" pitchFamily="34" charset="0"/>
              <a:buChar char="•"/>
            </a:pPr>
            <a:r>
              <a:rPr lang="en-US" dirty="0">
                <a:latin typeface="Arial" panose="020B0604020202020204" pitchFamily="34" charset="0"/>
                <a:ea typeface="Times New Roman" panose="02020603050405020304" pitchFamily="18" charset="0"/>
                <a:cs typeface="Arial" panose="020B0604020202020204" pitchFamily="34" charset="0"/>
              </a:rPr>
              <a:t>Examples Beyond Bridges</a:t>
            </a:r>
          </a:p>
          <a:p>
            <a:pPr marL="512763" indent="-342900">
              <a:spcBef>
                <a:spcPts val="0"/>
              </a:spcBef>
              <a:spcAft>
                <a:spcPts val="0"/>
              </a:spcAft>
              <a:buClr>
                <a:srgbClr val="0070C0"/>
              </a:buClr>
              <a:buFont typeface="Arial" panose="020B0604020202020204" pitchFamily="34" charset="0"/>
              <a:buChar char="•"/>
            </a:pPr>
            <a:r>
              <a:rPr lang="en-US" dirty="0">
                <a:latin typeface="Arial" panose="020B0604020202020204" pitchFamily="34" charset="0"/>
                <a:ea typeface="Times New Roman" panose="02020603050405020304" pitchFamily="18" charset="0"/>
                <a:cs typeface="Arial" panose="020B0604020202020204" pitchFamily="34" charset="0"/>
              </a:rPr>
              <a:t>Key Characteristics of Lead Agencies</a:t>
            </a:r>
          </a:p>
          <a:p>
            <a:pPr marL="512763" indent="-342900">
              <a:spcBef>
                <a:spcPts val="0"/>
              </a:spcBef>
              <a:spcAft>
                <a:spcPts val="0"/>
              </a:spcAft>
              <a:buClr>
                <a:srgbClr val="0070C0"/>
              </a:buClr>
              <a:buFont typeface="Arial" panose="020B0604020202020204" pitchFamily="34" charset="0"/>
              <a:buChar char="•"/>
            </a:pPr>
            <a:r>
              <a:rPr lang="en-US" dirty="0">
                <a:latin typeface="Arial" panose="020B0604020202020204" pitchFamily="34" charset="0"/>
                <a:ea typeface="Times New Roman" panose="02020603050405020304" pitchFamily="18" charset="0"/>
                <a:cs typeface="Arial" panose="020B0604020202020204" pitchFamily="34" charset="0"/>
              </a:rPr>
              <a:t>Making the Business Case</a:t>
            </a:r>
          </a:p>
          <a:p>
            <a:pPr marL="512763" indent="-342900">
              <a:spcBef>
                <a:spcPts val="0"/>
              </a:spcBef>
              <a:spcAft>
                <a:spcPts val="0"/>
              </a:spcAft>
              <a:buClr>
                <a:srgbClr val="0070C0"/>
              </a:buClr>
              <a:buFont typeface="Arial" panose="020B0604020202020204" pitchFamily="34" charset="0"/>
              <a:buChar char="•"/>
            </a:pPr>
            <a:r>
              <a:rPr lang="en-US" dirty="0">
                <a:latin typeface="Arial" panose="020B0604020202020204" pitchFamily="34" charset="0"/>
                <a:ea typeface="Times New Roman" panose="02020603050405020304" pitchFamily="18" charset="0"/>
                <a:cs typeface="Arial" panose="020B0604020202020204" pitchFamily="34" charset="0"/>
              </a:rPr>
              <a:t>Project Bundling for Local Public Agencies</a:t>
            </a:r>
          </a:p>
          <a:p>
            <a:pPr marL="512763" indent="-342900">
              <a:spcBef>
                <a:spcPts val="0"/>
              </a:spcBef>
              <a:spcAft>
                <a:spcPts val="0"/>
              </a:spcAft>
              <a:buClr>
                <a:srgbClr val="0070C0"/>
              </a:buClr>
              <a:buFont typeface="Arial" panose="020B0604020202020204" pitchFamily="34" charset="0"/>
              <a:buChar char="•"/>
            </a:pPr>
            <a:r>
              <a:rPr lang="en-US" dirty="0">
                <a:latin typeface="Arial" panose="020B0604020202020204" pitchFamily="34" charset="0"/>
                <a:ea typeface="Times New Roman" panose="02020603050405020304" pitchFamily="18" charset="0"/>
                <a:cs typeface="Arial" panose="020B0604020202020204" pitchFamily="34" charset="0"/>
              </a:rPr>
              <a:t>How To</a:t>
            </a:r>
          </a:p>
          <a:p>
            <a:pPr marL="512763" indent="-342900">
              <a:spcBef>
                <a:spcPts val="0"/>
              </a:spcBef>
              <a:spcAft>
                <a:spcPts val="0"/>
              </a:spcAft>
              <a:buClr>
                <a:srgbClr val="0070C0"/>
              </a:buClr>
              <a:buFont typeface="Arial" panose="020B0604020202020204" pitchFamily="34" charset="0"/>
              <a:buChar char="•"/>
            </a:pPr>
            <a:r>
              <a:rPr lang="en-US" dirty="0">
                <a:latin typeface="Arial" panose="020B0604020202020204" pitchFamily="34" charset="0"/>
                <a:ea typeface="Times New Roman" panose="02020603050405020304" pitchFamily="18" charset="0"/>
                <a:cs typeface="Arial" panose="020B0604020202020204" pitchFamily="34" charset="0"/>
              </a:rPr>
              <a:t>Overcoming Hurdles</a:t>
            </a:r>
          </a:p>
        </p:txBody>
      </p:sp>
      <p:sp>
        <p:nvSpPr>
          <p:cNvPr id="7" name="Rectangle 6">
            <a:extLst>
              <a:ext uri="{FF2B5EF4-FFF2-40B4-BE49-F238E27FC236}">
                <a16:creationId xmlns:a16="http://schemas.microsoft.com/office/drawing/2014/main" id="{6AC30B44-9C2E-4078-8F92-57D635B6B3FE}"/>
              </a:ext>
            </a:extLst>
          </p:cNvPr>
          <p:cNvSpPr/>
          <p:nvPr/>
        </p:nvSpPr>
        <p:spPr>
          <a:xfrm>
            <a:off x="5943600" y="1562746"/>
            <a:ext cx="5943600" cy="3785652"/>
          </a:xfrm>
          <a:prstGeom prst="rect">
            <a:avLst/>
          </a:prstGeom>
        </p:spPr>
        <p:txBody>
          <a:bodyPr wrap="square">
            <a:spAutoFit/>
          </a:bodyPr>
          <a:lstStyle/>
          <a:p>
            <a:r>
              <a:rPr lang="en-US" b="1" dirty="0">
                <a:latin typeface="Arial" panose="020B0604020202020204" pitchFamily="34" charset="0"/>
                <a:ea typeface="Times New Roman" panose="02020603050405020304" pitchFamily="18" charset="0"/>
                <a:cs typeface="Arial" panose="020B0604020202020204" pitchFamily="34" charset="0"/>
              </a:rPr>
              <a:t>Series 2:</a:t>
            </a:r>
          </a:p>
          <a:p>
            <a:r>
              <a:rPr lang="en-US" dirty="0">
                <a:latin typeface="Arial" panose="020B0604020202020204" pitchFamily="34" charset="0"/>
                <a:ea typeface="Times New Roman" panose="02020603050405020304" pitchFamily="18" charset="0"/>
                <a:cs typeface="Arial" panose="020B0604020202020204" pitchFamily="34" charset="0"/>
              </a:rPr>
              <a:t>A Strategic Approach to Project Bundling:</a:t>
            </a:r>
          </a:p>
          <a:p>
            <a:pPr marL="512763" indent="-342900">
              <a:spcBef>
                <a:spcPts val="0"/>
              </a:spcBef>
              <a:spcAft>
                <a:spcPts val="0"/>
              </a:spcAft>
              <a:buClr>
                <a:srgbClr val="0070C0"/>
              </a:buClr>
              <a:buFont typeface="Arial" panose="020B0604020202020204" pitchFamily="34" charset="0"/>
              <a:buChar char="•"/>
            </a:pPr>
            <a:r>
              <a:rPr lang="en-US" dirty="0">
                <a:latin typeface="Arial" panose="020B0604020202020204" pitchFamily="34" charset="0"/>
                <a:ea typeface="Times New Roman" panose="02020603050405020304" pitchFamily="18" charset="0"/>
                <a:cs typeface="Arial" panose="020B0604020202020204" pitchFamily="34" charset="0"/>
              </a:rPr>
              <a:t>What Does Success Look Like? </a:t>
            </a:r>
          </a:p>
          <a:p>
            <a:pPr marL="512763" indent="-342900">
              <a:spcBef>
                <a:spcPts val="0"/>
              </a:spcBef>
              <a:spcAft>
                <a:spcPts val="0"/>
              </a:spcAft>
              <a:buClr>
                <a:srgbClr val="0070C0"/>
              </a:buClr>
              <a:buFont typeface="Arial" panose="020B0604020202020204" pitchFamily="34" charset="0"/>
              <a:buChar char="•"/>
            </a:pPr>
            <a:r>
              <a:rPr lang="en-US" dirty="0">
                <a:latin typeface="Arial" panose="020B0604020202020204" pitchFamily="34" charset="0"/>
                <a:ea typeface="Times New Roman" panose="02020603050405020304" pitchFamily="18" charset="0"/>
                <a:cs typeface="Arial" panose="020B0604020202020204" pitchFamily="34" charset="0"/>
              </a:rPr>
              <a:t>The Business Process</a:t>
            </a:r>
          </a:p>
          <a:p>
            <a:pPr marL="512763" indent="-342900">
              <a:spcBef>
                <a:spcPts val="0"/>
              </a:spcBef>
              <a:spcAft>
                <a:spcPts val="0"/>
              </a:spcAft>
              <a:buClr>
                <a:srgbClr val="0070C0"/>
              </a:buClr>
              <a:buFont typeface="Arial" panose="020B0604020202020204" pitchFamily="34" charset="0"/>
              <a:buChar char="•"/>
            </a:pPr>
            <a:r>
              <a:rPr lang="en-US" dirty="0">
                <a:latin typeface="Arial" panose="020B0604020202020204" pitchFamily="34" charset="0"/>
                <a:ea typeface="Times New Roman" panose="02020603050405020304" pitchFamily="18" charset="0"/>
                <a:cs typeface="Arial" panose="020B0604020202020204" pitchFamily="34" charset="0"/>
              </a:rPr>
              <a:t>Planning and Capital Programming</a:t>
            </a:r>
          </a:p>
          <a:p>
            <a:pPr marL="512763" indent="-342900">
              <a:spcBef>
                <a:spcPts val="0"/>
              </a:spcBef>
              <a:spcAft>
                <a:spcPts val="0"/>
              </a:spcAft>
              <a:buClr>
                <a:srgbClr val="0070C0"/>
              </a:buClr>
              <a:buFont typeface="Arial" panose="020B0604020202020204" pitchFamily="34" charset="0"/>
              <a:buChar char="•"/>
            </a:pPr>
            <a:r>
              <a:rPr lang="en-US" dirty="0">
                <a:latin typeface="Arial" panose="020B0604020202020204" pitchFamily="34" charset="0"/>
                <a:ea typeface="Times New Roman" panose="02020603050405020304" pitchFamily="18" charset="0"/>
                <a:cs typeface="Arial" panose="020B0604020202020204" pitchFamily="34" charset="0"/>
              </a:rPr>
              <a:t>Preconstruction</a:t>
            </a:r>
          </a:p>
          <a:p>
            <a:pPr marL="512763" indent="-342900">
              <a:spcBef>
                <a:spcPts val="0"/>
              </a:spcBef>
              <a:spcAft>
                <a:spcPts val="0"/>
              </a:spcAft>
              <a:buClr>
                <a:srgbClr val="0070C0"/>
              </a:buClr>
              <a:buFont typeface="Arial" panose="020B0604020202020204" pitchFamily="34" charset="0"/>
              <a:buChar char="•"/>
            </a:pPr>
            <a:r>
              <a:rPr lang="en-US" dirty="0">
                <a:latin typeface="Arial" panose="020B0604020202020204" pitchFamily="34" charset="0"/>
                <a:ea typeface="Times New Roman" panose="02020603050405020304" pitchFamily="18" charset="0"/>
                <a:cs typeface="Arial" panose="020B0604020202020204" pitchFamily="34" charset="0"/>
              </a:rPr>
              <a:t>Local Agency Partnering</a:t>
            </a:r>
          </a:p>
          <a:p>
            <a:pPr marL="512763" indent="-342900">
              <a:spcBef>
                <a:spcPts val="0"/>
              </a:spcBef>
              <a:spcAft>
                <a:spcPts val="0"/>
              </a:spcAft>
              <a:buClr>
                <a:srgbClr val="0070C0"/>
              </a:buClr>
              <a:buFont typeface="Arial" panose="020B0604020202020204" pitchFamily="34" charset="0"/>
              <a:buChar char="•"/>
            </a:pPr>
            <a:r>
              <a:rPr lang="en-US" dirty="0">
                <a:latin typeface="Arial" panose="020B0604020202020204" pitchFamily="34" charset="0"/>
                <a:ea typeface="Times New Roman" panose="02020603050405020304" pitchFamily="18" charset="0"/>
                <a:cs typeface="Arial" panose="020B0604020202020204" pitchFamily="34" charset="0"/>
              </a:rPr>
              <a:t>Construction and Contract Considerations</a:t>
            </a:r>
          </a:p>
          <a:p>
            <a:pPr marL="512763" indent="-342900">
              <a:spcBef>
                <a:spcPts val="0"/>
              </a:spcBef>
              <a:spcAft>
                <a:spcPts val="0"/>
              </a:spcAft>
              <a:buClr>
                <a:srgbClr val="0070C0"/>
              </a:buClr>
              <a:buFont typeface="Arial" panose="020B0604020202020204" pitchFamily="34" charset="0"/>
              <a:buChar char="•"/>
            </a:pPr>
            <a:endParaRPr lang="en-US" dirty="0">
              <a:latin typeface="Arial" panose="020B0604020202020204" pitchFamily="34" charset="0"/>
              <a:ea typeface="Times New Roman" panose="02020603050405020304" pitchFamily="18" charset="0"/>
              <a:cs typeface="Arial" panose="020B0604020202020204" pitchFamily="34" charset="0"/>
            </a:endParaRPr>
          </a:p>
        </p:txBody>
      </p:sp>
      <p:sp>
        <p:nvSpPr>
          <p:cNvPr id="4" name="TextBox 3">
            <a:extLst>
              <a:ext uri="{FF2B5EF4-FFF2-40B4-BE49-F238E27FC236}">
                <a16:creationId xmlns:a16="http://schemas.microsoft.com/office/drawing/2014/main" id="{20D58FB7-F8B9-4BE5-ADF3-D11A2CFB19FD}"/>
              </a:ext>
            </a:extLst>
          </p:cNvPr>
          <p:cNvSpPr txBox="1"/>
          <p:nvPr/>
        </p:nvSpPr>
        <p:spPr>
          <a:xfrm>
            <a:off x="0" y="5492977"/>
            <a:ext cx="12192000" cy="400110"/>
          </a:xfrm>
          <a:prstGeom prst="rect">
            <a:avLst/>
          </a:prstGeom>
          <a:noFill/>
        </p:spPr>
        <p:txBody>
          <a:bodyPr wrap="square" rtlCol="0">
            <a:spAutoFit/>
          </a:bodyPr>
          <a:lstStyle/>
          <a:p>
            <a:pPr algn="ctr"/>
            <a:r>
              <a:rPr lang="en-US" sz="2000" dirty="0">
                <a:hlinkClick r:id="rId3"/>
              </a:rPr>
              <a:t>https://www.fhwa.dot.gov/ipd/alternative_project_delivery/defined/bundled_facilities/webinar_series.aspx</a:t>
            </a:r>
            <a:endParaRPr lang="en-US" sz="2000" dirty="0"/>
          </a:p>
        </p:txBody>
      </p:sp>
    </p:spTree>
    <p:extLst>
      <p:ext uri="{BB962C8B-B14F-4D97-AF65-F5344CB8AC3E}">
        <p14:creationId xmlns:p14="http://schemas.microsoft.com/office/powerpoint/2010/main" val="15800163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DD5F9-0768-493B-83B2-6C8C10BA2CF5}"/>
              </a:ext>
            </a:extLst>
          </p:cNvPr>
          <p:cNvSpPr>
            <a:spLocks noGrp="1"/>
          </p:cNvSpPr>
          <p:nvPr>
            <p:ph type="title"/>
          </p:nvPr>
        </p:nvSpPr>
        <p:spPr>
          <a:xfrm>
            <a:off x="609600" y="609600"/>
            <a:ext cx="10972800" cy="808567"/>
          </a:xfrm>
        </p:spPr>
        <p:txBody>
          <a:bodyPr/>
          <a:lstStyle/>
          <a:p>
            <a:r>
              <a:rPr lang="en-US" dirty="0"/>
              <a:t>Bridge Bundling Guidebook</a:t>
            </a:r>
          </a:p>
        </p:txBody>
      </p:sp>
      <p:pic>
        <p:nvPicPr>
          <p:cNvPr id="3" name="Picture 2" descr="&quot;&quot;">
            <a:extLst>
              <a:ext uri="{FF2B5EF4-FFF2-40B4-BE49-F238E27FC236}">
                <a16:creationId xmlns:a16="http://schemas.microsoft.com/office/drawing/2014/main" id="{D55D2388-86B2-40E8-A7B1-2D819DE78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1" y="1447983"/>
            <a:ext cx="3625695" cy="4648200"/>
          </a:xfrm>
          <a:prstGeom prst="rect">
            <a:avLst/>
          </a:prstGeom>
        </p:spPr>
      </p:pic>
      <p:pic>
        <p:nvPicPr>
          <p:cNvPr id="4" name="Picture 3" descr="&quot;&quot;">
            <a:extLst>
              <a:ext uri="{FF2B5EF4-FFF2-40B4-BE49-F238E27FC236}">
                <a16:creationId xmlns:a16="http://schemas.microsoft.com/office/drawing/2014/main" id="{729ABFF7-0114-45DD-8795-5CEA9EF84B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2751" y="1732448"/>
            <a:ext cx="3432345" cy="2609314"/>
          </a:xfrm>
          <a:prstGeom prst="rect">
            <a:avLst/>
          </a:prstGeom>
        </p:spPr>
      </p:pic>
      <p:sp>
        <p:nvSpPr>
          <p:cNvPr id="6" name="Rectangle 5">
            <a:extLst>
              <a:ext uri="{FF2B5EF4-FFF2-40B4-BE49-F238E27FC236}">
                <a16:creationId xmlns:a16="http://schemas.microsoft.com/office/drawing/2014/main" id="{4F2C72CC-7373-434B-9C5A-05C8709EB4C6}"/>
              </a:ext>
            </a:extLst>
          </p:cNvPr>
          <p:cNvSpPr/>
          <p:nvPr/>
        </p:nvSpPr>
        <p:spPr>
          <a:xfrm>
            <a:off x="6642795" y="4876800"/>
            <a:ext cx="3792256" cy="830997"/>
          </a:xfrm>
          <a:prstGeom prst="rect">
            <a:avLst/>
          </a:prstGeom>
        </p:spPr>
        <p:txBody>
          <a:bodyPr wrap="none">
            <a:spAutoFit/>
          </a:bodyPr>
          <a:lstStyle/>
          <a:p>
            <a:pPr algn="ctr"/>
            <a:r>
              <a:rPr lang="en-US" dirty="0">
                <a:latin typeface="+mj-lt"/>
              </a:rPr>
              <a:t>Available for download at:</a:t>
            </a:r>
          </a:p>
          <a:p>
            <a:pPr algn="ctr"/>
            <a:r>
              <a:rPr lang="en-US" dirty="0">
                <a:cs typeface="Times New Roman" panose="02020603050405020304" pitchFamily="18" charset="0"/>
                <a:hlinkClick r:id="rId5"/>
              </a:rPr>
              <a:t>https://bit.ly/FHWA_BBG</a:t>
            </a:r>
            <a:endParaRPr lang="en-US" dirty="0">
              <a:cs typeface="Times New Roman" panose="02020603050405020304" pitchFamily="18" charset="0"/>
            </a:endParaRPr>
          </a:p>
        </p:txBody>
      </p:sp>
    </p:spTree>
    <p:extLst>
      <p:ext uri="{BB962C8B-B14F-4D97-AF65-F5344CB8AC3E}">
        <p14:creationId xmlns:p14="http://schemas.microsoft.com/office/powerpoint/2010/main" val="39543633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600" y="609600"/>
            <a:ext cx="10972800" cy="808567"/>
          </a:xfrm>
        </p:spPr>
        <p:txBody>
          <a:bodyPr>
            <a:normAutofit/>
          </a:bodyPr>
          <a:lstStyle/>
          <a:p>
            <a:r>
              <a:rPr lang="en-US" dirty="0"/>
              <a:t>Guidebook Content</a:t>
            </a:r>
          </a:p>
        </p:txBody>
      </p:sp>
      <p:pic>
        <p:nvPicPr>
          <p:cNvPr id="7" name="Picture 6" descr="Icon used throughout the guidebook to spotlight web links to pertinent Federal legislation." title="Federal legislation icon"/>
          <p:cNvPicPr/>
          <p:nvPr/>
        </p:nvPicPr>
        <p:blipFill>
          <a:blip r:embed="rId3">
            <a:extLst>
              <a:ext uri="{28A0092B-C50C-407E-A947-70E740481C1C}">
                <a14:useLocalDpi xmlns:a14="http://schemas.microsoft.com/office/drawing/2010/main" val="0"/>
              </a:ext>
            </a:extLst>
          </a:blip>
          <a:stretch>
            <a:fillRect/>
          </a:stretch>
        </p:blipFill>
        <p:spPr bwMode="auto">
          <a:xfrm>
            <a:off x="599092" y="1553514"/>
            <a:ext cx="758825" cy="621665"/>
          </a:xfrm>
          <a:prstGeom prst="rect">
            <a:avLst/>
          </a:prstGeom>
          <a:noFill/>
        </p:spPr>
      </p:pic>
      <p:sp>
        <p:nvSpPr>
          <p:cNvPr id="5" name="TextBox 4"/>
          <p:cNvSpPr txBox="1"/>
          <p:nvPr/>
        </p:nvSpPr>
        <p:spPr>
          <a:xfrm>
            <a:off x="1513492" y="1553513"/>
            <a:ext cx="6279151" cy="461665"/>
          </a:xfrm>
          <a:prstGeom prst="rect">
            <a:avLst/>
          </a:prstGeom>
          <a:noFill/>
        </p:spPr>
        <p:txBody>
          <a:bodyPr wrap="square" rtlCol="0">
            <a:spAutoFit/>
          </a:bodyPr>
          <a:lstStyle/>
          <a:p>
            <a:pPr eaLnBrk="1" fontAlgn="auto" hangingPunct="1">
              <a:spcBef>
                <a:spcPts val="0"/>
              </a:spcBef>
              <a:spcAft>
                <a:spcPts val="3600"/>
              </a:spcAft>
            </a:pPr>
            <a:r>
              <a:rPr lang="en-US" dirty="0">
                <a:solidFill>
                  <a:srgbClr val="414142"/>
                </a:solidFill>
                <a:latin typeface="Arial"/>
              </a:rPr>
              <a:t>Federal legislation</a:t>
            </a:r>
          </a:p>
        </p:txBody>
      </p:sp>
      <p:pic>
        <p:nvPicPr>
          <p:cNvPr id="8" name="Picture 7" descr="Icon used throughout the guidebook to spotlight text and/or web links with examples of notable bridge bundling practices by State DOTs and local agencies." title="Noteworthy practices icon"/>
          <p:cNvPicPr/>
          <p:nvPr/>
        </p:nvPicPr>
        <p:blipFill>
          <a:blip r:embed="rId4">
            <a:extLst>
              <a:ext uri="{28A0092B-C50C-407E-A947-70E740481C1C}">
                <a14:useLocalDpi xmlns:a14="http://schemas.microsoft.com/office/drawing/2010/main" val="0"/>
              </a:ext>
            </a:extLst>
          </a:blip>
          <a:stretch>
            <a:fillRect/>
          </a:stretch>
        </p:blipFill>
        <p:spPr bwMode="auto">
          <a:xfrm>
            <a:off x="599091" y="2457041"/>
            <a:ext cx="758825" cy="621665"/>
          </a:xfrm>
          <a:prstGeom prst="rect">
            <a:avLst/>
          </a:prstGeom>
          <a:noFill/>
        </p:spPr>
      </p:pic>
      <p:sp>
        <p:nvSpPr>
          <p:cNvPr id="13" name="TextBox 12"/>
          <p:cNvSpPr txBox="1"/>
          <p:nvPr/>
        </p:nvSpPr>
        <p:spPr>
          <a:xfrm>
            <a:off x="1513492" y="2330168"/>
            <a:ext cx="6279151" cy="830997"/>
          </a:xfrm>
          <a:prstGeom prst="rect">
            <a:avLst/>
          </a:prstGeom>
          <a:noFill/>
        </p:spPr>
        <p:txBody>
          <a:bodyPr wrap="square" rtlCol="0">
            <a:spAutoFit/>
          </a:bodyPr>
          <a:lstStyle/>
          <a:p>
            <a:pPr eaLnBrk="1" fontAlgn="auto" hangingPunct="1">
              <a:spcBef>
                <a:spcPts val="0"/>
              </a:spcBef>
              <a:spcAft>
                <a:spcPts val="3600"/>
              </a:spcAft>
            </a:pPr>
            <a:r>
              <a:rPr lang="en-US" dirty="0">
                <a:solidFill>
                  <a:srgbClr val="414142"/>
                </a:solidFill>
                <a:latin typeface="Arial"/>
              </a:rPr>
              <a:t>Noteworthy practices from agencies, including case studies</a:t>
            </a:r>
          </a:p>
        </p:txBody>
      </p:sp>
      <p:pic>
        <p:nvPicPr>
          <p:cNvPr id="9" name="Picture 8" descr="Icon used throughout the guidebook to spotlight web links to useful bridge bundling resources, such as other guidebooks and case studies." title="Other Resources Icon"/>
          <p:cNvPicPr/>
          <p:nvPr/>
        </p:nvPicPr>
        <p:blipFill>
          <a:blip r:embed="rId5">
            <a:extLst>
              <a:ext uri="{28A0092B-C50C-407E-A947-70E740481C1C}">
                <a14:useLocalDpi xmlns:a14="http://schemas.microsoft.com/office/drawing/2010/main" val="0"/>
              </a:ext>
            </a:extLst>
          </a:blip>
          <a:stretch>
            <a:fillRect/>
          </a:stretch>
        </p:blipFill>
        <p:spPr bwMode="auto">
          <a:xfrm>
            <a:off x="599091" y="3479128"/>
            <a:ext cx="758825" cy="621665"/>
          </a:xfrm>
          <a:prstGeom prst="rect">
            <a:avLst/>
          </a:prstGeom>
          <a:noFill/>
        </p:spPr>
      </p:pic>
      <p:sp>
        <p:nvSpPr>
          <p:cNvPr id="14" name="TextBox 13"/>
          <p:cNvSpPr txBox="1"/>
          <p:nvPr/>
        </p:nvSpPr>
        <p:spPr>
          <a:xfrm>
            <a:off x="1513492" y="3367781"/>
            <a:ext cx="6279151" cy="830997"/>
          </a:xfrm>
          <a:prstGeom prst="rect">
            <a:avLst/>
          </a:prstGeom>
          <a:noFill/>
        </p:spPr>
        <p:txBody>
          <a:bodyPr wrap="square" rtlCol="0">
            <a:spAutoFit/>
          </a:bodyPr>
          <a:lstStyle/>
          <a:p>
            <a:pPr eaLnBrk="1" fontAlgn="auto" hangingPunct="1">
              <a:spcBef>
                <a:spcPts val="0"/>
              </a:spcBef>
              <a:spcAft>
                <a:spcPts val="3600"/>
              </a:spcAft>
            </a:pPr>
            <a:r>
              <a:rPr lang="en-US" dirty="0">
                <a:solidFill>
                  <a:srgbClr val="414142"/>
                </a:solidFill>
                <a:latin typeface="Arial"/>
              </a:rPr>
              <a:t>Other resources from agencies or professional organizations</a:t>
            </a:r>
          </a:p>
        </p:txBody>
      </p:sp>
      <p:pic>
        <p:nvPicPr>
          <p:cNvPr id="10" name="Picture 9" descr="Icon used throughout the guidebook to spotlight web links to pertinent Federal guidance on topics linked to bridge bundling." title="Federal guidance icon"/>
          <p:cNvPicPr/>
          <p:nvPr/>
        </p:nvPicPr>
        <p:blipFill>
          <a:blip r:embed="rId6">
            <a:extLst>
              <a:ext uri="{28A0092B-C50C-407E-A947-70E740481C1C}">
                <a14:useLocalDpi xmlns:a14="http://schemas.microsoft.com/office/drawing/2010/main" val="0"/>
              </a:ext>
            </a:extLst>
          </a:blip>
          <a:stretch>
            <a:fillRect/>
          </a:stretch>
        </p:blipFill>
        <p:spPr bwMode="auto">
          <a:xfrm>
            <a:off x="599091" y="4477480"/>
            <a:ext cx="758825" cy="621665"/>
          </a:xfrm>
          <a:prstGeom prst="rect">
            <a:avLst/>
          </a:prstGeom>
          <a:noFill/>
        </p:spPr>
      </p:pic>
      <p:sp>
        <p:nvSpPr>
          <p:cNvPr id="15" name="TextBox 14"/>
          <p:cNvSpPr txBox="1"/>
          <p:nvPr/>
        </p:nvSpPr>
        <p:spPr>
          <a:xfrm>
            <a:off x="1513492" y="4506918"/>
            <a:ext cx="6279151" cy="461665"/>
          </a:xfrm>
          <a:prstGeom prst="rect">
            <a:avLst/>
          </a:prstGeom>
          <a:noFill/>
        </p:spPr>
        <p:txBody>
          <a:bodyPr wrap="square" rtlCol="0">
            <a:spAutoFit/>
          </a:bodyPr>
          <a:lstStyle/>
          <a:p>
            <a:pPr eaLnBrk="1" fontAlgn="auto" hangingPunct="1">
              <a:spcBef>
                <a:spcPts val="0"/>
              </a:spcBef>
              <a:spcAft>
                <a:spcPts val="3600"/>
              </a:spcAft>
            </a:pPr>
            <a:r>
              <a:rPr lang="en-US" dirty="0">
                <a:solidFill>
                  <a:srgbClr val="414142"/>
                </a:solidFill>
                <a:latin typeface="Arial"/>
              </a:rPr>
              <a:t>Federal guidance</a:t>
            </a:r>
          </a:p>
        </p:txBody>
      </p:sp>
      <p:pic>
        <p:nvPicPr>
          <p:cNvPr id="11" name="Picture 10" descr="Icon used throughout the guidebook to indicate links to video clips." title="Video icon"/>
          <p:cNvPicPr/>
          <p:nvPr/>
        </p:nvPicPr>
        <p:blipFill>
          <a:blip r:embed="rId7">
            <a:extLst>
              <a:ext uri="{28A0092B-C50C-407E-A947-70E740481C1C}">
                <a14:useLocalDpi xmlns:a14="http://schemas.microsoft.com/office/drawing/2010/main" val="0"/>
              </a:ext>
            </a:extLst>
          </a:blip>
          <a:stretch>
            <a:fillRect/>
          </a:stretch>
        </p:blipFill>
        <p:spPr bwMode="auto">
          <a:xfrm>
            <a:off x="599090" y="5308991"/>
            <a:ext cx="758825" cy="621665"/>
          </a:xfrm>
          <a:prstGeom prst="rect">
            <a:avLst/>
          </a:prstGeom>
          <a:noFill/>
        </p:spPr>
      </p:pic>
      <p:sp>
        <p:nvSpPr>
          <p:cNvPr id="16" name="TextBox 15"/>
          <p:cNvSpPr txBox="1"/>
          <p:nvPr/>
        </p:nvSpPr>
        <p:spPr>
          <a:xfrm>
            <a:off x="1513492" y="5222769"/>
            <a:ext cx="6279151" cy="830997"/>
          </a:xfrm>
          <a:prstGeom prst="rect">
            <a:avLst/>
          </a:prstGeom>
          <a:noFill/>
        </p:spPr>
        <p:txBody>
          <a:bodyPr wrap="square" rtlCol="0">
            <a:spAutoFit/>
          </a:bodyPr>
          <a:lstStyle/>
          <a:p>
            <a:pPr eaLnBrk="1" fontAlgn="auto" hangingPunct="1">
              <a:spcBef>
                <a:spcPts val="0"/>
              </a:spcBef>
              <a:spcAft>
                <a:spcPts val="3600"/>
              </a:spcAft>
            </a:pPr>
            <a:r>
              <a:rPr lang="en-US" dirty="0">
                <a:solidFill>
                  <a:srgbClr val="414142"/>
                </a:solidFill>
                <a:latin typeface="Arial"/>
              </a:rPr>
              <a:t>Video clip from State or local agency representative offering his or her perspective</a:t>
            </a:r>
          </a:p>
        </p:txBody>
      </p:sp>
      <p:sp>
        <p:nvSpPr>
          <p:cNvPr id="12" name="Rectangle 11"/>
          <p:cNvSpPr/>
          <p:nvPr/>
        </p:nvSpPr>
        <p:spPr>
          <a:xfrm>
            <a:off x="5017018" y="6189112"/>
            <a:ext cx="2622834" cy="246221"/>
          </a:xfrm>
          <a:prstGeom prst="rect">
            <a:avLst/>
          </a:prstGeom>
        </p:spPr>
        <p:txBody>
          <a:bodyPr wrap="none">
            <a:spAutoFit/>
          </a:bodyPr>
          <a:lstStyle/>
          <a:p>
            <a:pPr eaLnBrk="1" fontAlgn="auto" hangingPunct="1">
              <a:spcBef>
                <a:spcPts val="0"/>
              </a:spcBef>
              <a:spcAft>
                <a:spcPts val="0"/>
              </a:spcAft>
            </a:pPr>
            <a:r>
              <a:rPr lang="en-US" sz="1000" dirty="0">
                <a:solidFill>
                  <a:srgbClr val="414142"/>
                </a:solidFill>
                <a:latin typeface="Arial"/>
              </a:rPr>
              <a:t>Source: FHWA Bridge Bundling Guidebook</a:t>
            </a:r>
          </a:p>
        </p:txBody>
      </p:sp>
    </p:spTree>
    <p:extLst>
      <p:ext uri="{BB962C8B-B14F-4D97-AF65-F5344CB8AC3E}">
        <p14:creationId xmlns:p14="http://schemas.microsoft.com/office/powerpoint/2010/main" val="8764584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A4CE63-2CFB-4212-B24B-F8E203D63F80}"/>
              </a:ext>
            </a:extLst>
          </p:cNvPr>
          <p:cNvSpPr>
            <a:spLocks noGrp="1"/>
          </p:cNvSpPr>
          <p:nvPr>
            <p:ph type="title"/>
          </p:nvPr>
        </p:nvSpPr>
        <p:spPr/>
        <p:txBody>
          <a:bodyPr/>
          <a:lstStyle/>
          <a:p>
            <a:r>
              <a:rPr lang="en-US" dirty="0"/>
              <a:t>Training</a:t>
            </a:r>
          </a:p>
        </p:txBody>
      </p:sp>
      <p:pic>
        <p:nvPicPr>
          <p:cNvPr id="3" name="logo" descr="Federal Highway Administration logo">
            <a:extLst>
              <a:ext uri="{FF2B5EF4-FFF2-40B4-BE49-F238E27FC236}">
                <a16:creationId xmlns:a16="http://schemas.microsoft.com/office/drawing/2014/main" id="{2A2D66FE-6FD6-469F-ACC7-F78C20B2916A}"/>
              </a:ext>
            </a:extLst>
          </p:cNvPr>
          <p:cNvPicPr>
            <a:picLocks noChangeAspect="1"/>
          </p:cNvPicPr>
          <p:nvPr/>
        </p:nvPicPr>
        <p:blipFill>
          <a:blip r:embed="rId3"/>
          <a:stretch>
            <a:fillRect/>
          </a:stretch>
        </p:blipFill>
        <p:spPr>
          <a:xfrm>
            <a:off x="3403154" y="1249593"/>
            <a:ext cx="5050222" cy="896951"/>
          </a:xfrm>
          <a:prstGeom prst="rect">
            <a:avLst/>
          </a:prstGeom>
        </p:spPr>
      </p:pic>
      <p:sp>
        <p:nvSpPr>
          <p:cNvPr id="7" name="Center for">
            <a:extLst>
              <a:ext uri="{FF2B5EF4-FFF2-40B4-BE49-F238E27FC236}">
                <a16:creationId xmlns:a16="http://schemas.microsoft.com/office/drawing/2014/main" id="{B713DEC8-18DA-4B35-966E-E9FB448602C7}"/>
              </a:ext>
            </a:extLst>
          </p:cNvPr>
          <p:cNvSpPr/>
          <p:nvPr/>
        </p:nvSpPr>
        <p:spPr>
          <a:xfrm>
            <a:off x="3279710" y="2162116"/>
            <a:ext cx="4953000" cy="461665"/>
          </a:xfrm>
          <a:prstGeom prst="rect">
            <a:avLst/>
          </a:prstGeom>
        </p:spPr>
        <p:txBody>
          <a:bodyPr wrap="square">
            <a:spAutoFit/>
          </a:bodyPr>
          <a:lstStyle/>
          <a:p>
            <a:r>
              <a:rPr lang="en-US" dirty="0">
                <a:solidFill>
                  <a:srgbClr val="07724B"/>
                </a:solidFill>
                <a:latin typeface="Arial Narrow" panose="020B0606020202030204" pitchFamily="34" charset="0"/>
                <a:ea typeface="Times New Roman" panose="02020603050405020304" pitchFamily="18" charset="0"/>
                <a:cs typeface="Arial" panose="020B0604020202020204" pitchFamily="34" charset="0"/>
              </a:rPr>
              <a:t>CENTER FOR</a:t>
            </a:r>
          </a:p>
        </p:txBody>
      </p:sp>
      <p:sp>
        <p:nvSpPr>
          <p:cNvPr id="10" name="Local Aid Support">
            <a:extLst>
              <a:ext uri="{FF2B5EF4-FFF2-40B4-BE49-F238E27FC236}">
                <a16:creationId xmlns:a16="http://schemas.microsoft.com/office/drawing/2014/main" id="{2DB4FC11-A639-4D33-8EE2-378B05D5D89E}"/>
              </a:ext>
            </a:extLst>
          </p:cNvPr>
          <p:cNvSpPr/>
          <p:nvPr/>
        </p:nvSpPr>
        <p:spPr>
          <a:xfrm>
            <a:off x="3276600" y="2427097"/>
            <a:ext cx="4953000" cy="584775"/>
          </a:xfrm>
          <a:prstGeom prst="rect">
            <a:avLst/>
          </a:prstGeom>
        </p:spPr>
        <p:txBody>
          <a:bodyPr wrap="square">
            <a:spAutoFit/>
          </a:bodyPr>
          <a:lstStyle/>
          <a:p>
            <a:r>
              <a:rPr lang="en-US" sz="3200" b="1" dirty="0">
                <a:solidFill>
                  <a:srgbClr val="07724B"/>
                </a:solidFill>
                <a:latin typeface="Arial Narrow" panose="020B0606020202030204" pitchFamily="34" charset="0"/>
                <a:ea typeface="Times New Roman" panose="02020603050405020304" pitchFamily="18" charset="0"/>
                <a:cs typeface="Arial" panose="020B0604020202020204" pitchFamily="34" charset="0"/>
              </a:rPr>
              <a:t>LOCAL AID SUPPORT</a:t>
            </a:r>
          </a:p>
        </p:txBody>
      </p:sp>
      <p:sp>
        <p:nvSpPr>
          <p:cNvPr id="11" name="Online Training Library">
            <a:extLst>
              <a:ext uri="{FF2B5EF4-FFF2-40B4-BE49-F238E27FC236}">
                <a16:creationId xmlns:a16="http://schemas.microsoft.com/office/drawing/2014/main" id="{E1D19AA0-20F0-49E7-8189-39E57A21151A}"/>
              </a:ext>
            </a:extLst>
          </p:cNvPr>
          <p:cNvSpPr/>
          <p:nvPr/>
        </p:nvSpPr>
        <p:spPr>
          <a:xfrm>
            <a:off x="3276600" y="3078167"/>
            <a:ext cx="4953000" cy="584775"/>
          </a:xfrm>
          <a:prstGeom prst="rect">
            <a:avLst/>
          </a:prstGeom>
        </p:spPr>
        <p:txBody>
          <a:bodyPr wrap="square">
            <a:spAutoFit/>
          </a:bodyPr>
          <a:lstStyle/>
          <a:p>
            <a:r>
              <a:rPr lang="en-US" sz="3200" dirty="0">
                <a:latin typeface="Arial Narrow" panose="020B0606020202030204" pitchFamily="34" charset="0"/>
                <a:ea typeface="Times New Roman" panose="02020603050405020304" pitchFamily="18" charset="0"/>
                <a:cs typeface="Arial" panose="020B0604020202020204" pitchFamily="34" charset="0"/>
              </a:rPr>
              <a:t>Online Training Library</a:t>
            </a:r>
          </a:p>
        </p:txBody>
      </p:sp>
      <p:sp>
        <p:nvSpPr>
          <p:cNvPr id="2" name="Rectangle 1" descr="&quot;&quot;">
            <a:extLst>
              <a:ext uri="{FF2B5EF4-FFF2-40B4-BE49-F238E27FC236}">
                <a16:creationId xmlns:a16="http://schemas.microsoft.com/office/drawing/2014/main" id="{8456D5E2-A184-4CE7-95DE-AA5EA0F9E872}"/>
              </a:ext>
            </a:extLst>
          </p:cNvPr>
          <p:cNvSpPr/>
          <p:nvPr/>
        </p:nvSpPr>
        <p:spPr>
          <a:xfrm>
            <a:off x="3403153" y="3735644"/>
            <a:ext cx="5050222" cy="89430"/>
          </a:xfrm>
          <a:prstGeom prst="rect">
            <a:avLst/>
          </a:prstGeom>
          <a:solidFill>
            <a:srgbClr val="0772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roject Bundling">
            <a:extLst>
              <a:ext uri="{FF2B5EF4-FFF2-40B4-BE49-F238E27FC236}">
                <a16:creationId xmlns:a16="http://schemas.microsoft.com/office/drawing/2014/main" id="{2FB90A9A-78DF-481C-80BB-CB9D7A98AF30}"/>
              </a:ext>
            </a:extLst>
          </p:cNvPr>
          <p:cNvSpPr/>
          <p:nvPr/>
        </p:nvSpPr>
        <p:spPr>
          <a:xfrm>
            <a:off x="3326953" y="3943495"/>
            <a:ext cx="4953000" cy="523220"/>
          </a:xfrm>
          <a:prstGeom prst="rect">
            <a:avLst/>
          </a:prstGeom>
        </p:spPr>
        <p:txBody>
          <a:bodyPr wrap="square">
            <a:spAutoFit/>
          </a:bodyPr>
          <a:lstStyle/>
          <a:p>
            <a:r>
              <a:rPr lang="en-US" sz="2800" dirty="0">
                <a:solidFill>
                  <a:schemeClr val="tx1">
                    <a:lumMod val="60000"/>
                    <a:lumOff val="40000"/>
                  </a:schemeClr>
                </a:solidFill>
                <a:latin typeface="Impact" panose="020B0806030902050204" pitchFamily="34" charset="0"/>
                <a:ea typeface="Times New Roman" panose="02020603050405020304" pitchFamily="18" charset="0"/>
                <a:cs typeface="Arial" panose="020B0604020202020204" pitchFamily="34" charset="0"/>
              </a:rPr>
              <a:t>PROJECT BUNDLING</a:t>
            </a:r>
          </a:p>
        </p:txBody>
      </p:sp>
      <p:sp>
        <p:nvSpPr>
          <p:cNvPr id="15" name="series">
            <a:extLst>
              <a:ext uri="{FF2B5EF4-FFF2-40B4-BE49-F238E27FC236}">
                <a16:creationId xmlns:a16="http://schemas.microsoft.com/office/drawing/2014/main" id="{97264550-C939-4DE7-AA7B-A6207F7C9D66}"/>
              </a:ext>
            </a:extLst>
          </p:cNvPr>
          <p:cNvSpPr/>
          <p:nvPr/>
        </p:nvSpPr>
        <p:spPr>
          <a:xfrm>
            <a:off x="3326953" y="4448652"/>
            <a:ext cx="6400799" cy="1154162"/>
          </a:xfrm>
          <a:prstGeom prst="rect">
            <a:avLst/>
          </a:prstGeom>
        </p:spPr>
        <p:txBody>
          <a:bodyPr wrap="square">
            <a:spAutoFit/>
          </a:bodyPr>
          <a:lstStyle/>
          <a:p>
            <a:pPr>
              <a:spcBef>
                <a:spcPts val="0"/>
              </a:spcBef>
              <a:spcAft>
                <a:spcPts val="150"/>
              </a:spcAft>
            </a:pPr>
            <a:r>
              <a:rPr lang="en-US" sz="1800" dirty="0">
                <a:solidFill>
                  <a:srgbClr val="07724B"/>
                </a:solidFill>
                <a:latin typeface="Arial Narrow" panose="020B0606020202030204" pitchFamily="34" charset="0"/>
                <a:ea typeface="Times New Roman" panose="02020603050405020304" pitchFamily="18" charset="0"/>
                <a:cs typeface="Arial" panose="020B0604020202020204" pitchFamily="34" charset="0"/>
              </a:rPr>
              <a:t>Project Bundling Series – Course 1: Fundamentals</a:t>
            </a:r>
          </a:p>
          <a:p>
            <a:pPr>
              <a:spcBef>
                <a:spcPts val="600"/>
              </a:spcBef>
              <a:spcAft>
                <a:spcPts val="150"/>
              </a:spcAft>
            </a:pPr>
            <a:r>
              <a:rPr lang="en-US" sz="1800" dirty="0">
                <a:solidFill>
                  <a:srgbClr val="07724B"/>
                </a:solidFill>
                <a:latin typeface="Arial Narrow" panose="020B0606020202030204" pitchFamily="34" charset="0"/>
                <a:ea typeface="Times New Roman" panose="02020603050405020304" pitchFamily="18" charset="0"/>
                <a:cs typeface="Arial" panose="020B0604020202020204" pitchFamily="34" charset="0"/>
              </a:rPr>
              <a:t>Project Bundling Series – Course 2: Staging the Bundle</a:t>
            </a:r>
          </a:p>
          <a:p>
            <a:pPr>
              <a:spcBef>
                <a:spcPts val="600"/>
              </a:spcBef>
              <a:spcAft>
                <a:spcPts val="150"/>
              </a:spcAft>
            </a:pPr>
            <a:r>
              <a:rPr lang="en-US" sz="1800" dirty="0">
                <a:solidFill>
                  <a:srgbClr val="07724B"/>
                </a:solidFill>
                <a:latin typeface="Arial Narrow" panose="020B0606020202030204" pitchFamily="34" charset="0"/>
                <a:ea typeface="Times New Roman" panose="02020603050405020304" pitchFamily="18" charset="0"/>
                <a:cs typeface="Arial" panose="020B0604020202020204" pitchFamily="34" charset="0"/>
              </a:rPr>
              <a:t>Project Bundling Series – Course 3: Creating and Contracting the Bundle</a:t>
            </a:r>
          </a:p>
        </p:txBody>
      </p:sp>
      <p:sp>
        <p:nvSpPr>
          <p:cNvPr id="9" name="website">
            <a:extLst>
              <a:ext uri="{FF2B5EF4-FFF2-40B4-BE49-F238E27FC236}">
                <a16:creationId xmlns:a16="http://schemas.microsoft.com/office/drawing/2014/main" id="{D0289D33-730F-496D-85B7-51DA7A62759E}"/>
              </a:ext>
            </a:extLst>
          </p:cNvPr>
          <p:cNvSpPr/>
          <p:nvPr/>
        </p:nvSpPr>
        <p:spPr>
          <a:xfrm>
            <a:off x="2538248" y="5941367"/>
            <a:ext cx="7672552" cy="461665"/>
          </a:xfrm>
          <a:prstGeom prst="rect">
            <a:avLst/>
          </a:prstGeom>
        </p:spPr>
        <p:txBody>
          <a:bodyPr wrap="square">
            <a:spAutoFit/>
          </a:bodyPr>
          <a:lstStyle/>
          <a:p>
            <a:pPr algn="ctr"/>
            <a:r>
              <a:rPr lang="en-US" dirty="0">
                <a:cs typeface="Times New Roman" panose="02020603050405020304" pitchFamily="18" charset="0"/>
                <a:hlinkClick r:id="rId4"/>
              </a:rPr>
              <a:t>https://www.fhwa.dot.gov/clas/ttap/online_training.aspx</a:t>
            </a:r>
            <a:r>
              <a:rPr lang="en-US" dirty="0">
                <a:cs typeface="Times New Roman" panose="02020603050405020304" pitchFamily="18" charset="0"/>
              </a:rPr>
              <a:t>  </a:t>
            </a:r>
          </a:p>
        </p:txBody>
      </p:sp>
    </p:spTree>
    <p:extLst>
      <p:ext uri="{BB962C8B-B14F-4D97-AF65-F5344CB8AC3E}">
        <p14:creationId xmlns:p14="http://schemas.microsoft.com/office/powerpoint/2010/main" val="21721278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0D3FF24-7888-483D-814E-B6150A216730}"/>
              </a:ext>
            </a:extLst>
          </p:cNvPr>
          <p:cNvSpPr>
            <a:spLocks noGrp="1"/>
          </p:cNvSpPr>
          <p:nvPr>
            <p:ph type="title"/>
          </p:nvPr>
        </p:nvSpPr>
        <p:spPr>
          <a:xfrm>
            <a:off x="5410200" y="609600"/>
            <a:ext cx="6172200" cy="808567"/>
          </a:xfrm>
        </p:spPr>
        <p:txBody>
          <a:bodyPr>
            <a:normAutofit/>
          </a:bodyPr>
          <a:lstStyle/>
          <a:p>
            <a:r>
              <a:rPr lang="en-US" dirty="0"/>
              <a:t>Table of Contents</a:t>
            </a:r>
          </a:p>
        </p:txBody>
      </p:sp>
      <p:pic>
        <p:nvPicPr>
          <p:cNvPr id="7" name="Picture 6" descr="Advanced Project Bundling Reference Guide">
            <a:extLst>
              <a:ext uri="{FF2B5EF4-FFF2-40B4-BE49-F238E27FC236}">
                <a16:creationId xmlns:a16="http://schemas.microsoft.com/office/drawing/2014/main" id="{9A11C7AB-0C89-4A0D-84E3-8EE365DDB1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856805"/>
            <a:ext cx="4267200" cy="5144390"/>
          </a:xfrm>
          <a:prstGeom prst="rect">
            <a:avLst/>
          </a:prstGeom>
          <a:ln w="12700">
            <a:solidFill>
              <a:schemeClr val="tx1"/>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8C8997B0-E389-409A-9EE7-C8900882E2BA}"/>
              </a:ext>
            </a:extLst>
          </p:cNvPr>
          <p:cNvSpPr txBox="1"/>
          <p:nvPr/>
        </p:nvSpPr>
        <p:spPr>
          <a:xfrm>
            <a:off x="5410200" y="1452379"/>
            <a:ext cx="6172200" cy="3831818"/>
          </a:xfrm>
          <a:prstGeom prst="rect">
            <a:avLst/>
          </a:prstGeom>
          <a:noFill/>
        </p:spPr>
        <p:txBody>
          <a:bodyPr wrap="square" rtlCol="0">
            <a:spAutoFit/>
          </a:bodyPr>
          <a:lstStyle/>
          <a:p>
            <a:pPr marL="0" marR="0">
              <a:spcBef>
                <a:spcPts val="0"/>
              </a:spcBef>
              <a:spcAft>
                <a:spcPts val="1800"/>
              </a:spcAft>
            </a:pPr>
            <a:r>
              <a:rPr lang="en-US" dirty="0">
                <a:latin typeface="+mj-lt"/>
                <a:ea typeface="Calibri" panose="020F0502020204030204" pitchFamily="34" charset="0"/>
                <a:cs typeface="Times New Roman" panose="02020603050405020304" pitchFamily="18" charset="0"/>
              </a:rPr>
              <a:t>1. Basis for Advanced Project Bundling</a:t>
            </a:r>
          </a:p>
          <a:p>
            <a:pPr marL="0" marR="0">
              <a:spcBef>
                <a:spcPts val="0"/>
              </a:spcBef>
              <a:spcAft>
                <a:spcPts val="1800"/>
              </a:spcAft>
            </a:pPr>
            <a:r>
              <a:rPr lang="en-US" dirty="0">
                <a:latin typeface="+mj-lt"/>
                <a:ea typeface="Calibri" panose="020F0502020204030204" pitchFamily="34" charset="0"/>
                <a:cs typeface="Times New Roman" panose="02020603050405020304" pitchFamily="18" charset="0"/>
              </a:rPr>
              <a:t>2. Advanced Project Bundling Practices</a:t>
            </a:r>
          </a:p>
          <a:p>
            <a:pPr marL="0" marR="0">
              <a:spcBef>
                <a:spcPts val="0"/>
              </a:spcBef>
              <a:spcAft>
                <a:spcPts val="1800"/>
              </a:spcAft>
            </a:pPr>
            <a:r>
              <a:rPr lang="en-US" dirty="0">
                <a:latin typeface="+mj-lt"/>
                <a:ea typeface="Calibri" panose="020F0502020204030204" pitchFamily="34" charset="0"/>
                <a:cs typeface="Times New Roman" panose="02020603050405020304" pitchFamily="18" charset="0"/>
              </a:rPr>
              <a:t>3. Initial Implementation Steps</a:t>
            </a:r>
          </a:p>
          <a:p>
            <a:pPr marL="0" marR="0">
              <a:spcBef>
                <a:spcPts val="0"/>
              </a:spcBef>
              <a:spcAft>
                <a:spcPts val="1800"/>
              </a:spcAft>
            </a:pPr>
            <a:r>
              <a:rPr lang="en-US" dirty="0">
                <a:latin typeface="+mj-lt"/>
                <a:ea typeface="Calibri" panose="020F0502020204030204" pitchFamily="34" charset="0"/>
                <a:cs typeface="Times New Roman" panose="02020603050405020304" pitchFamily="18" charset="0"/>
              </a:rPr>
              <a:t>4. Getting Started: Planning and Funding</a:t>
            </a:r>
          </a:p>
          <a:p>
            <a:pPr marL="0" marR="0">
              <a:spcBef>
                <a:spcPts val="0"/>
              </a:spcBef>
              <a:spcAft>
                <a:spcPts val="0"/>
              </a:spcAft>
            </a:pPr>
            <a:r>
              <a:rPr lang="en-US" dirty="0">
                <a:latin typeface="+mj-lt"/>
                <a:ea typeface="Calibri" panose="020F0502020204030204" pitchFamily="34" charset="0"/>
                <a:cs typeface="Times New Roman" panose="02020603050405020304" pitchFamily="18" charset="0"/>
              </a:rPr>
              <a:t>5. Process and Procedures for Selecting       </a:t>
            </a:r>
          </a:p>
          <a:p>
            <a:pPr marL="0" marR="0">
              <a:spcBef>
                <a:spcPts val="0"/>
              </a:spcBef>
              <a:spcAft>
                <a:spcPts val="1800"/>
              </a:spcAft>
            </a:pPr>
            <a:r>
              <a:rPr lang="en-US" dirty="0">
                <a:latin typeface="+mj-lt"/>
                <a:ea typeface="Calibri" panose="020F0502020204030204" pitchFamily="34" charset="0"/>
                <a:cs typeface="Times New Roman" panose="02020603050405020304" pitchFamily="18" charset="0"/>
              </a:rPr>
              <a:t>    Bundled Projects</a:t>
            </a:r>
          </a:p>
          <a:p>
            <a:pPr marL="0" marR="0">
              <a:spcBef>
                <a:spcPts val="0"/>
              </a:spcBef>
              <a:spcAft>
                <a:spcPts val="1800"/>
              </a:spcAft>
            </a:pPr>
            <a:r>
              <a:rPr lang="en-US" dirty="0">
                <a:latin typeface="+mj-lt"/>
                <a:ea typeface="Calibri" panose="020F0502020204030204" pitchFamily="34" charset="0"/>
                <a:cs typeface="Times New Roman" panose="02020603050405020304" pitchFamily="18" charset="0"/>
              </a:rPr>
              <a:t>6. Final Steps for Most Effective Bundling</a:t>
            </a:r>
            <a:endParaRPr lang="en-US" b="1" cap="all" dirty="0">
              <a:solidFill>
                <a:srgbClr val="2F5496"/>
              </a:solidFill>
              <a:latin typeface="+mj-lt"/>
              <a:ea typeface="Batang"/>
            </a:endParaRPr>
          </a:p>
        </p:txBody>
      </p:sp>
    </p:spTree>
    <p:extLst>
      <p:ext uri="{BB962C8B-B14F-4D97-AF65-F5344CB8AC3E}">
        <p14:creationId xmlns:p14="http://schemas.microsoft.com/office/powerpoint/2010/main" val="27002297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95033E2-9F93-48E1-A61A-5D065C2386D8}"/>
              </a:ext>
            </a:extLst>
          </p:cNvPr>
          <p:cNvSpPr>
            <a:spLocks noGrp="1"/>
          </p:cNvSpPr>
          <p:nvPr>
            <p:ph type="title"/>
          </p:nvPr>
        </p:nvSpPr>
        <p:spPr>
          <a:xfrm>
            <a:off x="152400" y="609600"/>
            <a:ext cx="4343400" cy="1905000"/>
          </a:xfrm>
        </p:spPr>
        <p:txBody>
          <a:bodyPr/>
          <a:lstStyle/>
          <a:p>
            <a:pPr algn="ctr"/>
            <a:r>
              <a:rPr lang="en-US" dirty="0"/>
              <a:t>FHWA EDC-5 Website</a:t>
            </a:r>
          </a:p>
        </p:txBody>
      </p:sp>
      <p:sp>
        <p:nvSpPr>
          <p:cNvPr id="4" name="TextBox 3">
            <a:extLst>
              <a:ext uri="{FF2B5EF4-FFF2-40B4-BE49-F238E27FC236}">
                <a16:creationId xmlns:a16="http://schemas.microsoft.com/office/drawing/2014/main" id="{787DFDC1-863B-4180-941C-79CE0A6B6B11}"/>
              </a:ext>
            </a:extLst>
          </p:cNvPr>
          <p:cNvSpPr txBox="1"/>
          <p:nvPr/>
        </p:nvSpPr>
        <p:spPr>
          <a:xfrm>
            <a:off x="535008" y="2734942"/>
            <a:ext cx="3501984" cy="1077218"/>
          </a:xfrm>
          <a:prstGeom prst="rect">
            <a:avLst/>
          </a:prstGeom>
          <a:noFill/>
        </p:spPr>
        <p:txBody>
          <a:bodyPr wrap="none" rtlCol="0">
            <a:spAutoFit/>
          </a:bodyPr>
          <a:lstStyle/>
          <a:p>
            <a:pPr algn="ctr"/>
            <a:r>
              <a:rPr lang="en-US" sz="2800" dirty="0">
                <a:solidFill>
                  <a:srgbClr val="0070C0"/>
                </a:solidFill>
              </a:rPr>
              <a:t>Search for</a:t>
            </a:r>
          </a:p>
          <a:p>
            <a:r>
              <a:rPr lang="en-US" sz="3600" b="1" dirty="0">
                <a:solidFill>
                  <a:srgbClr val="0070C0"/>
                </a:solidFill>
                <a:latin typeface="Arial" panose="020B0604020202020204" pitchFamily="34" charset="0"/>
                <a:cs typeface="Arial" panose="020B0604020202020204" pitchFamily="34" charset="0"/>
              </a:rPr>
              <a:t>“FHWA EDC-5”</a:t>
            </a:r>
          </a:p>
        </p:txBody>
      </p:sp>
      <p:sp>
        <p:nvSpPr>
          <p:cNvPr id="3" name="Rectangle 2">
            <a:extLst>
              <a:ext uri="{FF2B5EF4-FFF2-40B4-BE49-F238E27FC236}">
                <a16:creationId xmlns:a16="http://schemas.microsoft.com/office/drawing/2014/main" id="{83597FC8-C219-4B52-96FB-AF3DFA513298}"/>
              </a:ext>
            </a:extLst>
          </p:cNvPr>
          <p:cNvSpPr/>
          <p:nvPr/>
        </p:nvSpPr>
        <p:spPr>
          <a:xfrm>
            <a:off x="535008" y="4495800"/>
            <a:ext cx="3501984" cy="1015663"/>
          </a:xfrm>
          <a:prstGeom prst="rect">
            <a:avLst/>
          </a:prstGeom>
        </p:spPr>
        <p:txBody>
          <a:bodyPr wrap="square">
            <a:spAutoFit/>
          </a:bodyPr>
          <a:lstStyle/>
          <a:p>
            <a:pPr algn="ctr"/>
            <a:r>
              <a:rPr lang="en-US" sz="2000" dirty="0">
                <a:cs typeface="Times New Roman" panose="02020603050405020304" pitchFamily="18" charset="0"/>
                <a:hlinkClick r:id="rId3"/>
              </a:rPr>
              <a:t>https://www.fhwa.dot.gov/innovation/everydaycounts/edc_5/project_bundling.cfm</a:t>
            </a:r>
            <a:r>
              <a:rPr lang="en-US" sz="2000" dirty="0">
                <a:cs typeface="Times New Roman" panose="02020603050405020304" pitchFamily="18" charset="0"/>
              </a:rPr>
              <a:t> </a:t>
            </a:r>
          </a:p>
        </p:txBody>
      </p:sp>
      <p:pic>
        <p:nvPicPr>
          <p:cNvPr id="5" name="Picture 4" descr="A screenshot of EDC-5 Project Bundling webpage">
            <a:extLst>
              <a:ext uri="{FF2B5EF4-FFF2-40B4-BE49-F238E27FC236}">
                <a16:creationId xmlns:a16="http://schemas.microsoft.com/office/drawing/2014/main" id="{D872525A-09C9-4B8D-9CCE-49EEF91861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457200"/>
            <a:ext cx="6083449" cy="5509592"/>
          </a:xfrm>
          <a:prstGeom prst="rect">
            <a:avLst/>
          </a:prstGeom>
        </p:spPr>
      </p:pic>
    </p:spTree>
    <p:extLst>
      <p:ext uri="{BB962C8B-B14F-4D97-AF65-F5344CB8AC3E}">
        <p14:creationId xmlns:p14="http://schemas.microsoft.com/office/powerpoint/2010/main" val="1539543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E86662-1C3E-4A5E-88FA-AEE1304C6C3E}"/>
              </a:ext>
            </a:extLst>
          </p:cNvPr>
          <p:cNvSpPr>
            <a:spLocks noGrp="1"/>
          </p:cNvSpPr>
          <p:nvPr>
            <p:ph type="subTitle" idx="1"/>
          </p:nvPr>
        </p:nvSpPr>
        <p:spPr>
          <a:xfrm>
            <a:off x="609600" y="1695450"/>
            <a:ext cx="9753600" cy="3467100"/>
          </a:xfrm>
        </p:spPr>
        <p:txBody>
          <a:bodyPr>
            <a:normAutofit lnSpcReduction="10000"/>
          </a:bodyPr>
          <a:lstStyle/>
          <a:p>
            <a:pPr marL="514350" indent="-514350" algn="l">
              <a:lnSpc>
                <a:spcPct val="150000"/>
              </a:lnSpc>
              <a:buClrTx/>
              <a:buSzPct val="100000"/>
              <a:buFont typeface="+mj-lt"/>
              <a:buAutoNum type="arabicPeriod"/>
            </a:pPr>
            <a:r>
              <a:rPr lang="en-US" dirty="0">
                <a:solidFill>
                  <a:schemeClr val="tx1"/>
                </a:solidFill>
              </a:rPr>
              <a:t>Define what is project bundling.</a:t>
            </a:r>
          </a:p>
          <a:p>
            <a:pPr marL="514350" indent="-514350" algn="l">
              <a:lnSpc>
                <a:spcPct val="150000"/>
              </a:lnSpc>
              <a:buClrTx/>
              <a:buSzPct val="100000"/>
              <a:buFont typeface="+mj-lt"/>
              <a:buAutoNum type="arabicPeriod"/>
            </a:pPr>
            <a:r>
              <a:rPr lang="en-US" dirty="0">
                <a:solidFill>
                  <a:schemeClr val="tx1"/>
                </a:solidFill>
              </a:rPr>
              <a:t>Understand why agencies bundle projects.</a:t>
            </a:r>
          </a:p>
          <a:p>
            <a:pPr marL="514350" indent="-514350" algn="l">
              <a:lnSpc>
                <a:spcPct val="150000"/>
              </a:lnSpc>
              <a:buClrTx/>
              <a:buSzPct val="100000"/>
              <a:buFont typeface="+mj-lt"/>
              <a:buAutoNum type="arabicPeriod"/>
            </a:pPr>
            <a:r>
              <a:rPr lang="en-US" dirty="0">
                <a:solidFill>
                  <a:schemeClr val="tx1"/>
                </a:solidFill>
              </a:rPr>
              <a:t>Describe how agencies create project bundles.</a:t>
            </a:r>
          </a:p>
          <a:p>
            <a:pPr marL="514350" indent="-514350" algn="l">
              <a:lnSpc>
                <a:spcPct val="150000"/>
              </a:lnSpc>
              <a:buClrTx/>
              <a:buSzPct val="100000"/>
              <a:buFont typeface="+mj-lt"/>
              <a:buAutoNum type="arabicPeriod"/>
            </a:pPr>
            <a:r>
              <a:rPr lang="en-US" dirty="0">
                <a:solidFill>
                  <a:schemeClr val="tx1"/>
                </a:solidFill>
              </a:rPr>
              <a:t>Apply and evaluate project bundling.</a:t>
            </a:r>
          </a:p>
          <a:p>
            <a:pPr marL="514350" indent="-514350" algn="l">
              <a:lnSpc>
                <a:spcPct val="150000"/>
              </a:lnSpc>
              <a:buClrTx/>
              <a:buSzPct val="100000"/>
              <a:buFont typeface="+mj-lt"/>
              <a:buAutoNum type="arabicPeriod"/>
            </a:pPr>
            <a:r>
              <a:rPr lang="en-US" dirty="0">
                <a:solidFill>
                  <a:schemeClr val="tx1"/>
                </a:solidFill>
              </a:rPr>
              <a:t>Identify project bundling resources.</a:t>
            </a:r>
            <a:endParaRPr lang="en-US" dirty="0"/>
          </a:p>
        </p:txBody>
      </p:sp>
      <p:sp>
        <p:nvSpPr>
          <p:cNvPr id="7" name="Title 6">
            <a:extLst>
              <a:ext uri="{FF2B5EF4-FFF2-40B4-BE49-F238E27FC236}">
                <a16:creationId xmlns:a16="http://schemas.microsoft.com/office/drawing/2014/main" id="{93261D25-A164-485A-B0A0-183675C68F87}"/>
              </a:ext>
            </a:extLst>
          </p:cNvPr>
          <p:cNvSpPr>
            <a:spLocks noGrp="1"/>
          </p:cNvSpPr>
          <p:nvPr>
            <p:ph type="ctrTitle"/>
          </p:nvPr>
        </p:nvSpPr>
        <p:spPr>
          <a:xfrm>
            <a:off x="604234" y="304800"/>
            <a:ext cx="10363200" cy="1468967"/>
          </a:xfrm>
        </p:spPr>
        <p:txBody>
          <a:bodyPr/>
          <a:lstStyle/>
          <a:p>
            <a:pPr algn="l"/>
            <a:r>
              <a:rPr lang="en-US" dirty="0"/>
              <a:t>Learning Objectives Recap</a:t>
            </a:r>
          </a:p>
        </p:txBody>
      </p:sp>
    </p:spTree>
    <p:extLst>
      <p:ext uri="{BB962C8B-B14F-4D97-AF65-F5344CB8AC3E}">
        <p14:creationId xmlns:p14="http://schemas.microsoft.com/office/powerpoint/2010/main" val="17312083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B86BA-9838-4B98-B359-C481BDD1E50F}"/>
              </a:ext>
            </a:extLst>
          </p:cNvPr>
          <p:cNvSpPr>
            <a:spLocks noGrp="1"/>
          </p:cNvSpPr>
          <p:nvPr>
            <p:ph type="title"/>
          </p:nvPr>
        </p:nvSpPr>
        <p:spPr>
          <a:xfrm>
            <a:off x="609600" y="609600"/>
            <a:ext cx="10972800" cy="5562600"/>
          </a:xfrm>
        </p:spPr>
        <p:txBody>
          <a:bodyPr>
            <a:normAutofit/>
          </a:bodyPr>
          <a:lstStyle/>
          <a:p>
            <a:pPr algn="ctr"/>
            <a:r>
              <a:rPr lang="en-US" dirty="0">
                <a:solidFill>
                  <a:srgbClr val="0070C0"/>
                </a:solidFill>
              </a:rPr>
              <a:t>Key take-aways?</a:t>
            </a:r>
            <a:br>
              <a:rPr lang="en-US" dirty="0">
                <a:solidFill>
                  <a:srgbClr val="0070C0"/>
                </a:solidFill>
              </a:rPr>
            </a:br>
            <a:r>
              <a:rPr lang="en-US" dirty="0">
                <a:solidFill>
                  <a:srgbClr val="0070C0"/>
                </a:solidFill>
              </a:rPr>
              <a:t>Questions?</a:t>
            </a:r>
          </a:p>
        </p:txBody>
      </p:sp>
    </p:spTree>
    <p:extLst>
      <p:ext uri="{BB962C8B-B14F-4D97-AF65-F5344CB8AC3E}">
        <p14:creationId xmlns:p14="http://schemas.microsoft.com/office/powerpoint/2010/main" val="17248602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54803F5-900E-4A28-A538-7CC9249A23E4}"/>
              </a:ext>
            </a:extLst>
          </p:cNvPr>
          <p:cNvSpPr>
            <a:spLocks noGrp="1"/>
          </p:cNvSpPr>
          <p:nvPr>
            <p:ph type="title"/>
          </p:nvPr>
        </p:nvSpPr>
        <p:spPr/>
        <p:txBody>
          <a:bodyPr/>
          <a:lstStyle/>
          <a:p>
            <a:r>
              <a:rPr lang="en-US" dirty="0"/>
              <a:t>Activity – Create a Bundle</a:t>
            </a:r>
          </a:p>
        </p:txBody>
      </p:sp>
      <p:sp>
        <p:nvSpPr>
          <p:cNvPr id="3" name="TextBox 2">
            <a:extLst>
              <a:ext uri="{FF2B5EF4-FFF2-40B4-BE49-F238E27FC236}">
                <a16:creationId xmlns:a16="http://schemas.microsoft.com/office/drawing/2014/main" id="{CA56D414-1D21-4D07-A317-240DB1721E62}"/>
              </a:ext>
            </a:extLst>
          </p:cNvPr>
          <p:cNvSpPr txBox="1"/>
          <p:nvPr/>
        </p:nvSpPr>
        <p:spPr>
          <a:xfrm>
            <a:off x="685800" y="1752600"/>
            <a:ext cx="10553700" cy="2539157"/>
          </a:xfrm>
          <a:prstGeom prst="rect">
            <a:avLst/>
          </a:prstGeom>
          <a:noFill/>
        </p:spPr>
        <p:txBody>
          <a:bodyPr wrap="square" rtlCol="0">
            <a:spAutoFit/>
          </a:bodyPr>
          <a:lstStyle/>
          <a:p>
            <a:r>
              <a:rPr lang="en-US" sz="3600" dirty="0">
                <a:latin typeface="+mj-lt"/>
              </a:rPr>
              <a:t>Handout - a list of projects with key information about each and instructions.</a:t>
            </a:r>
          </a:p>
          <a:p>
            <a:pPr>
              <a:spcBef>
                <a:spcPts val="1800"/>
              </a:spcBef>
            </a:pPr>
            <a:r>
              <a:rPr lang="en-US" sz="3600" dirty="0">
                <a:latin typeface="+mj-lt"/>
              </a:rPr>
              <a:t>Work in teams and use the information you learned in this lecture to identify potential project bundles.</a:t>
            </a:r>
          </a:p>
        </p:txBody>
      </p:sp>
    </p:spTree>
    <p:extLst>
      <p:ext uri="{BB962C8B-B14F-4D97-AF65-F5344CB8AC3E}">
        <p14:creationId xmlns:p14="http://schemas.microsoft.com/office/powerpoint/2010/main" val="2105465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1" y="659608"/>
            <a:ext cx="10972799" cy="733088"/>
          </a:xfrm>
        </p:spPr>
        <p:txBody>
          <a:bodyPr>
            <a:noAutofit/>
          </a:bodyPr>
          <a:lstStyle/>
          <a:p>
            <a:r>
              <a:rPr lang="en-US" dirty="0"/>
              <a:t>What is Project Bundling?</a:t>
            </a:r>
          </a:p>
        </p:txBody>
      </p:sp>
      <p:sp>
        <p:nvSpPr>
          <p:cNvPr id="6" name="Content Placeholder 5"/>
          <p:cNvSpPr>
            <a:spLocks noGrp="1"/>
          </p:cNvSpPr>
          <p:nvPr>
            <p:ph idx="1"/>
          </p:nvPr>
        </p:nvSpPr>
        <p:spPr>
          <a:xfrm>
            <a:off x="609601" y="1508320"/>
            <a:ext cx="10972800" cy="1131923"/>
          </a:xfrm>
        </p:spPr>
        <p:txBody>
          <a:bodyPr>
            <a:noAutofit/>
          </a:bodyPr>
          <a:lstStyle/>
          <a:p>
            <a:pPr marL="0" indent="0">
              <a:buNone/>
            </a:pPr>
            <a:r>
              <a:rPr lang="en-US" sz="2400" b="1" dirty="0">
                <a:solidFill>
                  <a:schemeClr val="tx1"/>
                </a:solidFill>
              </a:rPr>
              <a:t>Project bundling</a:t>
            </a:r>
            <a:r>
              <a:rPr lang="en-US" sz="2400" dirty="0">
                <a:solidFill>
                  <a:schemeClr val="tx1"/>
                </a:solidFill>
              </a:rPr>
              <a:t> is a process by which a single contract award is used to deliver multiple projects.    </a:t>
            </a:r>
            <a:r>
              <a:rPr lang="en-US" sz="2400" dirty="0"/>
              <a:t>			</a:t>
            </a:r>
            <a:endParaRPr lang="en-US" sz="2400" dirty="0">
              <a:highlight>
                <a:srgbClr val="FFFF00"/>
              </a:highlight>
            </a:endParaRPr>
          </a:p>
        </p:txBody>
      </p:sp>
      <p:grpSp>
        <p:nvGrpSpPr>
          <p:cNvPr id="21" name="Group 20" descr="Project Bundling word cloud">
            <a:extLst>
              <a:ext uri="{FF2B5EF4-FFF2-40B4-BE49-F238E27FC236}">
                <a16:creationId xmlns:a16="http://schemas.microsoft.com/office/drawing/2014/main" id="{168E3975-3A08-4BC7-8EB5-9CFB6D2AD0D8}"/>
              </a:ext>
            </a:extLst>
          </p:cNvPr>
          <p:cNvGrpSpPr/>
          <p:nvPr/>
        </p:nvGrpSpPr>
        <p:grpSpPr>
          <a:xfrm>
            <a:off x="2357623" y="2484329"/>
            <a:ext cx="7414027" cy="3466857"/>
            <a:chOff x="2356957" y="2672989"/>
            <a:chExt cx="7414027" cy="3466857"/>
          </a:xfrm>
        </p:grpSpPr>
        <p:sp>
          <p:nvSpPr>
            <p:cNvPr id="3" name="TextBox 2">
              <a:extLst>
                <a:ext uri="{FF2B5EF4-FFF2-40B4-BE49-F238E27FC236}">
                  <a16:creationId xmlns:a16="http://schemas.microsoft.com/office/drawing/2014/main" id="{E3EA21E1-7CE1-4935-BA72-33BD134B28EE}"/>
                </a:ext>
              </a:extLst>
            </p:cNvPr>
            <p:cNvSpPr txBox="1"/>
            <p:nvPr/>
          </p:nvSpPr>
          <p:spPr>
            <a:xfrm rot="16200000">
              <a:off x="966410" y="4133746"/>
              <a:ext cx="3396647" cy="615553"/>
            </a:xfrm>
            <a:prstGeom prst="rect">
              <a:avLst/>
            </a:prstGeom>
            <a:noFill/>
          </p:spPr>
          <p:txBody>
            <a:bodyPr wrap="square" rtlCol="0">
              <a:spAutoFit/>
            </a:bodyPr>
            <a:lstStyle/>
            <a:p>
              <a:r>
                <a:rPr lang="en-US" sz="3400" b="1" spc="-150" dirty="0">
                  <a:solidFill>
                    <a:srgbClr val="D06945"/>
                  </a:solidFill>
                  <a:latin typeface="+mj-lt"/>
                </a:rPr>
                <a:t>Signing Updates</a:t>
              </a:r>
            </a:p>
          </p:txBody>
        </p:sp>
        <p:sp>
          <p:nvSpPr>
            <p:cNvPr id="11" name="TextBox 10">
              <a:extLst>
                <a:ext uri="{FF2B5EF4-FFF2-40B4-BE49-F238E27FC236}">
                  <a16:creationId xmlns:a16="http://schemas.microsoft.com/office/drawing/2014/main" id="{1AE7E6DB-7154-49EC-B7C5-2D75E7367AB5}"/>
                </a:ext>
              </a:extLst>
            </p:cNvPr>
            <p:cNvSpPr txBox="1"/>
            <p:nvPr/>
          </p:nvSpPr>
          <p:spPr>
            <a:xfrm>
              <a:off x="2972511" y="2814935"/>
              <a:ext cx="2449581" cy="523220"/>
            </a:xfrm>
            <a:prstGeom prst="rect">
              <a:avLst/>
            </a:prstGeom>
            <a:noFill/>
          </p:spPr>
          <p:txBody>
            <a:bodyPr wrap="none" rtlCol="0">
              <a:spAutoFit/>
            </a:bodyPr>
            <a:lstStyle/>
            <a:p>
              <a:r>
                <a:rPr lang="en-US" sz="2800" b="1" spc="-150" dirty="0">
                  <a:solidFill>
                    <a:srgbClr val="D06945"/>
                  </a:solidFill>
                  <a:latin typeface="Arial Narrow" panose="020B0606020202030204" pitchFamily="34" charset="0"/>
                </a:rPr>
                <a:t>Traffic Bottlenecks</a:t>
              </a:r>
            </a:p>
          </p:txBody>
        </p:sp>
        <p:sp>
          <p:nvSpPr>
            <p:cNvPr id="12" name="TextBox 11">
              <a:extLst>
                <a:ext uri="{FF2B5EF4-FFF2-40B4-BE49-F238E27FC236}">
                  <a16:creationId xmlns:a16="http://schemas.microsoft.com/office/drawing/2014/main" id="{18906B1F-C96F-485D-8C81-11890B191FFF}"/>
                </a:ext>
              </a:extLst>
            </p:cNvPr>
            <p:cNvSpPr txBox="1"/>
            <p:nvPr/>
          </p:nvSpPr>
          <p:spPr>
            <a:xfrm>
              <a:off x="6759416" y="5493515"/>
              <a:ext cx="2097049" cy="646331"/>
            </a:xfrm>
            <a:prstGeom prst="rect">
              <a:avLst/>
            </a:prstGeom>
            <a:noFill/>
          </p:spPr>
          <p:txBody>
            <a:bodyPr wrap="none" rtlCol="0">
              <a:spAutoFit/>
            </a:bodyPr>
            <a:lstStyle/>
            <a:p>
              <a:r>
                <a:rPr lang="en-US" sz="3600" b="1" dirty="0">
                  <a:solidFill>
                    <a:srgbClr val="D06945"/>
                  </a:solidFill>
                  <a:latin typeface="Arial Narrow" panose="020B0606020202030204" pitchFamily="34" charset="0"/>
                </a:rPr>
                <a:t>Innovation</a:t>
              </a:r>
            </a:p>
          </p:txBody>
        </p:sp>
        <p:sp>
          <p:nvSpPr>
            <p:cNvPr id="13" name="TextBox 12">
              <a:extLst>
                <a:ext uri="{FF2B5EF4-FFF2-40B4-BE49-F238E27FC236}">
                  <a16:creationId xmlns:a16="http://schemas.microsoft.com/office/drawing/2014/main" id="{98DC5088-FEB5-406A-A149-1D7CAA4C556D}"/>
                </a:ext>
              </a:extLst>
            </p:cNvPr>
            <p:cNvSpPr txBox="1"/>
            <p:nvPr/>
          </p:nvSpPr>
          <p:spPr>
            <a:xfrm>
              <a:off x="2987901" y="3265492"/>
              <a:ext cx="6022803" cy="923330"/>
            </a:xfrm>
            <a:prstGeom prst="rect">
              <a:avLst/>
            </a:prstGeom>
            <a:noFill/>
          </p:spPr>
          <p:txBody>
            <a:bodyPr wrap="none" rtlCol="0">
              <a:spAutoFit/>
            </a:bodyPr>
            <a:lstStyle/>
            <a:p>
              <a:r>
                <a:rPr lang="en-US" sz="5400" b="1" spc="-150" dirty="0">
                  <a:solidFill>
                    <a:schemeClr val="accent6">
                      <a:lumMod val="75000"/>
                    </a:schemeClr>
                  </a:solidFill>
                  <a:latin typeface="Arial Narrow" panose="020B0606020202030204" pitchFamily="34" charset="0"/>
                  <a:cs typeface="Arial" panose="020B0604020202020204" pitchFamily="34" charset="0"/>
                </a:rPr>
                <a:t>Alternative Contracting</a:t>
              </a:r>
            </a:p>
          </p:txBody>
        </p:sp>
        <p:sp>
          <p:nvSpPr>
            <p:cNvPr id="14" name="TextBox 13">
              <a:extLst>
                <a:ext uri="{FF2B5EF4-FFF2-40B4-BE49-F238E27FC236}">
                  <a16:creationId xmlns:a16="http://schemas.microsoft.com/office/drawing/2014/main" id="{8C486641-8F68-423F-8B2C-FDDB7C801B1B}"/>
                </a:ext>
              </a:extLst>
            </p:cNvPr>
            <p:cNvSpPr txBox="1"/>
            <p:nvPr/>
          </p:nvSpPr>
          <p:spPr>
            <a:xfrm>
              <a:off x="2987901" y="5416005"/>
              <a:ext cx="3643946" cy="707886"/>
            </a:xfrm>
            <a:prstGeom prst="rect">
              <a:avLst/>
            </a:prstGeom>
            <a:noFill/>
          </p:spPr>
          <p:txBody>
            <a:bodyPr wrap="none" rtlCol="0">
              <a:spAutoFit/>
            </a:bodyPr>
            <a:lstStyle/>
            <a:p>
              <a:r>
                <a:rPr lang="en-US" sz="4000" b="1" spc="-150" dirty="0">
                  <a:solidFill>
                    <a:schemeClr val="accent6">
                      <a:lumMod val="75000"/>
                    </a:schemeClr>
                  </a:solidFill>
                  <a:latin typeface="Arial Narrow" panose="020B0606020202030204" pitchFamily="34" charset="0"/>
                  <a:cs typeface="Arial" panose="020B0604020202020204" pitchFamily="34" charset="0"/>
                </a:rPr>
                <a:t>Funding Strategies</a:t>
              </a:r>
            </a:p>
          </p:txBody>
        </p:sp>
        <p:sp>
          <p:nvSpPr>
            <p:cNvPr id="15" name="TextBox 14">
              <a:extLst>
                <a:ext uri="{FF2B5EF4-FFF2-40B4-BE49-F238E27FC236}">
                  <a16:creationId xmlns:a16="http://schemas.microsoft.com/office/drawing/2014/main" id="{70E98E90-C992-44D4-92D6-511BACA94D70}"/>
                </a:ext>
              </a:extLst>
            </p:cNvPr>
            <p:cNvSpPr txBox="1"/>
            <p:nvPr/>
          </p:nvSpPr>
          <p:spPr>
            <a:xfrm>
              <a:off x="5427736" y="2706080"/>
              <a:ext cx="3329758" cy="646331"/>
            </a:xfrm>
            <a:prstGeom prst="rect">
              <a:avLst/>
            </a:prstGeom>
            <a:noFill/>
          </p:spPr>
          <p:txBody>
            <a:bodyPr wrap="none" rtlCol="0">
              <a:spAutoFit/>
            </a:bodyPr>
            <a:lstStyle/>
            <a:p>
              <a:r>
                <a:rPr lang="en-US" sz="3600" b="1" spc="-150" dirty="0">
                  <a:solidFill>
                    <a:srgbClr val="519CB9"/>
                  </a:solidFill>
                  <a:latin typeface="Arial Narrow" panose="020B0606020202030204" pitchFamily="34" charset="0"/>
                  <a:cs typeface="Arial" panose="020B0604020202020204" pitchFamily="34" charset="0"/>
                </a:rPr>
                <a:t>Bridge Deficiencies</a:t>
              </a:r>
            </a:p>
          </p:txBody>
        </p:sp>
        <p:sp>
          <p:nvSpPr>
            <p:cNvPr id="16" name="TextBox 15">
              <a:extLst>
                <a:ext uri="{FF2B5EF4-FFF2-40B4-BE49-F238E27FC236}">
                  <a16:creationId xmlns:a16="http://schemas.microsoft.com/office/drawing/2014/main" id="{403682ED-6255-47BE-BD18-04A2FF4D1ACE}"/>
                </a:ext>
              </a:extLst>
            </p:cNvPr>
            <p:cNvSpPr txBox="1"/>
            <p:nvPr/>
          </p:nvSpPr>
          <p:spPr>
            <a:xfrm>
              <a:off x="2987901" y="4191946"/>
              <a:ext cx="2974469" cy="584775"/>
            </a:xfrm>
            <a:prstGeom prst="rect">
              <a:avLst/>
            </a:prstGeom>
            <a:noFill/>
          </p:spPr>
          <p:txBody>
            <a:bodyPr wrap="none" rtlCol="0">
              <a:spAutoFit/>
            </a:bodyPr>
            <a:lstStyle/>
            <a:p>
              <a:r>
                <a:rPr lang="en-US" sz="3200" b="1" spc="-150" dirty="0">
                  <a:solidFill>
                    <a:srgbClr val="519CB9"/>
                  </a:solidFill>
                  <a:latin typeface="Arial Narrow" panose="020B0606020202030204" pitchFamily="34" charset="0"/>
                  <a:cs typeface="Arial" panose="020B0604020202020204" pitchFamily="34" charset="0"/>
                </a:rPr>
                <a:t>Reduced Staff Time</a:t>
              </a:r>
            </a:p>
          </p:txBody>
        </p:sp>
        <p:sp>
          <p:nvSpPr>
            <p:cNvPr id="17" name="TextBox 16">
              <a:extLst>
                <a:ext uri="{FF2B5EF4-FFF2-40B4-BE49-F238E27FC236}">
                  <a16:creationId xmlns:a16="http://schemas.microsoft.com/office/drawing/2014/main" id="{0E82C164-2255-4D4D-AC94-1CA889B675EC}"/>
                </a:ext>
              </a:extLst>
            </p:cNvPr>
            <p:cNvSpPr txBox="1"/>
            <p:nvPr/>
          </p:nvSpPr>
          <p:spPr>
            <a:xfrm>
              <a:off x="3675022" y="4619310"/>
              <a:ext cx="5734262" cy="954107"/>
            </a:xfrm>
            <a:prstGeom prst="rect">
              <a:avLst/>
            </a:prstGeom>
            <a:noFill/>
          </p:spPr>
          <p:txBody>
            <a:bodyPr wrap="none" rtlCol="0">
              <a:spAutoFit/>
            </a:bodyPr>
            <a:lstStyle/>
            <a:p>
              <a:r>
                <a:rPr lang="en-US" sz="5600" spc="-150" dirty="0">
                  <a:solidFill>
                    <a:srgbClr val="519CB9"/>
                  </a:solidFill>
                  <a:latin typeface="Arial Narrow" panose="020B0606020202030204" pitchFamily="34" charset="0"/>
                  <a:cs typeface="Arial" panose="020B0604020202020204" pitchFamily="34" charset="0"/>
                </a:rPr>
                <a:t>High Risk Rural Roads</a:t>
              </a:r>
            </a:p>
          </p:txBody>
        </p:sp>
        <p:sp>
          <p:nvSpPr>
            <p:cNvPr id="18" name="TextBox 17">
              <a:extLst>
                <a:ext uri="{FF2B5EF4-FFF2-40B4-BE49-F238E27FC236}">
                  <a16:creationId xmlns:a16="http://schemas.microsoft.com/office/drawing/2014/main" id="{0EAF6169-4D24-4880-A0D1-AF93D5AEC31B}"/>
                </a:ext>
              </a:extLst>
            </p:cNvPr>
            <p:cNvSpPr txBox="1"/>
            <p:nvPr/>
          </p:nvSpPr>
          <p:spPr>
            <a:xfrm>
              <a:off x="5826455" y="4092714"/>
              <a:ext cx="3033203" cy="707886"/>
            </a:xfrm>
            <a:prstGeom prst="rect">
              <a:avLst/>
            </a:prstGeom>
            <a:noFill/>
          </p:spPr>
          <p:txBody>
            <a:bodyPr wrap="none" rtlCol="0">
              <a:spAutoFit/>
            </a:bodyPr>
            <a:lstStyle/>
            <a:p>
              <a:r>
                <a:rPr lang="en-US" sz="4000" spc="-150" dirty="0">
                  <a:solidFill>
                    <a:srgbClr val="00843C"/>
                  </a:solidFill>
                  <a:latin typeface="Arial Narrow" panose="020B0606020202030204" pitchFamily="34" charset="0"/>
                  <a:cs typeface="Arial" panose="020B0604020202020204" pitchFamily="34" charset="0"/>
                </a:rPr>
                <a:t>Safety Hot Spots</a:t>
              </a:r>
            </a:p>
          </p:txBody>
        </p:sp>
        <p:sp>
          <p:nvSpPr>
            <p:cNvPr id="19" name="TextBox 18">
              <a:extLst>
                <a:ext uri="{FF2B5EF4-FFF2-40B4-BE49-F238E27FC236}">
                  <a16:creationId xmlns:a16="http://schemas.microsoft.com/office/drawing/2014/main" id="{64AF7680-03DA-47C6-993A-909918BE0E6B}"/>
                </a:ext>
              </a:extLst>
            </p:cNvPr>
            <p:cNvSpPr txBox="1"/>
            <p:nvPr/>
          </p:nvSpPr>
          <p:spPr>
            <a:xfrm rot="16200000">
              <a:off x="7790634" y="4132432"/>
              <a:ext cx="3406702" cy="553998"/>
            </a:xfrm>
            <a:prstGeom prst="rect">
              <a:avLst/>
            </a:prstGeom>
            <a:noFill/>
          </p:spPr>
          <p:txBody>
            <a:bodyPr wrap="none" rtlCol="0">
              <a:spAutoFit/>
            </a:bodyPr>
            <a:lstStyle/>
            <a:p>
              <a:r>
                <a:rPr lang="en-US" sz="3000" b="1" dirty="0">
                  <a:solidFill>
                    <a:srgbClr val="00843C"/>
                  </a:solidFill>
                  <a:latin typeface="Arial Narrow" panose="020B0606020202030204" pitchFamily="34" charset="0"/>
                  <a:cs typeface="Arial" panose="020B0604020202020204" pitchFamily="34" charset="0"/>
                </a:rPr>
                <a:t>Smoother Pavements</a:t>
              </a:r>
            </a:p>
          </p:txBody>
        </p:sp>
        <p:sp>
          <p:nvSpPr>
            <p:cNvPr id="20" name="TextBox 19">
              <a:extLst>
                <a:ext uri="{FF2B5EF4-FFF2-40B4-BE49-F238E27FC236}">
                  <a16:creationId xmlns:a16="http://schemas.microsoft.com/office/drawing/2014/main" id="{CC6FFD9D-3BE9-4BE1-A905-27AE4A59DBA0}"/>
                </a:ext>
              </a:extLst>
            </p:cNvPr>
            <p:cNvSpPr txBox="1"/>
            <p:nvPr/>
          </p:nvSpPr>
          <p:spPr>
            <a:xfrm rot="16200000">
              <a:off x="7959200" y="3478274"/>
              <a:ext cx="2133789" cy="523220"/>
            </a:xfrm>
            <a:prstGeom prst="rect">
              <a:avLst/>
            </a:prstGeom>
            <a:noFill/>
          </p:spPr>
          <p:txBody>
            <a:bodyPr wrap="none" rtlCol="0">
              <a:spAutoFit/>
            </a:bodyPr>
            <a:lstStyle/>
            <a:p>
              <a:r>
                <a:rPr lang="en-US" sz="2800" dirty="0">
                  <a:solidFill>
                    <a:srgbClr val="D06945"/>
                  </a:solidFill>
                  <a:latin typeface="Arial Narrow" panose="020B0606020202030204" pitchFamily="34" charset="0"/>
                </a:rPr>
                <a:t>ADA Programs</a:t>
              </a:r>
            </a:p>
          </p:txBody>
        </p:sp>
      </p:grpSp>
      <p:sp>
        <p:nvSpPr>
          <p:cNvPr id="9" name="TextBox 8"/>
          <p:cNvSpPr txBox="1"/>
          <p:nvPr/>
        </p:nvSpPr>
        <p:spPr>
          <a:xfrm>
            <a:off x="2357623" y="6104304"/>
            <a:ext cx="1339978" cy="261610"/>
          </a:xfrm>
          <a:prstGeom prst="rect">
            <a:avLst/>
          </a:prstGeom>
          <a:noFill/>
        </p:spPr>
        <p:txBody>
          <a:bodyPr wrap="square" rtlCol="0">
            <a:spAutoFit/>
          </a:bodyPr>
          <a:lstStyle/>
          <a:p>
            <a:r>
              <a:rPr lang="en-US" sz="1100" dirty="0">
                <a:latin typeface="+mn-lt"/>
              </a:rPr>
              <a:t>Source: FHWA</a:t>
            </a:r>
          </a:p>
        </p:txBody>
      </p:sp>
    </p:spTree>
    <p:extLst>
      <p:ext uri="{BB962C8B-B14F-4D97-AF65-F5344CB8AC3E}">
        <p14:creationId xmlns:p14="http://schemas.microsoft.com/office/powerpoint/2010/main" val="4254805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B4CED-1195-44E5-BC84-1F136D49BA7D}"/>
              </a:ext>
            </a:extLst>
          </p:cNvPr>
          <p:cNvSpPr>
            <a:spLocks noGrp="1"/>
          </p:cNvSpPr>
          <p:nvPr>
            <p:ph type="title"/>
          </p:nvPr>
        </p:nvSpPr>
        <p:spPr/>
        <p:txBody>
          <a:bodyPr>
            <a:noAutofit/>
          </a:bodyPr>
          <a:lstStyle/>
          <a:p>
            <a:r>
              <a:rPr lang="en-US" dirty="0"/>
              <a:t>Basis for Advanced Project Bundling</a:t>
            </a:r>
          </a:p>
        </p:txBody>
      </p:sp>
      <p:sp>
        <p:nvSpPr>
          <p:cNvPr id="5" name="Content Placeholder 4">
            <a:extLst>
              <a:ext uri="{FF2B5EF4-FFF2-40B4-BE49-F238E27FC236}">
                <a16:creationId xmlns:a16="http://schemas.microsoft.com/office/drawing/2014/main" id="{5A73BEE5-E092-46D9-BF1B-5FB78D9DDC1B}"/>
              </a:ext>
            </a:extLst>
          </p:cNvPr>
          <p:cNvSpPr>
            <a:spLocks noGrp="1"/>
          </p:cNvSpPr>
          <p:nvPr>
            <p:ph idx="1"/>
          </p:nvPr>
        </p:nvSpPr>
        <p:spPr/>
        <p:txBody>
          <a:bodyPr/>
          <a:lstStyle/>
          <a:p>
            <a:pPr>
              <a:buFont typeface="Wingdings" panose="05000000000000000000" pitchFamily="2" charset="2"/>
              <a:buChar char="Ø"/>
            </a:pPr>
            <a:r>
              <a:rPr lang="en-US" b="1" dirty="0"/>
              <a:t>Use Cases</a:t>
            </a:r>
          </a:p>
          <a:p>
            <a:pPr marL="1200150" lvl="1" indent="-457200">
              <a:spcAft>
                <a:spcPts val="600"/>
              </a:spcAft>
              <a:buFont typeface="Wingdings" panose="05000000000000000000" pitchFamily="2" charset="2"/>
              <a:buChar char="ü"/>
            </a:pPr>
            <a:r>
              <a:rPr lang="en-US" dirty="0"/>
              <a:t>Traditional / Specialty  </a:t>
            </a:r>
          </a:p>
          <a:p>
            <a:pPr marL="1200150" lvl="1" indent="-457200">
              <a:spcAft>
                <a:spcPts val="600"/>
              </a:spcAft>
              <a:buFont typeface="Wingdings" panose="05000000000000000000" pitchFamily="2" charset="2"/>
              <a:buChar char="ü"/>
            </a:pPr>
            <a:r>
              <a:rPr lang="en-US" dirty="0"/>
              <a:t>Initiative Based / Incidental</a:t>
            </a:r>
          </a:p>
          <a:p>
            <a:pPr marL="1200150" lvl="1" indent="-457200">
              <a:spcAft>
                <a:spcPts val="600"/>
              </a:spcAft>
              <a:buFont typeface="Wingdings" panose="05000000000000000000" pitchFamily="2" charset="2"/>
              <a:buChar char="ü"/>
            </a:pPr>
            <a:r>
              <a:rPr lang="en-US" dirty="0"/>
              <a:t>Last Minute</a:t>
            </a:r>
          </a:p>
          <a:p>
            <a:pPr marL="1200150" lvl="1" indent="-457200">
              <a:spcAft>
                <a:spcPts val="600"/>
              </a:spcAft>
              <a:buFont typeface="Wingdings" panose="05000000000000000000" pitchFamily="2" charset="2"/>
              <a:buChar char="ü"/>
            </a:pPr>
            <a:r>
              <a:rPr lang="en-US" dirty="0"/>
              <a:t>Catch-All</a:t>
            </a:r>
          </a:p>
          <a:p>
            <a:pPr marL="1200150" lvl="1" indent="-457200">
              <a:spcAft>
                <a:spcPts val="600"/>
              </a:spcAft>
              <a:buFont typeface="Wingdings" panose="05000000000000000000" pitchFamily="2" charset="2"/>
              <a:buChar char="ü"/>
            </a:pPr>
            <a:r>
              <a:rPr lang="en-US" dirty="0"/>
              <a:t>Advanced / Optimized </a:t>
            </a:r>
          </a:p>
        </p:txBody>
      </p:sp>
    </p:spTree>
    <p:extLst>
      <p:ext uri="{BB962C8B-B14F-4D97-AF65-F5344CB8AC3E}">
        <p14:creationId xmlns:p14="http://schemas.microsoft.com/office/powerpoint/2010/main" val="1656802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9780F-B037-470D-BF0C-1670186CEF64}"/>
              </a:ext>
            </a:extLst>
          </p:cNvPr>
          <p:cNvSpPr>
            <a:spLocks noGrp="1"/>
          </p:cNvSpPr>
          <p:nvPr>
            <p:ph type="title"/>
          </p:nvPr>
        </p:nvSpPr>
        <p:spPr>
          <a:xfrm>
            <a:off x="599780" y="638533"/>
            <a:ext cx="10972799" cy="733088"/>
          </a:xfrm>
        </p:spPr>
        <p:txBody>
          <a:bodyPr>
            <a:noAutofit/>
          </a:bodyPr>
          <a:lstStyle/>
          <a:p>
            <a:r>
              <a:rPr lang="en-US" sz="3600" dirty="0"/>
              <a:t>Agency Approaches to Bundling</a:t>
            </a:r>
          </a:p>
        </p:txBody>
      </p:sp>
      <p:graphicFrame>
        <p:nvGraphicFramePr>
          <p:cNvPr id="6" name="Content Placeholder 4" descr="Flow chart: Top level &quot;How to Create a Bundled Project or Bundling Program&quot;&#10;Second Level (1) &quot;By Project (or asset)&quot;&#10;Third Level (1a) Review Existing Program for Bundling Opportunities and (1b) Program Bundles as a standard Business Practice&#10;Second Level (2) For an Initiative Third Level (2a) Used to support (or deliver) an initiative and (2B) Used to justify (or make the case) for a special funded program.">
            <a:extLst>
              <a:ext uri="{FF2B5EF4-FFF2-40B4-BE49-F238E27FC236}">
                <a16:creationId xmlns:a16="http://schemas.microsoft.com/office/drawing/2014/main" id="{59593BAC-0489-4968-9252-4F48B6049258}"/>
              </a:ext>
            </a:extLst>
          </p:cNvPr>
          <p:cNvGraphicFramePr>
            <a:graphicFrameLocks/>
          </p:cNvGraphicFramePr>
          <p:nvPr>
            <p:extLst>
              <p:ext uri="{D42A27DB-BD31-4B8C-83A1-F6EECF244321}">
                <p14:modId xmlns:p14="http://schemas.microsoft.com/office/powerpoint/2010/main" val="3737698820"/>
              </p:ext>
            </p:extLst>
          </p:nvPr>
        </p:nvGraphicFramePr>
        <p:xfrm>
          <a:off x="1816608" y="1371621"/>
          <a:ext cx="8558784" cy="4626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1F988242-C48A-4493-A2B4-D3F67BA36338}"/>
              </a:ext>
            </a:extLst>
          </p:cNvPr>
          <p:cNvSpPr txBox="1"/>
          <p:nvPr/>
        </p:nvSpPr>
        <p:spPr>
          <a:xfrm>
            <a:off x="2357623" y="6104304"/>
            <a:ext cx="1339978" cy="261610"/>
          </a:xfrm>
          <a:prstGeom prst="rect">
            <a:avLst/>
          </a:prstGeom>
          <a:noFill/>
        </p:spPr>
        <p:txBody>
          <a:bodyPr wrap="square" rtlCol="0">
            <a:spAutoFit/>
          </a:bodyPr>
          <a:lstStyle/>
          <a:p>
            <a:r>
              <a:rPr lang="en-US" sz="1100" dirty="0">
                <a:latin typeface="+mn-lt"/>
              </a:rPr>
              <a:t>Source: FHWA</a:t>
            </a:r>
          </a:p>
        </p:txBody>
      </p:sp>
    </p:spTree>
    <p:extLst>
      <p:ext uri="{BB962C8B-B14F-4D97-AF65-F5344CB8AC3E}">
        <p14:creationId xmlns:p14="http://schemas.microsoft.com/office/powerpoint/2010/main" val="2377668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3DB04FD-0D95-444C-95C0-143E851CEBB9}"/>
              </a:ext>
            </a:extLst>
          </p:cNvPr>
          <p:cNvSpPr>
            <a:spLocks noGrp="1"/>
          </p:cNvSpPr>
          <p:nvPr>
            <p:ph type="ctrTitle"/>
          </p:nvPr>
        </p:nvSpPr>
        <p:spPr>
          <a:xfrm>
            <a:off x="2209800" y="1143001"/>
            <a:ext cx="7772400" cy="1142999"/>
          </a:xfrm>
        </p:spPr>
        <p:txBody>
          <a:bodyPr/>
          <a:lstStyle/>
          <a:p>
            <a:r>
              <a:rPr lang="en-US" dirty="0"/>
              <a:t>Agenda item #2</a:t>
            </a:r>
          </a:p>
        </p:txBody>
      </p:sp>
      <p:sp>
        <p:nvSpPr>
          <p:cNvPr id="6" name="Content Placeholder 5">
            <a:extLst>
              <a:ext uri="{FF2B5EF4-FFF2-40B4-BE49-F238E27FC236}">
                <a16:creationId xmlns:a16="http://schemas.microsoft.com/office/drawing/2014/main" id="{0EA714DB-B721-43A5-AB51-F5D9BF39B10E}"/>
              </a:ext>
            </a:extLst>
          </p:cNvPr>
          <p:cNvSpPr txBox="1">
            <a:spLocks/>
          </p:cNvSpPr>
          <p:nvPr/>
        </p:nvSpPr>
        <p:spPr>
          <a:xfrm>
            <a:off x="990600" y="2590800"/>
            <a:ext cx="10287000" cy="3444798"/>
          </a:xfrm>
          <a:prstGeom prst="rect">
            <a:avLst/>
          </a:prstGeom>
        </p:spPr>
        <p:txBody>
          <a:bodyPr vert="horz" lIns="91440" tIns="45720" rIns="91440" bIns="45720" rtlCol="0">
            <a:noAutofit/>
          </a:bodyPr>
          <a:lstStyle>
            <a:lvl1pPr marL="0" indent="0" algn="ctr" defTabSz="914400" rtl="0" eaLnBrk="1" latinLnBrk="0" hangingPunct="1">
              <a:lnSpc>
                <a:spcPts val="3400"/>
              </a:lnSpc>
              <a:spcBef>
                <a:spcPts val="0"/>
              </a:spcBef>
              <a:buClr>
                <a:srgbClr val="0074A1"/>
              </a:buClr>
              <a:buSzPct val="80000"/>
              <a:buFont typeface="Wingdings" pitchFamily="2" charset="2"/>
              <a:buNone/>
              <a:defRPr sz="32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ts val="3000"/>
              </a:lnSpc>
              <a:spcBef>
                <a:spcPts val="600"/>
              </a:spcBef>
              <a:buClr>
                <a:srgbClr val="0074A1"/>
              </a:buClr>
              <a:buSzPct val="90000"/>
              <a:buFont typeface="Wingdings" pitchFamily="2" charset="2"/>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ts val="2600"/>
              </a:lnSpc>
              <a:spcBef>
                <a:spcPts val="600"/>
              </a:spcBef>
              <a:buClr>
                <a:srgbClr val="646569"/>
              </a:buClr>
              <a:buSzPct val="90000"/>
              <a:buFont typeface="Wingdings" pitchFamily="2" charset="2"/>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ts val="2200"/>
              </a:lnSpc>
              <a:spcBef>
                <a:spcPts val="600"/>
              </a:spcBef>
              <a:buFont typeface="Wingdings" pitchFamily="2" charset="2"/>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ts val="2200"/>
              </a:lnSpc>
              <a:spcBef>
                <a:spcPts val="600"/>
              </a:spcBef>
              <a:buFont typeface="Arial"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dirty="0">
                <a:solidFill>
                  <a:schemeClr val="tx1"/>
                </a:solidFill>
              </a:rPr>
              <a:t>Why project bundling?</a:t>
            </a:r>
          </a:p>
          <a:p>
            <a:pPr fontAlgn="auto">
              <a:spcBef>
                <a:spcPts val="4800"/>
              </a:spcBef>
              <a:spcAft>
                <a:spcPts val="0"/>
              </a:spcAft>
            </a:pPr>
            <a:r>
              <a:rPr lang="en-US" b="1" dirty="0">
                <a:solidFill>
                  <a:schemeClr val="tx1"/>
                </a:solidFill>
              </a:rPr>
              <a:t>Learning objective: </a:t>
            </a:r>
          </a:p>
          <a:p>
            <a:pPr fontAlgn="auto">
              <a:spcAft>
                <a:spcPts val="0"/>
              </a:spcAft>
            </a:pPr>
            <a:r>
              <a:rPr lang="en-US" dirty="0">
                <a:solidFill>
                  <a:schemeClr val="tx1"/>
                </a:solidFill>
              </a:rPr>
              <a:t>Understand and define project bundling success (why).</a:t>
            </a:r>
            <a:endParaRPr lang="en-US" dirty="0"/>
          </a:p>
        </p:txBody>
      </p:sp>
    </p:spTree>
    <p:extLst>
      <p:ext uri="{BB962C8B-B14F-4D97-AF65-F5344CB8AC3E}">
        <p14:creationId xmlns:p14="http://schemas.microsoft.com/office/powerpoint/2010/main" val="2560359445"/>
      </p:ext>
    </p:extLst>
  </p:cSld>
  <p:clrMapOvr>
    <a:masterClrMapping/>
  </p:clrMapOvr>
</p:sld>
</file>

<file path=ppt/theme/theme1.xml><?xml version="1.0" encoding="utf-8"?>
<a:theme xmlns:a="http://schemas.openxmlformats.org/drawingml/2006/main" name="Cover Master">
  <a:themeElements>
    <a:clrScheme name="branding colors extended">
      <a:dk1>
        <a:srgbClr val="414142"/>
      </a:dk1>
      <a:lt1>
        <a:sysClr val="window" lastClr="FFFFFF"/>
      </a:lt1>
      <a:dk2>
        <a:srgbClr val="0074A1"/>
      </a:dk2>
      <a:lt2>
        <a:srgbClr val="F3A832"/>
      </a:lt2>
      <a:accent1>
        <a:srgbClr val="7AAAD0"/>
      </a:accent1>
      <a:accent2>
        <a:srgbClr val="FCD036"/>
      </a:accent2>
      <a:accent3>
        <a:srgbClr val="6894CA"/>
      </a:accent3>
      <a:accent4>
        <a:srgbClr val="DAD9D7"/>
      </a:accent4>
      <a:accent5>
        <a:srgbClr val="939598"/>
      </a:accent5>
      <a:accent6>
        <a:srgbClr val="2377B9"/>
      </a:accent6>
      <a:hlink>
        <a:srgbClr val="FEE069"/>
      </a:hlink>
      <a:folHlink>
        <a:srgbClr val="32ABE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Custom 2">
      <a:dk1>
        <a:srgbClr val="414142"/>
      </a:dk1>
      <a:lt1>
        <a:sysClr val="window" lastClr="FFFFFF"/>
      </a:lt1>
      <a:dk2>
        <a:srgbClr val="0074A1"/>
      </a:dk2>
      <a:lt2>
        <a:srgbClr val="F3A832"/>
      </a:lt2>
      <a:accent1>
        <a:srgbClr val="7AAAD0"/>
      </a:accent1>
      <a:accent2>
        <a:srgbClr val="FCD036"/>
      </a:accent2>
      <a:accent3>
        <a:srgbClr val="6894CA"/>
      </a:accent3>
      <a:accent4>
        <a:srgbClr val="DAD9D7"/>
      </a:accent4>
      <a:accent5>
        <a:srgbClr val="939598"/>
      </a:accent5>
      <a:accent6>
        <a:srgbClr val="2377B9"/>
      </a:accent6>
      <a:hlink>
        <a:srgbClr val="0070C0"/>
      </a:hlink>
      <a:folHlink>
        <a:srgbClr val="32ABE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52A5F1-32DC-4F9C-B92E-D98A51FDEA32}"/>
</file>

<file path=customXml/itemProps2.xml><?xml version="1.0" encoding="utf-8"?>
<ds:datastoreItem xmlns:ds="http://schemas.openxmlformats.org/officeDocument/2006/customXml" ds:itemID="{90ACC263-44FA-4F36-B869-2F990004AFFF}"/>
</file>

<file path=customXml/itemProps3.xml><?xml version="1.0" encoding="utf-8"?>
<ds:datastoreItem xmlns:ds="http://schemas.openxmlformats.org/officeDocument/2006/customXml" ds:itemID="{D9D272A8-D580-4956-B9B2-F8975C24F502}"/>
</file>

<file path=docProps/app.xml><?xml version="1.0" encoding="utf-8"?>
<Properties xmlns="http://schemas.openxmlformats.org/officeDocument/2006/extended-properties" xmlns:vt="http://schemas.openxmlformats.org/officeDocument/2006/docPropsVTypes">
  <Template>C:\Documents and Settings\Administrator.MINCHIN\Application Data\Microsoft\Templates\GatorEngineeringTemplate.pot</Template>
  <TotalTime>17541</TotalTime>
  <Words>16212</Words>
  <Application>Microsoft Office PowerPoint</Application>
  <PresentationFormat>Widescreen</PresentationFormat>
  <Paragraphs>1731</Paragraphs>
  <Slides>58</Slides>
  <Notes>58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58</vt:i4>
      </vt:variant>
    </vt:vector>
  </HeadingPairs>
  <TitlesOfParts>
    <vt:vector size="68" baseType="lpstr">
      <vt:lpstr>Arial</vt:lpstr>
      <vt:lpstr>Arial Black</vt:lpstr>
      <vt:lpstr>Arial Narrow</vt:lpstr>
      <vt:lpstr>Calibri</vt:lpstr>
      <vt:lpstr>Corbel</vt:lpstr>
      <vt:lpstr>Impact</vt:lpstr>
      <vt:lpstr>Times New Roman</vt:lpstr>
      <vt:lpstr>Wingdings</vt:lpstr>
      <vt:lpstr>Cover Master</vt:lpstr>
      <vt:lpstr>2_Custom Design</vt:lpstr>
      <vt:lpstr>Project Bundling</vt:lpstr>
      <vt:lpstr>Disclaimer</vt:lpstr>
      <vt:lpstr>Agenda</vt:lpstr>
      <vt:lpstr>Learning Objectives</vt:lpstr>
      <vt:lpstr>Agenda item #1</vt:lpstr>
      <vt:lpstr>What is Project Bundling?</vt:lpstr>
      <vt:lpstr>Basis for Advanced Project Bundling</vt:lpstr>
      <vt:lpstr>Agency Approaches to Bundling</vt:lpstr>
      <vt:lpstr>Agenda item #2</vt:lpstr>
      <vt:lpstr>Why bundle?</vt:lpstr>
      <vt:lpstr>Why bundle projects?</vt:lpstr>
      <vt:lpstr>Why is project bundling important?</vt:lpstr>
      <vt:lpstr>Savings</vt:lpstr>
      <vt:lpstr>More on why to bundle projects</vt:lpstr>
      <vt:lpstr>What is success for you? (1 of 2)</vt:lpstr>
      <vt:lpstr>What is success for you? (2 of 2)</vt:lpstr>
      <vt:lpstr>Summary of Benefits and Considerations</vt:lpstr>
      <vt:lpstr>Agenda item #3</vt:lpstr>
      <vt:lpstr>Project Bundling Process</vt:lpstr>
      <vt:lpstr>Introduction: Defining Success</vt:lpstr>
      <vt:lpstr>Potential Success Indicators</vt:lpstr>
      <vt:lpstr>Goals and Objectives</vt:lpstr>
      <vt:lpstr>Potential Goals and Objectives (1 of 2)</vt:lpstr>
      <vt:lpstr>Potential Goals and Objectives (2 of 2)</vt:lpstr>
      <vt:lpstr>Coalition Building and Outreach</vt:lpstr>
      <vt:lpstr>Project Selection</vt:lpstr>
      <vt:lpstr> Why should a project be part of a bundle?</vt:lpstr>
      <vt:lpstr>Project Selection (1 of 2)</vt:lpstr>
      <vt:lpstr>Project Selection (2 of 2)</vt:lpstr>
      <vt:lpstr>Select Delivery Method</vt:lpstr>
      <vt:lpstr>Delivery Systems and Bundling</vt:lpstr>
      <vt:lpstr>Project Delivery Methods</vt:lpstr>
      <vt:lpstr>Risk Allocation and Management</vt:lpstr>
      <vt:lpstr>Lessons Learned</vt:lpstr>
      <vt:lpstr>Agenda item #4</vt:lpstr>
      <vt:lpstr>Case Studies</vt:lpstr>
      <vt:lpstr>Osceola County, Florida</vt:lpstr>
      <vt:lpstr>Erie County, NY</vt:lpstr>
      <vt:lpstr>Northhampton County, PA</vt:lpstr>
      <vt:lpstr>Bridging Kentucky</vt:lpstr>
      <vt:lpstr>DelDOT Culvert Replacement Program</vt:lpstr>
      <vt:lpstr>Minnesota DOT</vt:lpstr>
      <vt:lpstr>Pawnee Nation</vt:lpstr>
      <vt:lpstr>Agenda item #5</vt:lpstr>
      <vt:lpstr>Agency Self-Assessment Tool Capability Level Criteria</vt:lpstr>
      <vt:lpstr>Agency Self-Assessment Tool 25 Practices</vt:lpstr>
      <vt:lpstr>Project Bundling Resource Database</vt:lpstr>
      <vt:lpstr>Case Studies (1 of 2)</vt:lpstr>
      <vt:lpstr>Case Studies (2 of 2)</vt:lpstr>
      <vt:lpstr>Webinar Series</vt:lpstr>
      <vt:lpstr>Bridge Bundling Guidebook</vt:lpstr>
      <vt:lpstr>Guidebook Content</vt:lpstr>
      <vt:lpstr>Training</vt:lpstr>
      <vt:lpstr>Table of Contents</vt:lpstr>
      <vt:lpstr>FHWA EDC-5 Website</vt:lpstr>
      <vt:lpstr>Learning Objectives Recap</vt:lpstr>
      <vt:lpstr>Key take-aways? Questions?</vt:lpstr>
      <vt:lpstr>Activity – Create a Bundle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Bundling Saves Bundles! University Lecture</dc:title>
  <dc:creator>FHWA</dc:creator>
  <cp:lastModifiedBy>Dan D'Angelo</cp:lastModifiedBy>
  <cp:revision>598</cp:revision>
  <cp:lastPrinted>2021-09-16T04:14:27Z</cp:lastPrinted>
  <dcterms:created xsi:type="dcterms:W3CDTF">2003-09-28T20:12:09Z</dcterms:created>
  <dcterms:modified xsi:type="dcterms:W3CDTF">2022-01-25T18:03:21Z</dcterms:modified>
</cp:coreProperties>
</file>